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2.xml" ContentType="application/vnd.openxmlformats-officedocument.presentationml.notes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notesSlides/notesSlide7.xml" ContentType="application/vnd.openxmlformats-officedocument.presentationml.notesSlide+xml"/>
  <Default Extension="doc" ContentType="application/msword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49" r:id="rId1"/>
  </p:sldMasterIdLst>
  <p:notesMasterIdLst>
    <p:notesMasterId r:id="rId121"/>
  </p:notesMasterIdLst>
  <p:handoutMasterIdLst>
    <p:handoutMasterId r:id="rId122"/>
  </p:handoutMasterIdLst>
  <p:sldIdLst>
    <p:sldId id="422" r:id="rId2"/>
    <p:sldId id="443" r:id="rId3"/>
    <p:sldId id="444" r:id="rId4"/>
    <p:sldId id="445" r:id="rId5"/>
    <p:sldId id="446" r:id="rId6"/>
    <p:sldId id="454" r:id="rId7"/>
    <p:sldId id="455" r:id="rId8"/>
    <p:sldId id="456" r:id="rId9"/>
    <p:sldId id="457" r:id="rId10"/>
    <p:sldId id="593" r:id="rId11"/>
    <p:sldId id="594" r:id="rId12"/>
    <p:sldId id="603" r:id="rId13"/>
    <p:sldId id="595" r:id="rId14"/>
    <p:sldId id="598" r:id="rId15"/>
    <p:sldId id="604" r:id="rId16"/>
    <p:sldId id="605" r:id="rId17"/>
    <p:sldId id="606" r:id="rId18"/>
    <p:sldId id="602" r:id="rId19"/>
    <p:sldId id="607" r:id="rId20"/>
    <p:sldId id="615" r:id="rId21"/>
    <p:sldId id="596" r:id="rId22"/>
    <p:sldId id="608" r:id="rId23"/>
    <p:sldId id="617" r:id="rId24"/>
    <p:sldId id="734" r:id="rId25"/>
    <p:sldId id="735" r:id="rId26"/>
    <p:sldId id="736" r:id="rId27"/>
    <p:sldId id="737" r:id="rId28"/>
    <p:sldId id="738" r:id="rId29"/>
    <p:sldId id="739" r:id="rId30"/>
    <p:sldId id="740" r:id="rId31"/>
    <p:sldId id="618" r:id="rId32"/>
    <p:sldId id="609" r:id="rId33"/>
    <p:sldId id="610" r:id="rId34"/>
    <p:sldId id="619" r:id="rId35"/>
    <p:sldId id="622" r:id="rId36"/>
    <p:sldId id="620" r:id="rId37"/>
    <p:sldId id="621" r:id="rId38"/>
    <p:sldId id="623" r:id="rId39"/>
    <p:sldId id="624" r:id="rId40"/>
    <p:sldId id="625" r:id="rId41"/>
    <p:sldId id="626" r:id="rId42"/>
    <p:sldId id="627" r:id="rId43"/>
    <p:sldId id="628" r:id="rId44"/>
    <p:sldId id="629" r:id="rId45"/>
    <p:sldId id="631" r:id="rId46"/>
    <p:sldId id="630" r:id="rId47"/>
    <p:sldId id="632" r:id="rId48"/>
    <p:sldId id="633" r:id="rId49"/>
    <p:sldId id="634" r:id="rId50"/>
    <p:sldId id="635" r:id="rId51"/>
    <p:sldId id="636" r:id="rId52"/>
    <p:sldId id="637" r:id="rId53"/>
    <p:sldId id="638" r:id="rId54"/>
    <p:sldId id="639" r:id="rId55"/>
    <p:sldId id="640" r:id="rId56"/>
    <p:sldId id="641" r:id="rId57"/>
    <p:sldId id="643" r:id="rId58"/>
    <p:sldId id="644" r:id="rId59"/>
    <p:sldId id="645" r:id="rId60"/>
    <p:sldId id="646" r:id="rId61"/>
    <p:sldId id="647" r:id="rId62"/>
    <p:sldId id="597" r:id="rId63"/>
    <p:sldId id="648" r:id="rId64"/>
    <p:sldId id="649" r:id="rId65"/>
    <p:sldId id="484" r:id="rId66"/>
    <p:sldId id="582" r:id="rId67"/>
    <p:sldId id="650" r:id="rId68"/>
    <p:sldId id="651" r:id="rId69"/>
    <p:sldId id="652" r:id="rId70"/>
    <p:sldId id="653" r:id="rId71"/>
    <p:sldId id="654" r:id="rId72"/>
    <p:sldId id="655" r:id="rId73"/>
    <p:sldId id="659" r:id="rId74"/>
    <p:sldId id="662" r:id="rId75"/>
    <p:sldId id="663" r:id="rId76"/>
    <p:sldId id="664" r:id="rId77"/>
    <p:sldId id="673" r:id="rId78"/>
    <p:sldId id="678" r:id="rId79"/>
    <p:sldId id="679" r:id="rId80"/>
    <p:sldId id="680" r:id="rId81"/>
    <p:sldId id="681" r:id="rId82"/>
    <p:sldId id="683" r:id="rId83"/>
    <p:sldId id="684" r:id="rId84"/>
    <p:sldId id="685" r:id="rId85"/>
    <p:sldId id="686" r:id="rId86"/>
    <p:sldId id="687" r:id="rId87"/>
    <p:sldId id="688" r:id="rId88"/>
    <p:sldId id="689" r:id="rId89"/>
    <p:sldId id="690" r:id="rId90"/>
    <p:sldId id="691" r:id="rId91"/>
    <p:sldId id="692" r:id="rId92"/>
    <p:sldId id="693" r:id="rId93"/>
    <p:sldId id="694" r:id="rId94"/>
    <p:sldId id="695" r:id="rId95"/>
    <p:sldId id="696" r:id="rId96"/>
    <p:sldId id="697" r:id="rId97"/>
    <p:sldId id="698" r:id="rId98"/>
    <p:sldId id="699" r:id="rId99"/>
    <p:sldId id="700" r:id="rId100"/>
    <p:sldId id="701" r:id="rId101"/>
    <p:sldId id="702" r:id="rId102"/>
    <p:sldId id="703" r:id="rId103"/>
    <p:sldId id="705" r:id="rId104"/>
    <p:sldId id="733" r:id="rId105"/>
    <p:sldId id="708" r:id="rId106"/>
    <p:sldId id="709" r:id="rId107"/>
    <p:sldId id="710" r:id="rId108"/>
    <p:sldId id="711" r:id="rId109"/>
    <p:sldId id="712" r:id="rId110"/>
    <p:sldId id="713" r:id="rId111"/>
    <p:sldId id="714" r:id="rId112"/>
    <p:sldId id="715" r:id="rId113"/>
    <p:sldId id="716" r:id="rId114"/>
    <p:sldId id="717" r:id="rId115"/>
    <p:sldId id="718" r:id="rId116"/>
    <p:sldId id="719" r:id="rId117"/>
    <p:sldId id="722" r:id="rId118"/>
    <p:sldId id="731" r:id="rId119"/>
    <p:sldId id="732" r:id="rId120"/>
  </p:sldIdLst>
  <p:sldSz cx="9144000" cy="6858000" type="screen4x3"/>
  <p:notesSz cx="6797675" cy="9926638"/>
  <p:defaultTextStyle>
    <a:defPPr>
      <a:defRPr lang="ru-RU"/>
    </a:defPPr>
    <a:lvl1pPr algn="l" defTabSz="457200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defTabSz="457200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defTabSz="457200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defTabSz="457200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defTabSz="457200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Н. Шаталина" initials="Н.Ш.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B8381"/>
    <a:srgbClr val="26BCB8"/>
    <a:srgbClr val="E8FCFE"/>
    <a:srgbClr val="1A6B49"/>
    <a:srgbClr val="1F7D55"/>
    <a:srgbClr val="368664"/>
    <a:srgbClr val="6F6F6F"/>
    <a:srgbClr val="BE1F05"/>
    <a:srgbClr val="339966"/>
    <a:srgbClr val="49B38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napToObjects="1" showGuides="1"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commentAuthors" Target="commentAuthor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smtClean="0">
                <a:latin typeface="Calibri" pitchFamily="34" charset="0"/>
              </a:defRPr>
            </a:lvl1pPr>
          </a:lstStyle>
          <a:p>
            <a:pPr>
              <a:defRPr/>
            </a:pPr>
            <a:fld id="{FFFD468B-9BC3-46C2-B840-A7DAA9D54012}" type="datetimeFigureOut">
              <a:rPr lang="ru-RU"/>
              <a:pPr>
                <a:defRPr/>
              </a:pPr>
              <a:t>20.05.2017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smtClean="0">
                <a:latin typeface="Calibri" pitchFamily="34" charset="0"/>
              </a:defRPr>
            </a:lvl1pPr>
          </a:lstStyle>
          <a:p>
            <a:pPr>
              <a:defRPr/>
            </a:pPr>
            <a:fld id="{9D949097-AAB9-4E5B-9A2F-86DC9A59A6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5249595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smtClean="0">
                <a:latin typeface="Calibri" pitchFamily="34" charset="0"/>
              </a:defRPr>
            </a:lvl1pPr>
          </a:lstStyle>
          <a:p>
            <a:pPr>
              <a:defRPr/>
            </a:pPr>
            <a:fld id="{DDAA5682-61D3-430D-9923-B103F5CF6F1C}" type="datetimeFigureOut">
              <a:rPr lang="ru-RU"/>
              <a:pPr>
                <a:defRPr/>
              </a:pPr>
              <a:t>20.05.2017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smtClean="0">
                <a:latin typeface="Calibri" pitchFamily="34" charset="0"/>
              </a:defRPr>
            </a:lvl1pPr>
          </a:lstStyle>
          <a:p>
            <a:pPr>
              <a:defRPr/>
            </a:pPr>
            <a:fld id="{26AA532E-6772-48E7-9383-DD6C6577F0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5950069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Arial" charset="0"/>
        <a:cs typeface="Arial" pitchFamily="34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Arial" charset="0"/>
        <a:cs typeface="Arial" pitchFamily="34" charset="0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Arial" charset="0"/>
        <a:cs typeface="Arial" pitchFamily="34" charset="0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Arial" charset="0"/>
        <a:cs typeface="Arial" pitchFamily="34" charset="0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Arial" charset="0"/>
        <a:cs typeface="Arial" pitchFamily="34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kumimoji="0" lang="ru-RU" smtClean="0"/>
          </a:p>
        </p:txBody>
      </p:sp>
    </p:spTree>
    <p:extLst>
      <p:ext uri="{BB962C8B-B14F-4D97-AF65-F5344CB8AC3E}">
        <p14:creationId xmlns:p14="http://schemas.microsoft.com/office/powerpoint/2010/main" xmlns="" val="26420359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AC57D2-F1C2-468D-B5BF-C8C2A47297E8}" type="slidenum">
              <a:rPr lang="ru-RU" smtClean="0">
                <a:latin typeface="Arial" charset="0"/>
                <a:cs typeface="Arial" charset="0"/>
              </a:rPr>
              <a:pPr/>
              <a:t>90</a:t>
            </a:fld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73AF67C-9C9E-4031-922B-8F75D057EF9B}" type="slidenum">
              <a:rPr lang="ru-RU" smtClean="0">
                <a:latin typeface="Arial" charset="0"/>
                <a:cs typeface="Arial" charset="0"/>
              </a:rPr>
              <a:pPr/>
              <a:t>91</a:t>
            </a:fld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AC57D2-F1C2-468D-B5BF-C8C2A47297E8}" type="slidenum">
              <a:rPr lang="ru-RU" smtClean="0">
                <a:latin typeface="Arial" charset="0"/>
                <a:cs typeface="Arial" charset="0"/>
              </a:rPr>
              <a:pPr/>
              <a:t>92</a:t>
            </a:fld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151583-3047-4BAD-B62D-BD7B2429EE28}" type="slidenum">
              <a:rPr lang="ru-RU" smtClean="0">
                <a:latin typeface="Arial" charset="0"/>
                <a:cs typeface="Arial" charset="0"/>
              </a:rPr>
              <a:pPr/>
              <a:t>93</a:t>
            </a:fld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AC57D2-F1C2-468D-B5BF-C8C2A47297E8}" type="slidenum">
              <a:rPr lang="ru-RU" smtClean="0">
                <a:latin typeface="Arial" charset="0"/>
                <a:cs typeface="Arial" charset="0"/>
              </a:rPr>
              <a:pPr/>
              <a:t>97</a:t>
            </a:fld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AC57D2-F1C2-468D-B5BF-C8C2A47297E8}" type="slidenum">
              <a:rPr lang="ru-RU" smtClean="0">
                <a:latin typeface="Arial" charset="0"/>
                <a:cs typeface="Arial" charset="0"/>
              </a:rPr>
              <a:pPr/>
              <a:t>98</a:t>
            </a:fld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AC57D2-F1C2-468D-B5BF-C8C2A47297E8}" type="slidenum">
              <a:rPr lang="ru-RU" smtClean="0">
                <a:latin typeface="Arial" charset="0"/>
                <a:cs typeface="Arial" charset="0"/>
              </a:rPr>
              <a:pPr/>
              <a:t>99</a:t>
            </a:fld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AC57D2-F1C2-468D-B5BF-C8C2A47297E8}" type="slidenum">
              <a:rPr lang="ru-RU" smtClean="0">
                <a:latin typeface="Arial" charset="0"/>
                <a:cs typeface="Arial" charset="0"/>
              </a:rPr>
              <a:pPr/>
              <a:t>100</a:t>
            </a:fld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992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4276" name="Номер слайда 3"/>
          <p:cNvSpPr txBox="1">
            <a:spLocks noGrp="1"/>
          </p:cNvSpPr>
          <p:nvPr/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30CFC439-8824-44AE-B6DD-AC434A2A2F98}" type="slidenum">
              <a:rPr lang="ru-RU" sz="1200">
                <a:latin typeface="+mn-lt"/>
                <a:cs typeface="+mn-cs"/>
              </a:rPr>
              <a:pPr algn="r">
                <a:defRPr/>
              </a:pPr>
              <a:t>118</a:t>
            </a:fld>
            <a:endParaRPr lang="ru-RU" sz="1200">
              <a:latin typeface="+mn-lt"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992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4276" name="Номер слайда 3"/>
          <p:cNvSpPr txBox="1">
            <a:spLocks noGrp="1"/>
          </p:cNvSpPr>
          <p:nvPr/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30CFC439-8824-44AE-B6DD-AC434A2A2F98}" type="slidenum">
              <a:rPr lang="ru-RU" sz="1200">
                <a:latin typeface="+mn-lt"/>
                <a:cs typeface="+mn-cs"/>
              </a:rPr>
              <a:pPr algn="r">
                <a:defRPr/>
              </a:pPr>
              <a:t>119</a:t>
            </a:fld>
            <a:endParaRPr lang="ru-RU" sz="1200">
              <a:latin typeface="+mn-lt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292331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292331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292331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854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10854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8BF4E2-63C7-4A31-8E9E-5D8EFDDABF08}" type="slidenum">
              <a:rPr lang="en-US" smtClean="0">
                <a:latin typeface="Arial" charset="0"/>
                <a:cs typeface="Arial" charset="0"/>
              </a:rPr>
              <a:pPr/>
              <a:t>78</a:t>
            </a:fld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6B2A9D-FBAC-4511-889C-C080B3B4406F}" type="slidenum">
              <a:rPr lang="ru-RU" smtClean="0">
                <a:latin typeface="Arial" charset="0"/>
                <a:cs typeface="Arial" charset="0"/>
              </a:rPr>
              <a:pPr/>
              <a:t>87</a:t>
            </a:fld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109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6B2A9D-FBAC-4511-889C-C080B3B4406F}" type="slidenum">
              <a:rPr lang="ru-RU" smtClean="0">
                <a:latin typeface="Arial" charset="0"/>
                <a:cs typeface="Arial" charset="0"/>
              </a:rPr>
              <a:pPr/>
              <a:t>88</a:t>
            </a:fld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109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AC57D2-F1C2-468D-B5BF-C8C2A47297E8}" type="slidenum">
              <a:rPr lang="ru-RU" smtClean="0">
                <a:latin typeface="Arial" charset="0"/>
                <a:cs typeface="Arial" charset="0"/>
              </a:rPr>
              <a:pPr/>
              <a:t>89</a:t>
            </a:fld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ru-RU" smtClean="0"/>
              <a:t>Министерство здравоохранения и социального развития Российской Федерации </a:t>
            </a: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4208CC45-AA1F-43B2-B0E0-26481F2E26C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ru-RU" smtClean="0"/>
              <a:t>Министерство здравоохранения и социального развития Российской Федерации 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C94940F-B7E9-48F7-9D88-C9880C071B5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ru-RU" smtClean="0"/>
              <a:t>Министерство здравоохранения и социального развития Российской Федерации 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C94940F-B7E9-48F7-9D88-C9880C071B5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213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0E83AA-AF3E-4088-AB24-A96CEB1BAD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ru-RU" smtClean="0"/>
              <a:t>Министерство здравоохранения и социального развития Российской Федерации 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511072A-CA81-44E8-B12A-0240C5CC507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ru-RU" smtClean="0"/>
              <a:t>Министерство здравоохранения и социального развития Российской Федерации 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0FC8746-72E8-4DAB-86D2-A0630F0A93C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ru-RU" smtClean="0"/>
              <a:t>Министерство здравоохранения и социального развития Российской Федерации 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863A9A8-9583-4E75-B233-B1AD51878CA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ru-RU" smtClean="0"/>
              <a:t>Министерство здравоохранения и социального развития Российской Федерации 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C9940DC-8DE4-4699-A6A4-E0C533A4201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ru-RU" smtClean="0"/>
              <a:t>Министерство здравоохранения и социального развития Российской Федерации 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0060549-6953-4C27-BEEC-575219E3945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ru-RU" smtClean="0"/>
              <a:t>Министерство здравоохранения и социального развития Российской Федерации 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C94940F-B7E9-48F7-9D88-C9880C071B5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ru-RU" smtClean="0"/>
              <a:t>Министерство здравоохранения и социального развития Российской Федерации 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FC17FB5-990C-4134-8117-C7BACC47DF7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r>
              <a:rPr lang="ru-RU" smtClean="0"/>
              <a:t>Министерство здравоохранения и социального развития Российской Федерации 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759F8071-A111-4A4F-B60B-C028437D172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r>
              <a:rPr lang="ru-RU" smtClean="0"/>
              <a:t>Министерство здравоохранения и социального развития Российской Федерации </a:t>
            </a: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9C94940F-B7E9-48F7-9D88-C9880C071B5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0" r:id="rId1"/>
    <p:sldLayoutId id="2147483851" r:id="rId2"/>
    <p:sldLayoutId id="2147483852" r:id="rId3"/>
    <p:sldLayoutId id="2147483853" r:id="rId4"/>
    <p:sldLayoutId id="2147483854" r:id="rId5"/>
    <p:sldLayoutId id="2147483855" r:id="rId6"/>
    <p:sldLayoutId id="2147483856" r:id="rId7"/>
    <p:sldLayoutId id="2147483857" r:id="rId8"/>
    <p:sldLayoutId id="2147483858" r:id="rId9"/>
    <p:sldLayoutId id="2147483859" r:id="rId10"/>
    <p:sldLayoutId id="2147483860" r:id="rId11"/>
    <p:sldLayoutId id="2147483861" r:id="rId12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.doc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.doc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hyperlink" Target="http://www.docload.ru/Basesdoc/11/11332/index.htm" TargetMode="External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9.jpeg"/><Relationship Id="rId4" Type="http://schemas.openxmlformats.org/officeDocument/2006/relationships/image" Target="../media/image118.jpeg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1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1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1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1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1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hyperlink" Target="mailto:kuznetsova@vcot.info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hyperlink" Target="http://docs.cntd.ru/picture/get?id=P0060&amp;doc_id=1200008490" TargetMode="External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13" Type="http://schemas.openxmlformats.org/officeDocument/2006/relationships/image" Target="../media/image86.jpeg"/><Relationship Id="rId3" Type="http://schemas.openxmlformats.org/officeDocument/2006/relationships/image" Target="../media/image76.jpeg"/><Relationship Id="rId7" Type="http://schemas.openxmlformats.org/officeDocument/2006/relationships/image" Target="../media/image80.jpeg"/><Relationship Id="rId12" Type="http://schemas.openxmlformats.org/officeDocument/2006/relationships/image" Target="../media/image85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jpeg"/><Relationship Id="rId11" Type="http://schemas.openxmlformats.org/officeDocument/2006/relationships/image" Target="../media/image84.jpeg"/><Relationship Id="rId5" Type="http://schemas.openxmlformats.org/officeDocument/2006/relationships/image" Target="../media/image78.png"/><Relationship Id="rId15" Type="http://schemas.openxmlformats.org/officeDocument/2006/relationships/image" Target="../media/image88.jpeg"/><Relationship Id="rId10" Type="http://schemas.openxmlformats.org/officeDocument/2006/relationships/image" Target="../media/image83.jpeg"/><Relationship Id="rId4" Type="http://schemas.openxmlformats.org/officeDocument/2006/relationships/image" Target="../media/image77.jpeg"/><Relationship Id="rId9" Type="http://schemas.openxmlformats.org/officeDocument/2006/relationships/image" Target="../media/image82.png"/><Relationship Id="rId14" Type="http://schemas.openxmlformats.org/officeDocument/2006/relationships/image" Target="../media/image87.pn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jpe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wmf"/><Relationship Id="rId7" Type="http://schemas.openxmlformats.org/officeDocument/2006/relationships/image" Target="../media/image102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wmf"/><Relationship Id="rId5" Type="http://schemas.openxmlformats.org/officeDocument/2006/relationships/image" Target="../media/image100.wmf"/><Relationship Id="rId4" Type="http://schemas.openxmlformats.org/officeDocument/2006/relationships/image" Target="../media/image99.wmf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fon_obl_2015_gree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" y="0"/>
            <a:ext cx="9139943" cy="6858000"/>
          </a:xfrm>
          <a:prstGeom prst="rect">
            <a:avLst/>
          </a:prstGeom>
        </p:spPr>
      </p:pic>
      <p:sp>
        <p:nvSpPr>
          <p:cNvPr id="4104" name="Прямоугольник 1"/>
          <p:cNvSpPr>
            <a:spLocks noChangeArrowheads="1"/>
          </p:cNvSpPr>
          <p:nvPr/>
        </p:nvSpPr>
        <p:spPr bwMode="auto">
          <a:xfrm>
            <a:off x="591786" y="2068945"/>
            <a:ext cx="8151813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dirty="0" smtClean="0">
                <a:solidFill>
                  <a:schemeClr val="bg1"/>
                </a:solidFill>
              </a:rPr>
              <a:t>Система управления охраной труда: рекомендации по разработке и внедрению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0" y="5903893"/>
            <a:ext cx="856932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kumimoji="0" lang="ru-RU" altLang="ru-RU" sz="1400" dirty="0" smtClean="0">
                <a:solidFill>
                  <a:srgbClr val="5F5F5F"/>
                </a:solidFill>
                <a:latin typeface="Arial" charset="0"/>
              </a:rPr>
              <a:t>Кузнецова Екатерина Анатольевна</a:t>
            </a:r>
          </a:p>
          <a:p>
            <a:pPr defTabSz="914400"/>
            <a:r>
              <a:rPr kumimoji="0" lang="ru-RU" altLang="ru-RU" sz="1400" dirty="0" smtClean="0">
                <a:solidFill>
                  <a:srgbClr val="5F5F5F"/>
                </a:solidFill>
                <a:latin typeface="Arial" charset="0"/>
              </a:rPr>
              <a:t>Начальник отдела экономического анализа и мониторинга условий и охраны труда</a:t>
            </a:r>
          </a:p>
          <a:p>
            <a:pPr defTabSz="914400"/>
            <a:r>
              <a:rPr kumimoji="0" lang="ru-RU" altLang="ru-RU" sz="1400" dirty="0" smtClean="0">
                <a:solidFill>
                  <a:srgbClr val="5F5F5F"/>
                </a:solidFill>
                <a:latin typeface="Arial" charset="0"/>
              </a:rPr>
              <a:t>ФГБУ «ВНИИ труда» Минтруда России</a:t>
            </a:r>
            <a:endParaRPr kumimoji="0" lang="ru-RU" altLang="ru-RU" sz="1400" dirty="0">
              <a:solidFill>
                <a:srgbClr val="5F5F5F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5540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3"/>
          <p:cNvSpPr txBox="1">
            <a:spLocks noChangeArrowheads="1"/>
          </p:cNvSpPr>
          <p:nvPr/>
        </p:nvSpPr>
        <p:spPr bwMode="auto">
          <a:xfrm>
            <a:off x="323528" y="1484784"/>
            <a:ext cx="7993062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«Об утверждении Типового положения о системе управления охраной труда»</a:t>
            </a:r>
          </a:p>
          <a:p>
            <a:pPr algn="ctr"/>
            <a:endParaRPr lang="ru-RU" sz="3600" b="1" dirty="0">
              <a:solidFill>
                <a:srgbClr val="002060"/>
              </a:solidFill>
            </a:endParaRPr>
          </a:p>
          <a:p>
            <a:pPr algn="ctr"/>
            <a:r>
              <a:rPr lang="ru-RU" sz="3600" b="1" dirty="0">
                <a:solidFill>
                  <a:srgbClr val="002060"/>
                </a:solidFill>
              </a:rPr>
              <a:t>Приказ </a:t>
            </a:r>
            <a:r>
              <a:rPr lang="ru-RU" sz="3600" b="1" dirty="0" smtClean="0">
                <a:solidFill>
                  <a:srgbClr val="002060"/>
                </a:solidFill>
              </a:rPr>
              <a:t>Минтруда России от 19 августа 2016 г. № 438-н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(зарегистрирован в Минюсте России 13 октября 2016 г. </a:t>
            </a:r>
            <a:endParaRPr lang="ru-RU" sz="2000" b="1" dirty="0">
              <a:solidFill>
                <a:srgbClr val="002060"/>
              </a:solidFill>
            </a:endParaRPr>
          </a:p>
          <a:p>
            <a:endParaRPr lang="ru-RU" sz="3600" dirty="0"/>
          </a:p>
        </p:txBody>
      </p:sp>
      <p:pic>
        <p:nvPicPr>
          <p:cNvPr id="21507" name="Рисунок 4" descr="privacy_b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1"/>
            <a:ext cx="2339752" cy="1687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10809" y="271674"/>
            <a:ext cx="6408712" cy="606555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Подход, основанный на обеспечении соблюдения требований охраны труда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426"/>
          <p:cNvGraphicFramePr>
            <a:graphicFrameLocks noGrp="1"/>
          </p:cNvGraphicFramePr>
          <p:nvPr>
            <p:ph sz="half" idx="4294967295"/>
          </p:nvPr>
        </p:nvGraphicFramePr>
        <p:xfrm>
          <a:off x="0" y="908050"/>
          <a:ext cx="8820149" cy="5949280"/>
        </p:xfrm>
        <a:graphic>
          <a:graphicData uri="http://schemas.openxmlformats.org/drawingml/2006/table">
            <a:tbl>
              <a:tblPr/>
              <a:tblGrid>
                <a:gridCol w="1758427"/>
                <a:gridCol w="2488495"/>
                <a:gridCol w="4573227"/>
              </a:tblGrid>
              <a:tr h="6540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Оценка риска 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Значимость риска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Приоритет мероприятий по снижению риска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597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0 - 20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Малый риск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Специальных мер не требуется. Следует контролировать уровень опасности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58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20 - 70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Умеренный риск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Следует спланировать и выполнить мероприятия по снижению риска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597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70 - 200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Значительный риск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Необходимо запланировать и выполнить мероприятия по снижению риска в сжатые сроки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58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200 - 400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Высокий риск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Необходимо принятие экстренных мер по снижению риска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597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Свыше 400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Сверхвысокий  риск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Необходимо прекратить деятельность до устранения опасности или снижения риска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11"/>
          <p:cNvGraphicFramePr>
            <a:graphicFrameLocks noChangeAspect="1"/>
          </p:cNvGraphicFramePr>
          <p:nvPr>
            <p:ph/>
          </p:nvPr>
        </p:nvGraphicFramePr>
        <p:xfrm>
          <a:off x="0" y="1735138"/>
          <a:ext cx="9144000" cy="5122862"/>
        </p:xfrm>
        <a:graphic>
          <a:graphicData uri="http://schemas.openxmlformats.org/presentationml/2006/ole">
            <p:oleObj spid="_x0000_s2050" name="Документ" r:id="rId3" imgW="7269583" imgH="4935359" progId="Word.Document.8">
              <p:embed/>
            </p:oleObj>
          </a:graphicData>
        </a:graphic>
      </p:graphicFrame>
      <p:sp>
        <p:nvSpPr>
          <p:cNvPr id="218114" name="Rectangle 2"/>
          <p:cNvSpPr>
            <a:spLocks noChangeArrowheads="1"/>
          </p:cNvSpPr>
          <p:nvPr/>
        </p:nvSpPr>
        <p:spPr bwMode="auto">
          <a:xfrm>
            <a:off x="681038" y="239713"/>
            <a:ext cx="8245475" cy="56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/>
          <a:lstStyle/>
          <a:p>
            <a:pPr algn="ctr"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Пример прямого метода оценки риска</a:t>
            </a:r>
            <a:endParaRPr lang="ru-RU" sz="5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Выноска со стрелкой вниз 3"/>
          <p:cNvSpPr/>
          <p:nvPr/>
        </p:nvSpPr>
        <p:spPr>
          <a:xfrm>
            <a:off x="1258888" y="981075"/>
            <a:ext cx="5902325" cy="1038225"/>
          </a:xfrm>
          <a:prstGeom prst="downArrow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</a:rPr>
              <a:t>Матричный метод (МОТ)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8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8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8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114" grpId="0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11"/>
          <p:cNvGraphicFramePr>
            <a:graphicFrameLocks noChangeAspect="1"/>
          </p:cNvGraphicFramePr>
          <p:nvPr>
            <p:ph/>
          </p:nvPr>
        </p:nvGraphicFramePr>
        <p:xfrm>
          <a:off x="395288" y="1052513"/>
          <a:ext cx="8748712" cy="5938837"/>
        </p:xfrm>
        <a:graphic>
          <a:graphicData uri="http://schemas.openxmlformats.org/presentationml/2006/ole">
            <p:oleObj spid="_x0000_s3074" name="Документ" r:id="rId3" imgW="7269583" imgH="4935359" progId="Word.Document.8">
              <p:embed/>
            </p:oleObj>
          </a:graphicData>
        </a:graphic>
      </p:graphicFrame>
      <p:sp>
        <p:nvSpPr>
          <p:cNvPr id="218114" name="Rectangle 2"/>
          <p:cNvSpPr>
            <a:spLocks noChangeArrowheads="1"/>
          </p:cNvSpPr>
          <p:nvPr/>
        </p:nvSpPr>
        <p:spPr bwMode="auto">
          <a:xfrm>
            <a:off x="703263" y="269875"/>
            <a:ext cx="8245475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/>
          <a:lstStyle/>
          <a:p>
            <a:pPr algn="ctr">
              <a:defRPr/>
            </a:pP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Необходимость проведения мероприятий</a:t>
            </a:r>
            <a:endParaRPr lang="ru-RU" sz="2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8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8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8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114" grpId="0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5490" name="Picture 2" descr="http://techcapfx.ru/wp-content/uploads/2016/04/%D0%B2%D1%8B%D0%B1%D0%BE%D1%80-%D1%84%D0%BE%D1%80%D0%B5%D0%BA%D1%81-%D0%B1%D1%80%D0%BE%D0%BA%D0%B5%D1%80%D0%B0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2584" y="0"/>
            <a:ext cx="4141416" cy="310606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23850" y="1188507"/>
            <a:ext cx="5125605" cy="5177657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3200" b="1" i="1" dirty="0" smtClean="0">
              <a:solidFill>
                <a:srgbClr val="002060"/>
              </a:solidFill>
            </a:endParaRPr>
          </a:p>
          <a:p>
            <a:pPr marL="266700" indent="-266700" algn="ctr"/>
            <a:r>
              <a:rPr lang="ru-RU" sz="3200" b="1" dirty="0" smtClean="0">
                <a:solidFill>
                  <a:srgbClr val="002060"/>
                </a:solidFill>
              </a:rPr>
              <a:t>Выбор методов оценки рисков</a:t>
            </a:r>
          </a:p>
          <a:p>
            <a:pPr marL="266700" indent="-266700" algn="ctr"/>
            <a:endParaRPr lang="ru-RU" sz="3200" b="1" dirty="0" smtClean="0">
              <a:solidFill>
                <a:srgbClr val="002060"/>
              </a:solidFill>
            </a:endParaRPr>
          </a:p>
          <a:p>
            <a:pPr marL="266700" indent="-266700" algn="ctr"/>
            <a:endParaRPr lang="ru-RU" sz="3200" b="1" dirty="0" smtClean="0">
              <a:solidFill>
                <a:srgbClr val="002060"/>
              </a:solidFill>
            </a:endParaRPr>
          </a:p>
          <a:p>
            <a:endParaRPr lang="ru-RU" sz="3200" b="1" dirty="0" smtClean="0">
              <a:solidFill>
                <a:srgbClr val="002060"/>
              </a:solidFill>
              <a:latin typeface="Garamond" pitchFamily="18" charset="0"/>
              <a:cs typeface="Arial" pitchFamily="34" charset="0"/>
            </a:endParaRPr>
          </a:p>
          <a:p>
            <a:pPr marL="285750" indent="-285750">
              <a:buFontTx/>
              <a:buChar char="-"/>
            </a:pPr>
            <a:endParaRPr lang="ru-RU" sz="32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12" name="Rectangle 8"/>
          <p:cNvSpPr>
            <a:spLocks noChangeArrowheads="1"/>
          </p:cNvSpPr>
          <p:nvPr/>
        </p:nvSpPr>
        <p:spPr bwMode="auto">
          <a:xfrm>
            <a:off x="250825" y="2352697"/>
            <a:ext cx="5891357" cy="255454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8100" algn="ctr" rotWithShape="0">
              <a:schemeClr val="tx1"/>
            </a:outerShdw>
          </a:effectLst>
        </p:spPr>
        <p:txBody>
          <a:bodyPr wrap="square" anchor="ctr">
            <a:spAutoFit/>
          </a:bodyPr>
          <a:lstStyle/>
          <a:p>
            <a:pPr indent="180975" algn="ctr"/>
            <a:r>
              <a:rPr lang="ru-RU" sz="3200" b="1" dirty="0" smtClean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ГОСТ Р 51901.1-2002</a:t>
            </a:r>
            <a:endParaRPr lang="ru-RU" sz="3200" dirty="0" smtClean="0">
              <a:solidFill>
                <a:srgbClr val="002060"/>
              </a:solidFill>
              <a:latin typeface="Arial" charset="0"/>
            </a:endParaRPr>
          </a:p>
          <a:p>
            <a:pPr indent="180975" algn="ctr" eaLnBrk="0" hangingPunct="0"/>
            <a:r>
              <a:rPr lang="ru-RU" sz="3200" b="1" dirty="0" smtClean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МЕНЕДЖМЕНТ РИСКА</a:t>
            </a:r>
          </a:p>
          <a:p>
            <a:pPr indent="180975" algn="ctr" eaLnBrk="0" hangingPunct="0"/>
            <a:r>
              <a:rPr lang="ru-RU" sz="3200" b="1" dirty="0" smtClean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Анализ риска технологических систем</a:t>
            </a:r>
          </a:p>
          <a:p>
            <a:pPr indent="180975" algn="ctr" eaLnBrk="0" hangingPunct="0"/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49507" name="Text Box 9"/>
          <p:cNvSpPr txBox="1">
            <a:spLocks noChangeArrowheads="1"/>
          </p:cNvSpPr>
          <p:nvPr/>
        </p:nvSpPr>
        <p:spPr bwMode="auto">
          <a:xfrm>
            <a:off x="7740650" y="64912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1800">
              <a:latin typeface="Arial" pitchFamily="34" charset="0"/>
            </a:endParaRPr>
          </a:p>
        </p:txBody>
      </p:sp>
      <p:pic>
        <p:nvPicPr>
          <p:cNvPr id="520194" name="Picture 2" descr="1346909781_ww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8051" y="5012893"/>
            <a:ext cx="3285949" cy="1845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3" descr="http://base.safework.ru/law?SetPict.gif&amp;nd=33307231&amp;nh=0&amp;pictid=010000001P00&amp;abs=&amp;crc=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86275" y="0"/>
            <a:ext cx="4657725" cy="673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1" name="Rectangle 4"/>
          <p:cNvSpPr>
            <a:spLocks noChangeArrowheads="1"/>
          </p:cNvSpPr>
          <p:nvPr/>
        </p:nvSpPr>
        <p:spPr bwMode="auto">
          <a:xfrm>
            <a:off x="104775" y="30162"/>
            <a:ext cx="417988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180975" algn="ctr"/>
            <a:r>
              <a:rPr lang="ru-RU" sz="1600" b="1" dirty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ГОСТ Р 51901.1-2002</a:t>
            </a:r>
            <a:endParaRPr lang="ru-RU" sz="1600" dirty="0">
              <a:solidFill>
                <a:srgbClr val="002060"/>
              </a:solidFill>
              <a:latin typeface="Arial" charset="0"/>
            </a:endParaRPr>
          </a:p>
          <a:p>
            <a:pPr indent="180975" algn="ctr" eaLnBrk="0" hangingPunct="0"/>
            <a:r>
              <a:rPr lang="ru-RU" sz="1600" b="1" dirty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МЕНЕДЖМЕНТ РИСКА</a:t>
            </a:r>
            <a:endParaRPr lang="ru-RU" sz="1600" dirty="0">
              <a:solidFill>
                <a:srgbClr val="002060"/>
              </a:solidFill>
              <a:latin typeface="Arial" charset="0"/>
            </a:endParaRPr>
          </a:p>
          <a:p>
            <a:pPr indent="180975" algn="ctr" eaLnBrk="0" hangingPunct="0"/>
            <a:r>
              <a:rPr lang="ru-RU" sz="1600" b="1" dirty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Анализ риска технологических систем</a:t>
            </a:r>
          </a:p>
          <a:p>
            <a:pPr indent="180975" algn="ctr" eaLnBrk="0" hangingPunct="0"/>
            <a:r>
              <a:rPr lang="ru-RU" sz="1600" b="1" dirty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(было в ГОСТ Р 51901-2002 </a:t>
            </a:r>
            <a:r>
              <a:rPr lang="ru-RU" sz="1600" b="1" dirty="0">
                <a:solidFill>
                  <a:srgbClr val="002060"/>
                </a:solidFill>
              </a:rPr>
              <a:t>УПРАВЛЕНИЕ НАДЕЖНОСТЬЮ)</a:t>
            </a:r>
            <a:endParaRPr lang="ru-RU" sz="1600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68612" name="Rectangle 5"/>
          <p:cNvSpPr>
            <a:spLocks noChangeArrowheads="1"/>
          </p:cNvSpPr>
          <p:nvPr/>
        </p:nvSpPr>
        <p:spPr bwMode="auto">
          <a:xfrm>
            <a:off x="104775" y="1661677"/>
            <a:ext cx="438150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180975"/>
            <a:r>
              <a:rPr lang="ru-RU" b="1" dirty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6 Методы анализа риска</a:t>
            </a:r>
            <a:endParaRPr lang="ru-RU" dirty="0">
              <a:solidFill>
                <a:srgbClr val="002060"/>
              </a:solidFill>
              <a:latin typeface="Arial" charset="0"/>
            </a:endParaRPr>
          </a:p>
          <a:p>
            <a:pPr indent="180975" eaLnBrk="0" hangingPunct="0"/>
            <a:r>
              <a:rPr lang="ru-RU" b="1" dirty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6.2 Выбор методов</a:t>
            </a:r>
            <a:endParaRPr lang="ru-RU" dirty="0">
              <a:solidFill>
                <a:srgbClr val="002060"/>
              </a:solidFill>
              <a:latin typeface="Arial" charset="0"/>
            </a:endParaRPr>
          </a:p>
          <a:p>
            <a:pPr indent="180975" eaLnBrk="0" hangingPunct="0"/>
            <a:r>
              <a:rPr lang="ru-RU" dirty="0">
                <a:solidFill>
                  <a:srgbClr val="002060"/>
                </a:solidFill>
                <a:latin typeface="Arial" charset="0"/>
                <a:cs typeface="Times New Roman" pitchFamily="18" charset="0"/>
              </a:rPr>
              <a:t>Как только принято решение о проведении анализа риска, определены цели и область применения, должен быть выбран метод или методы анализа, исходя из приемлемости факторов, указанных на рисунке. </a:t>
            </a:r>
            <a:endParaRPr lang="ru-RU" dirty="0">
              <a:solidFill>
                <a:srgbClr val="002060"/>
              </a:solidFill>
              <a:latin typeface="Arial" charset="0"/>
            </a:endParaRPr>
          </a:p>
        </p:txBody>
      </p:sp>
      <p:pic>
        <p:nvPicPr>
          <p:cNvPr id="68613" name="Picture 7" descr="http://risovach.ru/upload/2013/06/generator/ronda_21568635_orig_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775" y="3970338"/>
            <a:ext cx="2162175" cy="272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7" name="Text Box 9"/>
          <p:cNvSpPr txBox="1">
            <a:spLocks noChangeArrowheads="1"/>
          </p:cNvSpPr>
          <p:nvPr/>
        </p:nvSpPr>
        <p:spPr bwMode="auto">
          <a:xfrm>
            <a:off x="7740650" y="64912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1800">
              <a:latin typeface="Arial" pitchFamily="34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051050" y="0"/>
            <a:ext cx="662463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180975" algn="ctr"/>
            <a:r>
              <a:rPr lang="ru-RU" sz="2400" b="1" dirty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ГОСТ Р 51901.1-2002 МЕНЕДЖМЕНТ РИСКА. </a:t>
            </a:r>
          </a:p>
          <a:p>
            <a:pPr indent="180975" algn="ctr"/>
            <a:r>
              <a:rPr lang="ru-RU" sz="2400" b="1" dirty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Анализ риска технологических систем</a:t>
            </a:r>
            <a:endParaRPr lang="ru-RU" sz="2400" dirty="0">
              <a:solidFill>
                <a:srgbClr val="002060"/>
              </a:solidFill>
              <a:latin typeface="Arial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051050" y="830262"/>
          <a:ext cx="6921500" cy="5919153"/>
        </p:xfrm>
        <a:graphic>
          <a:graphicData uri="http://schemas.openxmlformats.org/drawingml/2006/table">
            <a:tbl>
              <a:tblPr/>
              <a:tblGrid>
                <a:gridCol w="1560368"/>
                <a:gridCol w="4021973"/>
                <a:gridCol w="1339159"/>
              </a:tblGrid>
              <a:tr h="200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Метод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Описание и применение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Ссылка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0375">
                <a:tc>
                  <a:txBody>
                    <a:bodyPr/>
                    <a:lstStyle/>
                    <a:p>
                      <a:pPr marL="0" marR="0" lvl="0" indent="179388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Анализ «дерева событий»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79388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Совокупность приемов идентификации опасности и анализа частот, в которых используется индуктивный подход с целью перевода различных инициирующих событий в возможные исходы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  <a:hlinkClick r:id="rId2" tooltip="А.4 приложения А"/>
                        </a:rPr>
                        <a:t>А.4 приложения А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6588">
                <a:tc>
                  <a:txBody>
                    <a:bodyPr/>
                    <a:lstStyle/>
                    <a:p>
                      <a:pPr marL="0" marR="0" lvl="0" indent="179388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Анализ видов и последствий отказов, а также Анализ видов, последствий и критичности отказов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79388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Совокупность приемов идентификации главных источников опасности и анализа частот, с помощью которых анализируются все аварийные состояния данной единицы оборудования на предмет их влияния как на другие компоненты, так и на систему в целом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  <a:hlinkClick r:id="rId2" tooltip="А.2 приложения А"/>
                        </a:rPr>
                        <a:t>А.2 приложения А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; МЭК 60812 </a:t>
                      </a:r>
                      <a:r>
                        <a:rPr kumimoji="0" lang="ru-RU" sz="12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  <a:hlinkClick r:id="rId2" tooltip="[1]"/>
                        </a:rPr>
                        <a:t>[1]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4188">
                <a:tc>
                  <a:txBody>
                    <a:bodyPr/>
                    <a:lstStyle/>
                    <a:p>
                      <a:pPr marL="0" marR="0" lvl="0" indent="179388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Анализ «дерева неисправностей»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79388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Совокупность приемов идентификации опасности и анализа частот нежелательного события, с помощью которых определяются все пути его реализации. Используется графическое изображение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  <a:hlinkClick r:id="rId2" tooltip="А.3 приложения А"/>
                        </a:rPr>
                        <a:t>А.3 приложения А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; МЭК 61025 </a:t>
                      </a:r>
                      <a:r>
                        <a:rPr kumimoji="0" lang="ru-RU" sz="12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  <a:hlinkClick r:id="rId2" tooltip="[2]"/>
                        </a:rPr>
                        <a:t>[2]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6588">
                <a:tc>
                  <a:txBody>
                    <a:bodyPr/>
                    <a:lstStyle/>
                    <a:p>
                      <a:pPr marL="0" marR="0" lvl="0" indent="179388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Исследование опасности и связанных с ней проблем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79388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Совокупность приемов идентификации фундаментальной опасности, при помощи которых оценивается каждая часть системы с целью обнаружения того, могут ли происходить отклонения от назначения конструкции и какие последствия это может повлечь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  <a:hlinkClick r:id="rId2" tooltip="А.1 приложения А"/>
                        </a:rPr>
                        <a:t>А.1 приложения А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8488">
                <a:tc>
                  <a:txBody>
                    <a:bodyPr/>
                    <a:lstStyle/>
                    <a:p>
                      <a:pPr marL="0" marR="0" lvl="0" indent="179388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Анализ влияния человеческого фактора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79388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Совокупность приемов анализа частот в области воздействия людей на показатели работы системы, при помощи которых определяется влияние ошибок человека на надежность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  <a:hlinkClick r:id="rId2" tooltip="А.6 приложения А"/>
                        </a:rPr>
                        <a:t>А.6 приложения А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179388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Предварительный анализ опасности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79388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Совокупность приемов идентификации опасности и анализа частот, используемых на ранней стадии проектирования с целью идентификации опасностей и оценки их критичности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  <a:hlinkClick r:id="rId2" tooltip="А.5 приложения А"/>
                        </a:rPr>
                        <a:t>А.5 приложения А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8488">
                <a:tc>
                  <a:txBody>
                    <a:bodyPr/>
                    <a:lstStyle/>
                    <a:p>
                      <a:pPr marL="0" marR="0" lvl="0" indent="179388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Структурная схема надежности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79388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Совокупность приемов анализа частот, на основе которых создается модель системы и ее резервов для оценки надежности системы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МЭК 61078 </a:t>
                      </a:r>
                      <a:r>
                        <a:rPr kumimoji="0" lang="ru-RU" sz="12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  <a:hlinkClick r:id="rId2" tooltip="[3]"/>
                        </a:rPr>
                        <a:t>[3]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28588" y="2444017"/>
            <a:ext cx="1922462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180975" algn="just"/>
            <a:r>
              <a:rPr lang="ru-RU" sz="1400" b="1" dirty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6.3.1 Идентификация </a:t>
            </a:r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опасности</a:t>
            </a:r>
          </a:p>
          <a:p>
            <a:pPr indent="180975" algn="just"/>
            <a:r>
              <a:rPr lang="ru-RU" sz="1400" b="1" dirty="0" smtClean="0">
                <a:solidFill>
                  <a:srgbClr val="002060"/>
                </a:solidFill>
              </a:rPr>
              <a:t>Таблица </a:t>
            </a:r>
            <a:r>
              <a:rPr lang="ru-RU" sz="1400" b="1" dirty="0">
                <a:solidFill>
                  <a:srgbClr val="002060"/>
                </a:solidFill>
              </a:rPr>
              <a:t>1</a:t>
            </a:r>
          </a:p>
          <a:p>
            <a:pPr indent="180975" algn="just"/>
            <a:r>
              <a:rPr lang="ru-RU" sz="1400" b="1" dirty="0">
                <a:solidFill>
                  <a:srgbClr val="002060"/>
                </a:solidFill>
              </a:rPr>
              <a:t>Перечень наиболее распространенных методов, используемых при анализе риска</a:t>
            </a:r>
            <a:endParaRPr lang="ru-RU" sz="1400" dirty="0">
              <a:solidFill>
                <a:srgbClr val="002060"/>
              </a:solidFill>
            </a:endParaRPr>
          </a:p>
          <a:p>
            <a:pPr indent="180975" algn="just"/>
            <a:endParaRPr lang="ru-RU" sz="1400" dirty="0">
              <a:solidFill>
                <a:srgbClr val="002060"/>
              </a:solidFill>
              <a:latin typeface="Arial" charset="0"/>
            </a:endParaRPr>
          </a:p>
        </p:txBody>
      </p:sp>
      <p:pic>
        <p:nvPicPr>
          <p:cNvPr id="8" name="Picture 3" descr="http://utmagazine.ru/uploads/content/%D0%9F%D0%A4-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8" y="117475"/>
            <a:ext cx="2160587" cy="199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7" name="Text Box 9"/>
          <p:cNvSpPr txBox="1">
            <a:spLocks noChangeArrowheads="1"/>
          </p:cNvSpPr>
          <p:nvPr/>
        </p:nvSpPr>
        <p:spPr bwMode="auto">
          <a:xfrm>
            <a:off x="7740650" y="64912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1800">
              <a:latin typeface="Arial" pitchFamily="34" charset="0"/>
            </a:endParaRPr>
          </a:p>
        </p:txBody>
      </p:sp>
      <p:pic>
        <p:nvPicPr>
          <p:cNvPr id="5" name="Picture 2" descr="http://portal-wm.ru/_pu/2/613667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833486"/>
            <a:ext cx="1935364" cy="1024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123825"/>
            <a:ext cx="73025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180975" algn="ctr"/>
            <a:r>
              <a:rPr lang="ru-RU" sz="1600" b="1" dirty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ГОСТ Р 51901.1-2002 МЕНЕДЖМЕНТ РИСКА. </a:t>
            </a:r>
          </a:p>
          <a:p>
            <a:pPr indent="180975" algn="ctr"/>
            <a:r>
              <a:rPr lang="ru-RU" sz="1600" b="1" dirty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Анализ риска технологических систем</a:t>
            </a:r>
            <a:endParaRPr lang="ru-RU" sz="1600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07951" y="1253670"/>
            <a:ext cx="1827414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180975" algn="just"/>
            <a:r>
              <a:rPr lang="ru-RU" sz="1400" b="1" dirty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6.3.1 Идентификация опасности</a:t>
            </a:r>
          </a:p>
          <a:p>
            <a:pPr indent="180975" algn="ctr"/>
            <a:r>
              <a:rPr lang="ru-RU" sz="1400" b="1" dirty="0">
                <a:solidFill>
                  <a:srgbClr val="002060"/>
                </a:solidFill>
              </a:rPr>
              <a:t>Таблица 2 Перечень дополнительных методов, используемых при анализе риска</a:t>
            </a:r>
            <a:endParaRPr lang="ru-RU" sz="1400" dirty="0">
              <a:solidFill>
                <a:srgbClr val="002060"/>
              </a:solidFill>
            </a:endParaRPr>
          </a:p>
          <a:p>
            <a:pPr indent="180975" algn="just"/>
            <a:endParaRPr lang="ru-RU" sz="1400" dirty="0">
              <a:solidFill>
                <a:srgbClr val="002060"/>
              </a:solidFill>
              <a:latin typeface="Arial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195513" y="765175"/>
          <a:ext cx="6769100" cy="5486400"/>
        </p:xfrm>
        <a:graphic>
          <a:graphicData uri="http://schemas.openxmlformats.org/drawingml/2006/table">
            <a:tbl>
              <a:tblPr/>
              <a:tblGrid>
                <a:gridCol w="1574800"/>
                <a:gridCol w="5194300"/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Метод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Описание и применение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Классификация групп риска по категориям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Классификация видов риска по категориям в порядке приоритетности групп риска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Ведомости проверок</a:t>
                      </a: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Составление перечней типовых опасных веществ и/или   источников потенциальных аварий, которые нуждаются в рассмотрении. С их помощью можно оценивать соответствие законам и стандартам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Общий анализ отказов</a:t>
                      </a: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Метод, предназначенный для определения того, возможен ли случайный отказ (авария) ряда различных частей или компонентов в рамках системы, и оценки его вероятного суммарного эффекта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Модели описания последствий</a:t>
                      </a: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Оценка воздействия события на людей, имущество или окружающую среду. Используются как упрощенные аналитические подходы, так и сложные компьютерные модели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Метод  Делфи</a:t>
                      </a: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Способ комбинирования экспертных оценок, которые могут обеспечить проведение анализа частоты, моделирования последствий и/или оценивания риска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Индексы опасности</a:t>
                      </a: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Совокупность приемов по идентификации/оценке опасности, которые могут быть использованы для ранжирования различных вариантов системы и определения менее опасных вариантов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Метод Монте-Карло и другие методы моделирования</a:t>
                      </a: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Совокупность приемов анализа частоты, в которых используется модель системы для оценки вариаций в исходных условиях и допущениях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Парные сопоставления</a:t>
                      </a: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Способ оценки и ранжирования совокупности рисков путем попарного сравнения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Обзор данных по эксплуатации</a:t>
                      </a: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Совокупность приемов, которые могут быть использованы для выявления потенциально проблемных областей, а также для анализа частоты, основанного на данных об авариях, данных о надежности и прочее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Анализ скрытых процессов</a:t>
                      </a: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Метод выявления скрытых процессов и путей, которые могли бы привести к наступлению непредвиденных событий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8"/>
          <p:cNvSpPr>
            <a:spLocks noChangeArrowheads="1"/>
          </p:cNvSpPr>
          <p:nvPr/>
        </p:nvSpPr>
        <p:spPr bwMode="auto">
          <a:xfrm>
            <a:off x="220663" y="290513"/>
            <a:ext cx="51736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180975" algn="ctr"/>
            <a:r>
              <a:rPr lang="ru-RU" sz="2400" b="1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ГОСТ Р ИСО/МЭК 31010-2011 </a:t>
            </a:r>
          </a:p>
          <a:p>
            <a:pPr indent="180975" algn="ctr"/>
            <a:r>
              <a:rPr lang="ru-RU" sz="2400" b="1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Менеджмент риска. Методы оценки риска</a:t>
            </a:r>
          </a:p>
        </p:txBody>
      </p:sp>
      <p:pic>
        <p:nvPicPr>
          <p:cNvPr id="76803" name="Picture 4" descr="http://games4business.ru/wp-content/uploads/%D0%BE%D1%86%D0%B5%D0%BD%D0%BA%D0%B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5838" y="3311525"/>
            <a:ext cx="2698750" cy="2335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4" name="Picture 6" descr="http://kodkrovi.ru/wp-content/uploads/2015/08/trombocitov_v_analize_krovi_2-e14408617245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663" y="1697038"/>
            <a:ext cx="2841625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5" name="Picture 8" descr="http://new.vivatec.ru/upload/medialibrary/cd6/podderzhka-spetsialist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37375" y="3856038"/>
            <a:ext cx="2052638" cy="267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6" name="Picture 10" descr="http://celdi.ru/wp-content/uploads/2014/05/analizy-na-gormony-shhitovidnoj-zhelezy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84875" y="304800"/>
            <a:ext cx="2693988" cy="239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http://sundukof.ru/stock/img/zarabotki-v-internete-bannernaya-reklama-57052-sma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03350" cy="137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048000" y="6356350"/>
            <a:ext cx="3086100" cy="365125"/>
          </a:xfrm>
        </p:spPr>
        <p:txBody>
          <a:bodyPr/>
          <a:lstStyle/>
          <a:p>
            <a:pPr>
              <a:defRPr/>
            </a:pPr>
            <a:r>
              <a:rPr lang="ru-RU" dirty="0"/>
              <a:t>НАЦОТ «Практика оценки риска на производстве» 2016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388" y="1341438"/>
          <a:ext cx="8784976" cy="5588985"/>
        </p:xfrm>
        <a:graphic>
          <a:graphicData uri="http://schemas.openxmlformats.org/drawingml/2006/table">
            <a:tbl>
              <a:tblPr/>
              <a:tblGrid>
                <a:gridCol w="1928135"/>
                <a:gridCol w="1281142"/>
                <a:gridCol w="1098122"/>
                <a:gridCol w="1098122"/>
                <a:gridCol w="1145411"/>
                <a:gridCol w="1078797"/>
                <a:gridCol w="1155247"/>
              </a:tblGrid>
              <a:tr h="332835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Наименование метода</a:t>
                      </a: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Процесс оценки риска</a:t>
                      </a: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25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Идентификация риска</a:t>
                      </a:r>
                    </a:p>
                  </a:txBody>
                  <a:tcPr marL="68580" marR="6858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Анализ риска</a:t>
                      </a: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Сравни</a:t>
                      </a:r>
                      <a:endParaRPr kumimoji="0" lang="en-US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тельная оценка риска</a:t>
                      </a: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Номер приложения</a:t>
                      </a: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</a:tr>
              <a:tr h="11877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Последствия</a:t>
                      </a: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Вероятность</a:t>
                      </a: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Уровень риска</a:t>
                      </a: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42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Мозговой штурм</a:t>
                      </a: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SA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NA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NA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NA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NA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B01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</a:tr>
              <a:tr h="10460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Анализ опасностей и критических контрольных точек (НАССР)</a:t>
                      </a: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SA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SA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NA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NA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NA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B07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</a:tr>
              <a:tr h="10460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Структурный анализ сценариев методом «Что, если?» </a:t>
                      </a: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(SWIFT)</a:t>
                      </a: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SA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SA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SA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SA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SA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B09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</a:tr>
              <a:tr h="8310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Анализ дерева решений</a:t>
                      </a: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NA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SA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SA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A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A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B19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</a:tr>
            </a:tbl>
          </a:graphicData>
        </a:graphic>
      </p:graphicFrame>
      <p:sp>
        <p:nvSpPr>
          <p:cNvPr id="77885" name="Прямоугольник 6"/>
          <p:cNvSpPr>
            <a:spLocks noChangeArrowheads="1"/>
          </p:cNvSpPr>
          <p:nvPr/>
        </p:nvSpPr>
        <p:spPr bwMode="auto">
          <a:xfrm>
            <a:off x="2066925" y="188913"/>
            <a:ext cx="70770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/>
              <a:t>Характеристика применимости методов оценки риска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403648" y="101386"/>
            <a:ext cx="6408712" cy="606555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Типовое положение о СУОТ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9750" y="707941"/>
            <a:ext cx="8280400" cy="437042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b="1" dirty="0">
                <a:solidFill>
                  <a:srgbClr val="002060"/>
                </a:solidFill>
              </a:rPr>
              <a:t>I</a:t>
            </a:r>
            <a:r>
              <a:rPr lang="ru-RU" sz="2000" b="1" dirty="0">
                <a:solidFill>
                  <a:srgbClr val="002060"/>
                </a:solidFill>
              </a:rPr>
              <a:t>. Общие положения</a:t>
            </a:r>
          </a:p>
          <a:p>
            <a:pPr>
              <a:defRPr/>
            </a:pPr>
            <a:r>
              <a:rPr lang="ru-RU" sz="2000" b="1" dirty="0">
                <a:solidFill>
                  <a:srgbClr val="002060"/>
                </a:solidFill>
              </a:rPr>
              <a:t> 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000" dirty="0" smtClean="0">
                <a:solidFill>
                  <a:srgbClr val="002060"/>
                </a:solidFill>
              </a:rPr>
              <a:t>Настоящее Типовое положение о системе управления охраной труда разработано </a:t>
            </a:r>
            <a:r>
              <a:rPr lang="ru-RU" sz="2000" b="1" dirty="0" smtClean="0">
                <a:solidFill>
                  <a:srgbClr val="002060"/>
                </a:solidFill>
              </a:rPr>
              <a:t>в целях оказания содействия </a:t>
            </a:r>
            <a:r>
              <a:rPr lang="ru-RU" sz="2000" dirty="0" smtClean="0">
                <a:solidFill>
                  <a:srgbClr val="002060"/>
                </a:solidFill>
              </a:rPr>
              <a:t>работодателям при создании и обеспечении функционирования системы управления охраной труда (далее – СУОТ), разработки положения о СУОТ, содержит типовую структуру и основные положения о СУОТ.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000" dirty="0" smtClean="0">
                <a:solidFill>
                  <a:srgbClr val="002060"/>
                </a:solidFill>
              </a:rPr>
              <a:t>Создание и обеспечение функционирования СУОТ осуществляется работодателем </a:t>
            </a:r>
            <a:r>
              <a:rPr lang="ru-RU" sz="2000" b="1" dirty="0" smtClean="0">
                <a:solidFill>
                  <a:srgbClr val="002060"/>
                </a:solidFill>
              </a:rPr>
              <a:t>посредством соблюдения государственных нормативных требований охраны труда </a:t>
            </a:r>
            <a:r>
              <a:rPr lang="ru-RU" sz="2000" dirty="0" smtClean="0">
                <a:solidFill>
                  <a:srgbClr val="002060"/>
                </a:solidFill>
              </a:rPr>
              <a:t>с учетом специфики своей деятельности…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000" dirty="0" smtClean="0">
                <a:solidFill>
                  <a:srgbClr val="002060"/>
                </a:solidFill>
              </a:rPr>
              <a:t>СУОТ </a:t>
            </a:r>
            <a:r>
              <a:rPr lang="ru-RU" sz="2000" b="1" dirty="0" smtClean="0">
                <a:solidFill>
                  <a:srgbClr val="002060"/>
                </a:solidFill>
              </a:rPr>
              <a:t>должна быть совместимой </a:t>
            </a:r>
            <a:r>
              <a:rPr lang="ru-RU" sz="2000" dirty="0" smtClean="0">
                <a:solidFill>
                  <a:srgbClr val="002060"/>
                </a:solidFill>
              </a:rPr>
              <a:t>с другими системами управления, действующими у работодателя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22532" name="Рисунок 7" descr="item_26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5463" y="4724400"/>
            <a:ext cx="2268537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4" descr="http://chakra.do.am/_fr/4/s38669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5825" y="0"/>
            <a:ext cx="1908175" cy="180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20663" y="6356350"/>
            <a:ext cx="3086100" cy="365125"/>
          </a:xfrm>
        </p:spPr>
        <p:txBody>
          <a:bodyPr/>
          <a:lstStyle/>
          <a:p>
            <a:pPr>
              <a:defRPr/>
            </a:pPr>
            <a:r>
              <a:rPr lang="ru-RU" dirty="0"/>
              <a:t>НАЦОТ «Практика оценки риска на производстве» 2016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07950" y="1557338"/>
          <a:ext cx="8509170" cy="5379282"/>
        </p:xfrm>
        <a:graphic>
          <a:graphicData uri="http://schemas.openxmlformats.org/drawingml/2006/table">
            <a:tbl>
              <a:tblPr/>
              <a:tblGrid>
                <a:gridCol w="1203140"/>
                <a:gridCol w="2842202"/>
                <a:gridCol w="1072365"/>
                <a:gridCol w="1067936"/>
                <a:gridCol w="902600"/>
                <a:gridCol w="1420927"/>
              </a:tblGrid>
              <a:tr h="1956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Наименование метода</a:t>
                      </a: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Описание</a:t>
                      </a: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Значимость воздействующих факторов</a:t>
                      </a: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Возможность получения количественных выходных данных</a:t>
                      </a: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760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Ресурсы и возможности</a:t>
                      </a:r>
                    </a:p>
                  </a:txBody>
                  <a:tcPr marL="68580" marR="6858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Неопределен</a:t>
                      </a: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ность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E6B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Сложность</a:t>
                      </a: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5061"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Методы наблюдения</a:t>
                      </a: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417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Контрольные листы</a:t>
                      </a: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Простая форма идентификации риска. … Пользователи используют ранее разработанные перечни.</a:t>
                      </a: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Низкие</a:t>
                      </a: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Низкая</a:t>
                      </a: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Низкая</a:t>
                      </a: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Нет </a:t>
                      </a: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</a:tr>
              <a:tr h="335061"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Вспомогательный методы</a:t>
                      </a: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018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Структурный анализ сценариев методом «Что, если?» </a:t>
                      </a: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(SWIFT)</a:t>
                      </a: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Система, помогающая группе специалистов идентифицировать риск. Применяют обычно вместе с методами анализа и оценки риска</a:t>
                      </a: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Средние</a:t>
                      </a: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Средняя</a:t>
                      </a: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Любая</a:t>
                      </a: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E6B"/>
                          </a:solidFill>
                          <a:effectLst/>
                          <a:latin typeface="+mn-lt"/>
                        </a:rPr>
                        <a:t>Нет </a:t>
                      </a:r>
                    </a:p>
                  </a:txBody>
                  <a:tcPr marL="68580" marR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</a:tr>
            </a:tbl>
          </a:graphicData>
        </a:graphic>
      </p:graphicFrame>
      <p:sp>
        <p:nvSpPr>
          <p:cNvPr id="78906" name="Rectangle 8"/>
          <p:cNvSpPr>
            <a:spLocks noChangeArrowheads="1"/>
          </p:cNvSpPr>
          <p:nvPr/>
        </p:nvSpPr>
        <p:spPr bwMode="auto">
          <a:xfrm>
            <a:off x="1403350" y="115888"/>
            <a:ext cx="5761038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/>
              <a:t>Факторы, влияющие на выбор методов оценки риска</a:t>
            </a:r>
          </a:p>
        </p:txBody>
      </p:sp>
      <p:pic>
        <p:nvPicPr>
          <p:cNvPr id="78907" name="Picture 2" descr="http://samorazvitie2.ru/wp-content/uploads/2015/04/sdelajte-svoj-vybor-na-zhiznennom-puti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87463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2292" name="Picture 4" descr="http://www.iaim.ru/wp-content/uploads/2014/04/neudach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8166" y="4000500"/>
            <a:ext cx="4615834" cy="261273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23850" y="1188507"/>
            <a:ext cx="5125605" cy="5177657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3200" b="1" i="1" dirty="0" smtClean="0">
              <a:solidFill>
                <a:srgbClr val="002060"/>
              </a:solidFill>
            </a:endParaRPr>
          </a:p>
          <a:p>
            <a:pPr marL="266700" indent="-266700" algn="ctr"/>
            <a:r>
              <a:rPr lang="ru-RU" sz="3200" b="1" dirty="0" smtClean="0">
                <a:solidFill>
                  <a:srgbClr val="002060"/>
                </a:solidFill>
              </a:rPr>
              <a:t>Управление рисками и снижение уровня риска</a:t>
            </a:r>
          </a:p>
          <a:p>
            <a:pPr marL="266700" indent="-266700" algn="ctr"/>
            <a:endParaRPr lang="ru-RU" sz="3200" b="1" dirty="0" smtClean="0">
              <a:solidFill>
                <a:srgbClr val="002060"/>
              </a:solidFill>
            </a:endParaRPr>
          </a:p>
          <a:p>
            <a:pPr marL="266700" indent="-266700" algn="ctr"/>
            <a:endParaRPr lang="ru-RU" sz="3200" b="1" dirty="0" smtClean="0">
              <a:solidFill>
                <a:srgbClr val="002060"/>
              </a:solidFill>
            </a:endParaRPr>
          </a:p>
          <a:p>
            <a:endParaRPr lang="ru-RU" sz="3200" b="1" dirty="0" smtClean="0">
              <a:solidFill>
                <a:srgbClr val="002060"/>
              </a:solidFill>
              <a:latin typeface="Garamond" pitchFamily="18" charset="0"/>
              <a:cs typeface="Arial" pitchFamily="34" charset="0"/>
            </a:endParaRPr>
          </a:p>
          <a:p>
            <a:pPr marL="285750" indent="-285750">
              <a:buFontTx/>
              <a:buChar char="-"/>
            </a:pPr>
            <a:endParaRPr lang="ru-RU" sz="3200" b="1" i="1" dirty="0">
              <a:solidFill>
                <a:srgbClr val="002060"/>
              </a:solidFill>
            </a:endParaRPr>
          </a:p>
        </p:txBody>
      </p:sp>
      <p:pic>
        <p:nvPicPr>
          <p:cNvPr id="652290" name="Picture 2" descr="https://ahmedalsamahy.files.wordpress.com/2012/04/risk_control_800_clr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75200" y="0"/>
            <a:ext cx="4368800" cy="2457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50825" y="981075"/>
            <a:ext cx="8642350" cy="44291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Терминология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27138" y="1987863"/>
            <a:ext cx="7813376" cy="81273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ja-JP" sz="2400" b="1">
                <a:solidFill>
                  <a:srgbClr val="002060"/>
                </a:solidFill>
                <a:latin typeface="Garamond" pitchFamily="18" charset="0"/>
                <a:cs typeface="Arial" pitchFamily="34" charset="0"/>
              </a:rPr>
              <a:t> </a:t>
            </a:r>
            <a:r>
              <a:rPr lang="ru-RU" altLang="ja-JP" sz="2400" b="1">
                <a:solidFill>
                  <a:srgbClr val="002060"/>
                </a:solidFill>
                <a:cs typeface="Arial" pitchFamily="34" charset="0"/>
              </a:rPr>
              <a:t>Трудовой кодекс Российской Федерации</a:t>
            </a:r>
            <a:endParaRPr lang="ru-RU" altLang="ja-JP" sz="2400" b="1">
              <a:solidFill>
                <a:srgbClr val="002060"/>
              </a:solidFill>
              <a:latin typeface="Garamond" pitchFamily="18" charset="0"/>
              <a:cs typeface="Arial" pitchFamily="34" charset="0"/>
            </a:endParaRPr>
          </a:p>
        </p:txBody>
      </p:sp>
      <p:sp>
        <p:nvSpPr>
          <p:cNvPr id="2" name="Скругленный прямоугольник 6"/>
          <p:cNvSpPr/>
          <p:nvPr/>
        </p:nvSpPr>
        <p:spPr>
          <a:xfrm>
            <a:off x="974776" y="3140320"/>
            <a:ext cx="7813376" cy="250443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altLang="ja-JP" sz="1800" b="1" dirty="0">
                <a:solidFill>
                  <a:srgbClr val="002060"/>
                </a:solidFill>
                <a:cs typeface="Arial" pitchFamily="34" charset="0"/>
              </a:rPr>
              <a:t>Статья 209</a:t>
            </a:r>
          </a:p>
          <a:p>
            <a:pPr>
              <a:defRPr/>
            </a:pPr>
            <a:r>
              <a:rPr lang="ru-RU" altLang="ja-JP" sz="1800" b="1" dirty="0">
                <a:solidFill>
                  <a:srgbClr val="002060"/>
                </a:solidFill>
                <a:cs typeface="Arial" pitchFamily="34" charset="0"/>
              </a:rPr>
              <a:t>Управление профессиональными рисками</a:t>
            </a:r>
            <a:r>
              <a:rPr lang="ru-RU" altLang="ja-JP" sz="1800" dirty="0">
                <a:solidFill>
                  <a:srgbClr val="002060"/>
                </a:solidFill>
                <a:cs typeface="Arial" pitchFamily="34" charset="0"/>
              </a:rPr>
              <a:t> – комплекс взаимосвязанных мероприятий, являющихся элементами системы управления охраной труда и включающих в себя меры по </a:t>
            </a:r>
            <a:r>
              <a:rPr lang="ru-RU" altLang="ja-JP" sz="1800" u="sng" dirty="0">
                <a:solidFill>
                  <a:srgbClr val="002060"/>
                </a:solidFill>
                <a:cs typeface="Arial" pitchFamily="34" charset="0"/>
              </a:rPr>
              <a:t>выявлению, оценке и снижению уровней</a:t>
            </a:r>
            <a:r>
              <a:rPr lang="ru-RU" altLang="ja-JP" sz="1800" dirty="0">
                <a:solidFill>
                  <a:srgbClr val="002060"/>
                </a:solidFill>
                <a:cs typeface="Arial" pitchFamily="34" charset="0"/>
              </a:rPr>
              <a:t> профессиональных рисков</a:t>
            </a:r>
            <a:endParaRPr lang="ru-RU" altLang="ja-JP" sz="2400" dirty="0">
              <a:solidFill>
                <a:srgbClr val="002060"/>
              </a:solidFill>
              <a:latin typeface="Garamond" pitchFamily="18" charset="0"/>
              <a:cs typeface="Arial" pitchFamily="34" charset="0"/>
            </a:endParaRPr>
          </a:p>
        </p:txBody>
      </p:sp>
      <p:pic>
        <p:nvPicPr>
          <p:cNvPr id="48137" name="Picture 10" descr="806639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555875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250825" y="1283900"/>
            <a:ext cx="8424863" cy="3831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500" dirty="0" smtClean="0">
                <a:solidFill>
                  <a:srgbClr val="002060"/>
                </a:solidFill>
              </a:rPr>
              <a:t>33. С целью организации процедуры управления профессиональными рисками работодатель исходя из специфики своей деятельности устанавливает (определяет) </a:t>
            </a:r>
            <a:r>
              <a:rPr lang="ru-RU" sz="1500" u="sng" dirty="0" smtClean="0">
                <a:solidFill>
                  <a:srgbClr val="002060"/>
                </a:solidFill>
              </a:rPr>
              <a:t>порядок реализации следующих мероприятий </a:t>
            </a:r>
            <a:r>
              <a:rPr lang="ru-RU" sz="1500" dirty="0" smtClean="0">
                <a:solidFill>
                  <a:srgbClr val="002060"/>
                </a:solidFill>
              </a:rPr>
              <a:t>по управлению профессиональными рисками:</a:t>
            </a:r>
          </a:p>
          <a:p>
            <a:r>
              <a:rPr lang="ru-RU" sz="1500" dirty="0" smtClean="0">
                <a:solidFill>
                  <a:srgbClr val="002060"/>
                </a:solidFill>
              </a:rPr>
              <a:t>а) выявление опасностей;</a:t>
            </a:r>
          </a:p>
          <a:p>
            <a:r>
              <a:rPr lang="ru-RU" sz="1500" dirty="0" smtClean="0">
                <a:solidFill>
                  <a:srgbClr val="002060"/>
                </a:solidFill>
              </a:rPr>
              <a:t>б) оценка уровней профессиональных рисков;</a:t>
            </a:r>
          </a:p>
          <a:p>
            <a:r>
              <a:rPr lang="ru-RU" sz="1500" dirty="0" smtClean="0">
                <a:solidFill>
                  <a:srgbClr val="002060"/>
                </a:solidFill>
              </a:rPr>
              <a:t>в) снижение уровней профессиональных рисков. </a:t>
            </a:r>
          </a:p>
          <a:p>
            <a:endParaRPr lang="ru-RU" sz="1500" dirty="0" smtClean="0">
              <a:solidFill>
                <a:srgbClr val="002060"/>
              </a:solidFill>
            </a:endParaRPr>
          </a:p>
          <a:p>
            <a:r>
              <a:rPr lang="ru-RU" sz="1500" dirty="0" smtClean="0">
                <a:solidFill>
                  <a:srgbClr val="002060"/>
                </a:solidFill>
              </a:rPr>
              <a:t>34. </a:t>
            </a:r>
            <a:r>
              <a:rPr lang="ru-RU" sz="1500" u="sng" dirty="0" smtClean="0">
                <a:solidFill>
                  <a:srgbClr val="002060"/>
                </a:solidFill>
              </a:rPr>
              <a:t>Идентификация опасностей</a:t>
            </a:r>
            <a:r>
              <a:rPr lang="ru-RU" sz="1500" dirty="0" smtClean="0">
                <a:solidFill>
                  <a:srgbClr val="002060"/>
                </a:solidFill>
              </a:rPr>
              <a:t>, представляющих угрозу жизни и здоровью работников, и </a:t>
            </a:r>
            <a:r>
              <a:rPr lang="ru-RU" sz="1500" u="sng" dirty="0" smtClean="0">
                <a:solidFill>
                  <a:srgbClr val="002060"/>
                </a:solidFill>
              </a:rPr>
              <a:t>составление их перечня </a:t>
            </a:r>
            <a:r>
              <a:rPr lang="ru-RU" sz="1500" dirty="0" smtClean="0">
                <a:solidFill>
                  <a:srgbClr val="002060"/>
                </a:solidFill>
              </a:rPr>
              <a:t>осуществляются работодателем с привлечением службы (специалиста) охраны труда, комитета (комиссии) по охране труда, работников или уполномоченных ими представительных органов.</a:t>
            </a:r>
          </a:p>
          <a:p>
            <a:endParaRPr lang="ru-RU" sz="1500" dirty="0" smtClean="0">
              <a:solidFill>
                <a:srgbClr val="002060"/>
              </a:solidFill>
            </a:endParaRPr>
          </a:p>
          <a:p>
            <a:r>
              <a:rPr lang="ru-RU" sz="1600" dirty="0" smtClean="0">
                <a:solidFill>
                  <a:srgbClr val="002060"/>
                </a:solidFill>
              </a:rPr>
              <a:t>35. </a:t>
            </a:r>
            <a:r>
              <a:rPr lang="ru-RU" sz="1600" u="sng" dirty="0" smtClean="0">
                <a:solidFill>
                  <a:srgbClr val="002060"/>
                </a:solidFill>
              </a:rPr>
              <a:t>В качестве опасностей</a:t>
            </a:r>
            <a:r>
              <a:rPr lang="ru-RU" sz="1600" dirty="0" smtClean="0">
                <a:solidFill>
                  <a:srgbClr val="002060"/>
                </a:solidFill>
              </a:rPr>
              <a:t>, представляющих угрозу жизни и здоровью работников, работодатель исходя из специфики своей деятельности </a:t>
            </a:r>
            <a:r>
              <a:rPr lang="ru-RU" sz="1600" u="sng" dirty="0" smtClean="0">
                <a:solidFill>
                  <a:srgbClr val="002060"/>
                </a:solidFill>
              </a:rPr>
              <a:t>вправе рассматривать любые </a:t>
            </a:r>
            <a:r>
              <a:rPr lang="ru-RU" sz="1600" dirty="0" smtClean="0">
                <a:solidFill>
                  <a:srgbClr val="002060"/>
                </a:solidFill>
              </a:rPr>
              <a:t>из следующих:</a:t>
            </a:r>
            <a:endParaRPr lang="ru-RU" sz="1500" dirty="0">
              <a:solidFill>
                <a:srgbClr val="002060"/>
              </a:solidFill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50825" y="707941"/>
            <a:ext cx="8643793" cy="415636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Процедура управления профессиональными рисками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403648" y="101386"/>
            <a:ext cx="6408712" cy="606555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Типовое положение о СУОТ</a:t>
            </a:r>
          </a:p>
        </p:txBody>
      </p:sp>
      <p:pic>
        <p:nvPicPr>
          <p:cNvPr id="8" name="Picture 2" descr="http://www.dpol4.ru/img/picture/Nov/20/42f843e8618888ec8ef1146c9d7b2d33/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34182" y="4883727"/>
            <a:ext cx="3509818" cy="1974273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250825" y="1534065"/>
            <a:ext cx="8424863" cy="2723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</a:rPr>
              <a:t>36. При рассмотрении перечисленных в пункте 35 настоящего Типового положения опасностей работодателем </a:t>
            </a:r>
            <a:r>
              <a:rPr lang="ru-RU" sz="1600" u="sng" dirty="0" smtClean="0">
                <a:solidFill>
                  <a:srgbClr val="002060"/>
                </a:solidFill>
              </a:rPr>
              <a:t>устанавливается порядок </a:t>
            </a:r>
            <a:r>
              <a:rPr lang="ru-RU" sz="1600" dirty="0" smtClean="0">
                <a:solidFill>
                  <a:srgbClr val="002060"/>
                </a:solidFill>
              </a:rPr>
              <a:t>проведения </a:t>
            </a:r>
            <a:r>
              <a:rPr lang="ru-RU" sz="1600" u="sng" dirty="0" smtClean="0">
                <a:solidFill>
                  <a:srgbClr val="002060"/>
                </a:solidFill>
              </a:rPr>
              <a:t>анализа, оценки и упорядочивания всех выявленных опасностей</a:t>
            </a:r>
            <a:r>
              <a:rPr lang="ru-RU" sz="1600" dirty="0" smtClean="0">
                <a:solidFill>
                  <a:srgbClr val="002060"/>
                </a:solidFill>
              </a:rPr>
              <a:t> исходя из </a:t>
            </a:r>
            <a:r>
              <a:rPr lang="ru-RU" sz="1600" u="sng" dirty="0" smtClean="0">
                <a:solidFill>
                  <a:srgbClr val="002060"/>
                </a:solidFill>
              </a:rPr>
              <a:t>приоритета</a:t>
            </a:r>
            <a:r>
              <a:rPr lang="ru-RU" sz="1600" dirty="0" smtClean="0">
                <a:solidFill>
                  <a:srgbClr val="002060"/>
                </a:solidFill>
              </a:rPr>
              <a:t> необходимости </a:t>
            </a:r>
            <a:r>
              <a:rPr lang="ru-RU" sz="1600" u="sng" dirty="0" smtClean="0">
                <a:solidFill>
                  <a:srgbClr val="002060"/>
                </a:solidFill>
              </a:rPr>
              <a:t>исключения или снижения </a:t>
            </a:r>
            <a:r>
              <a:rPr lang="ru-RU" sz="1600" dirty="0" smtClean="0">
                <a:solidFill>
                  <a:srgbClr val="002060"/>
                </a:solidFill>
              </a:rPr>
              <a:t>уровня создаваемого ими профессионального риска и с учетом </a:t>
            </a:r>
            <a:r>
              <a:rPr lang="ru-RU" sz="1600" u="sng" dirty="0" smtClean="0">
                <a:solidFill>
                  <a:srgbClr val="002060"/>
                </a:solidFill>
              </a:rPr>
              <a:t>не только штатных условий </a:t>
            </a:r>
            <a:r>
              <a:rPr lang="ru-RU" sz="1600" dirty="0" smtClean="0">
                <a:solidFill>
                  <a:srgbClr val="002060"/>
                </a:solidFill>
              </a:rPr>
              <a:t>своей деятельности, но и случаев </a:t>
            </a:r>
            <a:r>
              <a:rPr lang="ru-RU" sz="1600" u="sng" dirty="0" smtClean="0">
                <a:solidFill>
                  <a:srgbClr val="002060"/>
                </a:solidFill>
              </a:rPr>
              <a:t>отклонений в работе</a:t>
            </a:r>
            <a:r>
              <a:rPr lang="ru-RU" sz="1600" dirty="0" smtClean="0">
                <a:solidFill>
                  <a:srgbClr val="002060"/>
                </a:solidFill>
              </a:rPr>
              <a:t>, в том числе связанных с возможными авариями.</a:t>
            </a:r>
          </a:p>
          <a:p>
            <a:endParaRPr lang="ru-RU" sz="1500" dirty="0" smtClean="0">
              <a:solidFill>
                <a:srgbClr val="002060"/>
              </a:solidFill>
            </a:endParaRPr>
          </a:p>
          <a:p>
            <a:r>
              <a:rPr lang="ru-RU" sz="1500" dirty="0" smtClean="0">
                <a:solidFill>
                  <a:srgbClr val="002060"/>
                </a:solidFill>
              </a:rPr>
              <a:t>37. </a:t>
            </a:r>
            <a:r>
              <a:rPr lang="ru-RU" sz="1500" u="sng" dirty="0" smtClean="0">
                <a:solidFill>
                  <a:srgbClr val="002060"/>
                </a:solidFill>
              </a:rPr>
              <a:t>Методы оценки </a:t>
            </a:r>
            <a:r>
              <a:rPr lang="ru-RU" sz="1500" dirty="0" smtClean="0">
                <a:solidFill>
                  <a:srgbClr val="002060"/>
                </a:solidFill>
              </a:rPr>
              <a:t>уровня профессиональных рисков </a:t>
            </a:r>
            <a:r>
              <a:rPr lang="ru-RU" sz="1500" u="sng" dirty="0" smtClean="0">
                <a:solidFill>
                  <a:srgbClr val="002060"/>
                </a:solidFill>
              </a:rPr>
              <a:t>определяются работодателем</a:t>
            </a:r>
            <a:r>
              <a:rPr lang="ru-RU" sz="1500" dirty="0" smtClean="0">
                <a:solidFill>
                  <a:srgbClr val="002060"/>
                </a:solidFill>
              </a:rPr>
              <a:t> с учетом характера своей деятельности и сложности выполняемых операций. </a:t>
            </a:r>
          </a:p>
          <a:p>
            <a:r>
              <a:rPr lang="ru-RU" sz="1500" u="sng" dirty="0" smtClean="0">
                <a:solidFill>
                  <a:srgbClr val="002060"/>
                </a:solidFill>
              </a:rPr>
              <a:t>Допускается использование разных методов </a:t>
            </a:r>
            <a:r>
              <a:rPr lang="ru-RU" sz="1500" dirty="0" smtClean="0">
                <a:solidFill>
                  <a:srgbClr val="002060"/>
                </a:solidFill>
              </a:rPr>
              <a:t>оценки уровня профессиональных </a:t>
            </a:r>
            <a:r>
              <a:rPr lang="ru-RU" sz="1500" u="sng" dirty="0" smtClean="0">
                <a:solidFill>
                  <a:srgbClr val="002060"/>
                </a:solidFill>
              </a:rPr>
              <a:t>рисков для разных процессов </a:t>
            </a:r>
            <a:r>
              <a:rPr lang="ru-RU" sz="1500" dirty="0" smtClean="0">
                <a:solidFill>
                  <a:srgbClr val="002060"/>
                </a:solidFill>
              </a:rPr>
              <a:t>и операций. </a:t>
            </a:r>
            <a:endParaRPr lang="ru-RU" sz="1500" dirty="0">
              <a:solidFill>
                <a:srgbClr val="002060"/>
              </a:solidFill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50825" y="707941"/>
            <a:ext cx="8643793" cy="415636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Процедура управления профессиональными рисками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403648" y="101386"/>
            <a:ext cx="6408712" cy="606555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Типовое положение о СУОТ</a:t>
            </a:r>
          </a:p>
        </p:txBody>
      </p:sp>
      <p:pic>
        <p:nvPicPr>
          <p:cNvPr id="669700" name="Picture 4" descr="http://www.uib.no/sites/w3.uib.no/files/w2/he/health_hazards_colourbox26026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03818" y="4017818"/>
            <a:ext cx="2840182" cy="2840182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250825" y="1717964"/>
            <a:ext cx="8424863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600" dirty="0" smtClean="0">
              <a:solidFill>
                <a:srgbClr val="002060"/>
              </a:solidFill>
            </a:endParaRPr>
          </a:p>
          <a:p>
            <a:r>
              <a:rPr lang="ru-RU" sz="1600" dirty="0" smtClean="0">
                <a:solidFill>
                  <a:srgbClr val="002060"/>
                </a:solidFill>
              </a:rPr>
              <a:t>38. При описании процедуры управления профессиональными рисками работодателем учитывается следующее: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а) управление профессиональными рисками осуществляется </a:t>
            </a:r>
            <a:r>
              <a:rPr lang="ru-RU" sz="1600" u="sng" dirty="0" smtClean="0">
                <a:solidFill>
                  <a:srgbClr val="002060"/>
                </a:solidFill>
              </a:rPr>
              <a:t>с учетом текущей, прошлой и будущей деятельности</a:t>
            </a:r>
            <a:r>
              <a:rPr lang="ru-RU" sz="1600" dirty="0" smtClean="0">
                <a:solidFill>
                  <a:srgbClr val="002060"/>
                </a:solidFill>
              </a:rPr>
              <a:t> работодателя;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б) </a:t>
            </a:r>
            <a:r>
              <a:rPr lang="ru-RU" sz="1600" u="sng" dirty="0" smtClean="0">
                <a:solidFill>
                  <a:srgbClr val="002060"/>
                </a:solidFill>
              </a:rPr>
              <a:t>тяжесть возможного ущерба </a:t>
            </a:r>
            <a:r>
              <a:rPr lang="ru-RU" sz="1600" dirty="0" smtClean="0">
                <a:solidFill>
                  <a:srgbClr val="002060"/>
                </a:solidFill>
              </a:rPr>
              <a:t>растет пропорционально увеличению числа людей, подвергающихся опасности;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в</a:t>
            </a:r>
            <a:r>
              <a:rPr lang="ru-RU" sz="1600" u="sng" dirty="0" smtClean="0">
                <a:solidFill>
                  <a:srgbClr val="002060"/>
                </a:solidFill>
              </a:rPr>
              <a:t>) все оцененные профессиональные риски подлежат управлению</a:t>
            </a:r>
            <a:r>
              <a:rPr lang="ru-RU" sz="1600" dirty="0" smtClean="0">
                <a:solidFill>
                  <a:srgbClr val="002060"/>
                </a:solidFill>
              </a:rPr>
              <a:t>;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г) </a:t>
            </a:r>
            <a:r>
              <a:rPr lang="ru-RU" sz="1600" u="sng" dirty="0" smtClean="0">
                <a:solidFill>
                  <a:srgbClr val="002060"/>
                </a:solidFill>
              </a:rPr>
              <a:t>процедуры выявления опасностей и оценки уровня профессиональных рисков </a:t>
            </a:r>
            <a:r>
              <a:rPr lang="ru-RU" sz="1600" dirty="0" smtClean="0">
                <a:solidFill>
                  <a:srgbClr val="002060"/>
                </a:solidFill>
              </a:rPr>
              <a:t>должны постоянно </a:t>
            </a:r>
            <a:r>
              <a:rPr lang="ru-RU" sz="1600" u="sng" dirty="0" smtClean="0">
                <a:solidFill>
                  <a:srgbClr val="002060"/>
                </a:solidFill>
              </a:rPr>
              <a:t>совершенствоваться</a:t>
            </a:r>
            <a:r>
              <a:rPr lang="ru-RU" sz="1600" dirty="0" smtClean="0">
                <a:solidFill>
                  <a:srgbClr val="002060"/>
                </a:solidFill>
              </a:rPr>
              <a:t> и поддерживаться в рабочем состоянии с целью обеспечения эффективной реализации мер по их снижению;</a:t>
            </a:r>
          </a:p>
          <a:p>
            <a:r>
              <a:rPr lang="ru-RU" sz="1600" dirty="0" err="1" smtClean="0">
                <a:solidFill>
                  <a:srgbClr val="002060"/>
                </a:solidFill>
              </a:rPr>
              <a:t>д</a:t>
            </a:r>
            <a:r>
              <a:rPr lang="ru-RU" sz="1600" dirty="0" smtClean="0">
                <a:solidFill>
                  <a:srgbClr val="002060"/>
                </a:solidFill>
              </a:rPr>
              <a:t>) </a:t>
            </a:r>
            <a:r>
              <a:rPr lang="ru-RU" sz="1600" u="sng" dirty="0" smtClean="0">
                <a:solidFill>
                  <a:srgbClr val="002060"/>
                </a:solidFill>
              </a:rPr>
              <a:t>эффективность разработанных мер </a:t>
            </a:r>
            <a:r>
              <a:rPr lang="ru-RU" sz="1600" dirty="0" smtClean="0">
                <a:solidFill>
                  <a:srgbClr val="002060"/>
                </a:solidFill>
              </a:rPr>
              <a:t>по управлению профессиональными рисками должна постоянно </a:t>
            </a:r>
            <a:r>
              <a:rPr lang="ru-RU" sz="1600" u="sng" dirty="0" smtClean="0">
                <a:solidFill>
                  <a:srgbClr val="002060"/>
                </a:solidFill>
              </a:rPr>
              <a:t>оцениваться</a:t>
            </a:r>
            <a:r>
              <a:rPr lang="ru-RU" sz="1600" dirty="0" smtClean="0">
                <a:solidFill>
                  <a:srgbClr val="002060"/>
                </a:solidFill>
              </a:rPr>
              <a:t>.</a:t>
            </a:r>
          </a:p>
          <a:p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50825" y="1052945"/>
            <a:ext cx="8643793" cy="480291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Процедура управления профессиональными рисками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403648" y="101386"/>
            <a:ext cx="6408712" cy="606555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Типовое положение о СУОТ</a:t>
            </a:r>
          </a:p>
        </p:txBody>
      </p:sp>
      <p:pic>
        <p:nvPicPr>
          <p:cNvPr id="670722" name="Picture 2" descr="http://www.strongsecurity.com.au/new-strongs/wp-content/uploads/2015/12/risk-managemen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3636" y="4689241"/>
            <a:ext cx="3140364" cy="2168759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250825" y="2179782"/>
            <a:ext cx="8424863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600" dirty="0" smtClean="0">
              <a:solidFill>
                <a:srgbClr val="002060"/>
              </a:solidFill>
            </a:endParaRPr>
          </a:p>
          <a:p>
            <a:r>
              <a:rPr lang="ru-RU" sz="1600" dirty="0" smtClean="0">
                <a:solidFill>
                  <a:srgbClr val="002060"/>
                </a:solidFill>
              </a:rPr>
              <a:t>39. К </a:t>
            </a:r>
            <a:r>
              <a:rPr lang="ru-RU" sz="1600" u="sng" dirty="0" smtClean="0">
                <a:solidFill>
                  <a:srgbClr val="002060"/>
                </a:solidFill>
              </a:rPr>
              <a:t>мерам по исключению или снижению </a:t>
            </a:r>
            <a:r>
              <a:rPr lang="ru-RU" sz="1600" dirty="0" smtClean="0">
                <a:solidFill>
                  <a:srgbClr val="002060"/>
                </a:solidFill>
              </a:rPr>
              <a:t>уровней профессиональных рисков относятся: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а) исключение опасной работы (процедуры);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б) замена опасной работы (процедуры) менее опасной;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в) реализация инженерных (технических) методов ограничения риска воздействия опасностей на работников;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г) реализация административных методов ограничения времени воздействия опасностей на работников;</a:t>
            </a:r>
          </a:p>
          <a:p>
            <a:r>
              <a:rPr lang="ru-RU" sz="1600" dirty="0" err="1" smtClean="0">
                <a:solidFill>
                  <a:srgbClr val="002060"/>
                </a:solidFill>
              </a:rPr>
              <a:t>д</a:t>
            </a:r>
            <a:r>
              <a:rPr lang="ru-RU" sz="1600" dirty="0" smtClean="0">
                <a:solidFill>
                  <a:srgbClr val="002060"/>
                </a:solidFill>
              </a:rPr>
              <a:t>) использование средств индивидуальной защиты;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е) страхование профессионального риска.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50825" y="1533236"/>
            <a:ext cx="8643793" cy="480291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Процедура управления профессиональными рисками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403648" y="101386"/>
            <a:ext cx="6408712" cy="606555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Типовое положение о СУОТ</a:t>
            </a:r>
          </a:p>
        </p:txBody>
      </p:sp>
      <p:pic>
        <p:nvPicPr>
          <p:cNvPr id="667650" name="Picture 2" descr="https://crotraining.co.uk/wp-content/uploads/2015/02/RiskPi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4873" y="4423935"/>
            <a:ext cx="3639127" cy="2434065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4"/>
          <p:cNvSpPr>
            <a:spLocks noChangeArrowheads="1"/>
          </p:cNvSpPr>
          <p:nvPr/>
        </p:nvSpPr>
        <p:spPr bwMode="auto">
          <a:xfrm>
            <a:off x="2753327" y="45592"/>
            <a:ext cx="62547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180975" algn="ctr"/>
            <a:r>
              <a:rPr lang="ru-RU" sz="2400" b="1" dirty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ГОСТ Р </a:t>
            </a:r>
            <a:r>
              <a:rPr lang="ru-RU" sz="2400" b="1" dirty="0" smtClean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51344-99 БЕЗОПАСНОСТЬ МАШИН. Принципы определения и оценки риска</a:t>
            </a:r>
            <a:endParaRPr lang="ru-RU" sz="2400" dirty="0">
              <a:solidFill>
                <a:srgbClr val="002060"/>
              </a:solidFill>
              <a:latin typeface="Arial" charset="0"/>
            </a:endParaRPr>
          </a:p>
        </p:txBody>
      </p:sp>
      <p:pic>
        <p:nvPicPr>
          <p:cNvPr id="11" name="Рисунок 10" descr="ГОСТ Р 51344-99 Безопасность машин. Принципы оценки и определения риск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47725"/>
            <a:ext cx="5837382" cy="601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5837381" y="1191491"/>
            <a:ext cx="317069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Итеративный процесс достижения необходимой безопасности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729456" y="3800475"/>
            <a:ext cx="327862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</a:rPr>
              <a:t>Примечание: уменьшение риска и выбор соответствующих мер защиты не является частью оценки и определения риска.</a:t>
            </a:r>
            <a:endParaRPr lang="ru-RU" sz="1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8082" name="Picture 2" descr="mz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58836" y="1104900"/>
            <a:ext cx="5753100" cy="575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1081088"/>
            <a:ext cx="4824413" cy="935037"/>
          </a:xfrm>
        </p:spPr>
        <p:txBody>
          <a:bodyPr lIns="45720" rIns="45720">
            <a:normAutofit/>
          </a:bodyPr>
          <a:lstStyle/>
          <a:p>
            <a:pPr marL="0" indent="0" algn="ctr" eaLnBrk="1" hangingPunct="1">
              <a:spcBef>
                <a:spcPct val="60000"/>
              </a:spcBef>
              <a:buFont typeface="Wingdings 2" pitchFamily="18" charset="2"/>
              <a:buNone/>
              <a:defRPr/>
            </a:pPr>
            <a:r>
              <a:rPr lang="ru-RU" sz="2700" i="1" dirty="0" smtClean="0">
                <a:solidFill>
                  <a:srgbClr val="227A8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Спасибо за внимание!</a:t>
            </a:r>
          </a:p>
          <a:p>
            <a:pPr marL="0" indent="0" algn="r" eaLnBrk="1" hangingPunct="1">
              <a:buFont typeface="Wingdings 2" pitchFamily="18" charset="2"/>
              <a:buNone/>
              <a:defRPr/>
            </a:pPr>
            <a:endParaRPr lang="ru-RU" sz="2700" dirty="0" smtClean="0">
              <a:solidFill>
                <a:schemeClr val="tx2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2485" y="2852737"/>
            <a:ext cx="5759450" cy="25923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b="1" dirty="0">
                <a:solidFill>
                  <a:srgbClr val="002060"/>
                </a:solidFill>
                <a:cs typeface="Arial" pitchFamily="34" charset="0"/>
              </a:rPr>
              <a:t>Кузнецова Екатерина Анатольевна</a:t>
            </a:r>
          </a:p>
          <a:p>
            <a:pPr algn="ctr">
              <a:defRPr/>
            </a:pPr>
            <a:r>
              <a:rPr lang="ru-RU" sz="1800" b="1" dirty="0">
                <a:solidFill>
                  <a:srgbClr val="002060"/>
                </a:solidFill>
                <a:cs typeface="Arial" pitchFamily="34" charset="0"/>
              </a:rPr>
              <a:t>Начальник отдела экономического анализа и мониторинга условий и охраны труда </a:t>
            </a:r>
          </a:p>
          <a:p>
            <a:pPr algn="ctr">
              <a:defRPr/>
            </a:pPr>
            <a:r>
              <a:rPr lang="ru-RU" sz="1800" b="1" dirty="0">
                <a:solidFill>
                  <a:srgbClr val="002060"/>
                </a:solidFill>
                <a:cs typeface="Arial" pitchFamily="34" charset="0"/>
              </a:rPr>
              <a:t>ФГБУ «ВНИИ </a:t>
            </a:r>
            <a:r>
              <a:rPr lang="ru-RU" sz="1800" b="1" dirty="0" smtClean="0">
                <a:solidFill>
                  <a:srgbClr val="002060"/>
                </a:solidFill>
                <a:cs typeface="Arial" pitchFamily="34" charset="0"/>
              </a:rPr>
              <a:t>труда</a:t>
            </a:r>
            <a:r>
              <a:rPr lang="ru-RU" sz="1800" b="1" dirty="0">
                <a:solidFill>
                  <a:srgbClr val="002060"/>
                </a:solidFill>
                <a:cs typeface="Arial" pitchFamily="34" charset="0"/>
              </a:rPr>
              <a:t>» Минтруда России</a:t>
            </a:r>
          </a:p>
          <a:p>
            <a:pPr algn="ctr">
              <a:defRPr/>
            </a:pPr>
            <a:r>
              <a:rPr lang="en-US" sz="1800" b="1" dirty="0">
                <a:solidFill>
                  <a:schemeClr val="tx1"/>
                </a:solidFill>
                <a:cs typeface="Arial" pitchFamily="34" charset="0"/>
                <a:hlinkClick r:id="rId3"/>
              </a:rPr>
              <a:t>kuznetsova@vcot.info</a:t>
            </a:r>
            <a:endParaRPr lang="en-US" sz="1800" b="1" dirty="0">
              <a:solidFill>
                <a:schemeClr val="tx1"/>
              </a:solidFill>
              <a:cs typeface="Arial" pitchFamily="34" charset="0"/>
            </a:endParaRPr>
          </a:p>
          <a:p>
            <a:pPr algn="ctr">
              <a:defRPr/>
            </a:pPr>
            <a:endParaRPr lang="ru-RU" sz="1800" b="1" dirty="0">
              <a:solidFill>
                <a:schemeClr val="tx1"/>
              </a:solidFill>
              <a:cs typeface="Arial" pitchFamily="34" charset="0"/>
            </a:endParaRPr>
          </a:p>
        </p:txBody>
      </p:sp>
      <p:pic>
        <p:nvPicPr>
          <p:cNvPr id="161796" name="Picture 2" descr="addo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76900" y="2852737"/>
            <a:ext cx="3467100" cy="400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403648" y="101386"/>
            <a:ext cx="6408712" cy="606555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Типовое положение о СУОТ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9750" y="707941"/>
            <a:ext cx="8280400" cy="452431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rgbClr val="002060"/>
                </a:solidFill>
              </a:rPr>
              <a:t>I</a:t>
            </a:r>
            <a:r>
              <a:rPr lang="ru-RU" b="1" dirty="0">
                <a:solidFill>
                  <a:srgbClr val="002060"/>
                </a:solidFill>
              </a:rPr>
              <a:t>. Общие положения</a:t>
            </a:r>
          </a:p>
          <a:p>
            <a:pPr>
              <a:defRPr/>
            </a:pPr>
            <a:r>
              <a:rPr lang="ru-RU" b="1" dirty="0">
                <a:solidFill>
                  <a:srgbClr val="002060"/>
                </a:solidFill>
              </a:rPr>
              <a:t> 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4. СУОТ представляет собой </a:t>
            </a:r>
            <a:r>
              <a:rPr lang="ru-RU" b="1" dirty="0" smtClean="0">
                <a:solidFill>
                  <a:srgbClr val="002060"/>
                </a:solidFill>
              </a:rPr>
              <a:t>единство</a:t>
            </a:r>
            <a:r>
              <a:rPr lang="ru-RU" dirty="0" smtClean="0">
                <a:solidFill>
                  <a:srgbClr val="002060"/>
                </a:solidFill>
              </a:rPr>
              <a:t>: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а) </a:t>
            </a:r>
            <a:r>
              <a:rPr lang="ru-RU" b="1" dirty="0" smtClean="0">
                <a:solidFill>
                  <a:srgbClr val="002060"/>
                </a:solidFill>
              </a:rPr>
              <a:t>организационных структур управления </a:t>
            </a:r>
            <a:r>
              <a:rPr lang="ru-RU" dirty="0" smtClean="0">
                <a:solidFill>
                  <a:srgbClr val="002060"/>
                </a:solidFill>
              </a:rPr>
              <a:t>работодателя с фиксированными </a:t>
            </a:r>
            <a:r>
              <a:rPr lang="ru-RU" b="1" dirty="0" smtClean="0">
                <a:solidFill>
                  <a:srgbClr val="002060"/>
                </a:solidFill>
              </a:rPr>
              <a:t>обязанностями</a:t>
            </a:r>
            <a:r>
              <a:rPr lang="ru-RU" dirty="0" smtClean="0">
                <a:solidFill>
                  <a:srgbClr val="002060"/>
                </a:solidFill>
              </a:rPr>
              <a:t> его должностных лиц;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б) </a:t>
            </a:r>
            <a:r>
              <a:rPr lang="ru-RU" b="1" dirty="0" smtClean="0">
                <a:solidFill>
                  <a:srgbClr val="002060"/>
                </a:solidFill>
              </a:rPr>
              <a:t>процедур и порядков функционирования СУОТ</a:t>
            </a:r>
            <a:r>
              <a:rPr lang="ru-RU" dirty="0" smtClean="0">
                <a:solidFill>
                  <a:srgbClr val="002060"/>
                </a:solidFill>
              </a:rPr>
              <a:t>, включая планирование и реализацию мероприятий по улучшению условий труда и организации работ по охране труда;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в) устанавливающей (локальные нормативные акты работодателя) и фиксирующей (журналы, акты, записи) </a:t>
            </a:r>
            <a:r>
              <a:rPr lang="ru-RU" b="1" dirty="0" smtClean="0">
                <a:solidFill>
                  <a:srgbClr val="002060"/>
                </a:solidFill>
              </a:rPr>
              <a:t>документации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</a:p>
          <a:p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5. </a:t>
            </a:r>
            <a:r>
              <a:rPr lang="ru-RU" b="1" dirty="0" smtClean="0">
                <a:solidFill>
                  <a:srgbClr val="002060"/>
                </a:solidFill>
              </a:rPr>
              <a:t>Основой </a:t>
            </a:r>
            <a:r>
              <a:rPr lang="ru-RU" dirty="0" smtClean="0">
                <a:solidFill>
                  <a:srgbClr val="002060"/>
                </a:solidFill>
              </a:rPr>
              <a:t>организации и функционирования СУОТ является </a:t>
            </a:r>
            <a:r>
              <a:rPr lang="ru-RU" b="1" dirty="0" smtClean="0">
                <a:solidFill>
                  <a:srgbClr val="002060"/>
                </a:solidFill>
              </a:rPr>
              <a:t>положение</a:t>
            </a:r>
            <a:r>
              <a:rPr lang="ru-RU" dirty="0" smtClean="0">
                <a:solidFill>
                  <a:srgbClr val="002060"/>
                </a:solidFill>
              </a:rPr>
              <a:t> о СУОТ, разрабатываемое работодателем самостоятельно или с привлечением сторонних организаций и специалистов. Положение о СУОТ </a:t>
            </a:r>
            <a:r>
              <a:rPr lang="ru-RU" b="1" dirty="0" smtClean="0">
                <a:solidFill>
                  <a:srgbClr val="002060"/>
                </a:solidFill>
              </a:rPr>
              <a:t>утверждается приказом </a:t>
            </a:r>
            <a:r>
              <a:rPr lang="ru-RU" dirty="0" smtClean="0">
                <a:solidFill>
                  <a:srgbClr val="002060"/>
                </a:solidFill>
              </a:rPr>
              <a:t>работодателя с учетом мнения работников и (или) уполномоченных ими представительных органов (при наличии).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7" name="Рисунок 6" descr="https://www.oprf.ru/files/grazhdanskoe_obshestvo1903201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2620" y="5232256"/>
            <a:ext cx="2291379" cy="1625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Рисунок 7" descr="http://crazyyy.net.ua/wp-content/uploads/2010/05/cel_1000_podpischikov_na_bloge_seoprofy_net_k_1_fevralya_2010_go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701239" cy="3590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956644" y="2657139"/>
            <a:ext cx="6048672" cy="933450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Типовое положение о СУОТ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35785" y="3797449"/>
            <a:ext cx="7993062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>
              <a:defRPr/>
            </a:pPr>
            <a:r>
              <a:rPr lang="en-US" sz="2000" b="1" dirty="0">
                <a:solidFill>
                  <a:srgbClr val="002060"/>
                </a:solidFill>
              </a:rPr>
              <a:t>II</a:t>
            </a:r>
            <a:r>
              <a:rPr lang="ru-RU" sz="2000" b="1" dirty="0">
                <a:solidFill>
                  <a:srgbClr val="002060"/>
                </a:solidFill>
              </a:rPr>
              <a:t>. Политика и цели работодателя в области охраны труда</a:t>
            </a:r>
          </a:p>
          <a:p>
            <a:pPr marL="342900" indent="-342900">
              <a:defRPr/>
            </a:pPr>
            <a:endParaRPr lang="ru-RU" sz="2000" b="1" dirty="0">
              <a:solidFill>
                <a:srgbClr val="002060"/>
              </a:solidFill>
            </a:endParaRPr>
          </a:p>
          <a:p>
            <a:pPr>
              <a:defRPr/>
            </a:pPr>
            <a:endParaRPr lang="ru-RU" sz="20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Получение аккредитации субъектами хозяйственной деятельности в таможенных органах Украины Таможенно - брокерская компания &quot;Колар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2255" y="5467927"/>
            <a:ext cx="2881745" cy="1390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95757" y="472281"/>
            <a:ext cx="6120679" cy="439738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Политика в области ОТ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1052946"/>
            <a:ext cx="6262255" cy="5805054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i="1" dirty="0" smtClean="0">
              <a:solidFill>
                <a:srgbClr val="002060"/>
              </a:solidFill>
            </a:endParaRPr>
          </a:p>
          <a:p>
            <a:r>
              <a:rPr lang="ru-RU" sz="1600" b="1" dirty="0" smtClean="0">
                <a:solidFill>
                  <a:srgbClr val="002060"/>
                </a:solidFill>
              </a:rPr>
              <a:t>10. Политика работодателя в области охраны труда (далее – Политика по охране труда) является публичной документированной декларацией работодателя о намерении и гарантированном выполнении им обязанностей по соблюдению государственных нормативных требований охраны труда и добровольно принятых на себя обязательств.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12</a:t>
            </a:r>
            <a:r>
              <a:rPr lang="ru-RU" sz="1600" b="1" i="1" dirty="0" smtClean="0">
                <a:solidFill>
                  <a:srgbClr val="002060"/>
                </a:solidFill>
              </a:rPr>
              <a:t>. </a:t>
            </a:r>
            <a:r>
              <a:rPr lang="ru-RU" sz="1600" b="1" dirty="0" smtClean="0">
                <a:solidFill>
                  <a:srgbClr val="002060"/>
                </a:solidFill>
              </a:rPr>
              <a:t>При определении Политики по охране труда работодатель </a:t>
            </a:r>
            <a:r>
              <a:rPr lang="ru-RU" sz="1600" b="1" u="sng" dirty="0" smtClean="0">
                <a:solidFill>
                  <a:srgbClr val="002060"/>
                </a:solidFill>
              </a:rPr>
              <a:t>обеспечивает совместно с работниками </a:t>
            </a:r>
            <a:r>
              <a:rPr lang="ru-RU" sz="1600" b="1" dirty="0" smtClean="0">
                <a:solidFill>
                  <a:srgbClr val="002060"/>
                </a:solidFill>
              </a:rPr>
              <a:t>и (или) уполномоченными ими представительными органами </a:t>
            </a:r>
            <a:r>
              <a:rPr lang="ru-RU" sz="1600" b="1" u="sng" dirty="0" smtClean="0">
                <a:solidFill>
                  <a:srgbClr val="002060"/>
                </a:solidFill>
              </a:rPr>
              <a:t>предварительный анализ состояния охраны труда</a:t>
            </a:r>
            <a:r>
              <a:rPr lang="ru-RU" sz="1600" b="1" dirty="0" smtClean="0">
                <a:solidFill>
                  <a:srgbClr val="002060"/>
                </a:solidFill>
              </a:rPr>
              <a:t> у работодателя и обсуждение Политики по охране труда</a:t>
            </a:r>
            <a:r>
              <a:rPr lang="ru-RU" sz="1600" b="1" i="1" dirty="0" smtClean="0">
                <a:solidFill>
                  <a:srgbClr val="002060"/>
                </a:solidFill>
              </a:rPr>
              <a:t>.</a:t>
            </a:r>
            <a:endParaRPr lang="ru-RU" sz="1600" b="1" dirty="0" smtClean="0">
              <a:solidFill>
                <a:srgbClr val="002060"/>
              </a:solidFill>
            </a:endParaRPr>
          </a:p>
          <a:p>
            <a:r>
              <a:rPr lang="ru-RU" sz="1600" b="1" dirty="0" smtClean="0">
                <a:solidFill>
                  <a:srgbClr val="002060"/>
                </a:solidFill>
              </a:rPr>
              <a:t>13</a:t>
            </a:r>
            <a:r>
              <a:rPr lang="ru-RU" sz="1600" b="1" i="1" dirty="0" smtClean="0">
                <a:solidFill>
                  <a:srgbClr val="002060"/>
                </a:solidFill>
              </a:rPr>
              <a:t>. </a:t>
            </a:r>
            <a:r>
              <a:rPr lang="ru-RU" sz="1600" b="1" dirty="0" smtClean="0">
                <a:solidFill>
                  <a:srgbClr val="002060"/>
                </a:solidFill>
              </a:rPr>
              <a:t>Политика по охране труда</a:t>
            </a:r>
            <a:r>
              <a:rPr lang="ru-RU" sz="1600" b="1" i="1" dirty="0" smtClean="0">
                <a:solidFill>
                  <a:srgbClr val="002060"/>
                </a:solidFill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</a:rPr>
              <a:t>должна быть доступна всем работникам, работающим у работодателя, а также иным лицам, находящимся на территории, в зданиях и сооружениях работодателя.</a:t>
            </a:r>
          </a:p>
          <a:p>
            <a:endParaRPr lang="ru-RU" sz="1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Рисунок 8" descr="http://v4.prostoy.biz/media/pics/delenie_purpos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53125" y="3808413"/>
            <a:ext cx="3190875" cy="304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1116013" y="246264"/>
            <a:ext cx="6833888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Цели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работодателя в области охраны труда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381955" name="Rectangle 3"/>
          <p:cNvSpPr>
            <a:spLocks noChangeArrowheads="1"/>
          </p:cNvSpPr>
          <p:nvPr/>
        </p:nvSpPr>
        <p:spPr bwMode="auto">
          <a:xfrm>
            <a:off x="-541338" y="5013325"/>
            <a:ext cx="8172451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spcBef>
                <a:spcPct val="20000"/>
              </a:spcBef>
              <a:buClr>
                <a:srgbClr val="0BD0D9"/>
              </a:buClr>
              <a:buSzPct val="95000"/>
            </a:pPr>
            <a:endParaRPr lang="ru-RU" sz="1600">
              <a:solidFill>
                <a:srgbClr val="002060"/>
              </a:solidFill>
              <a:latin typeface="Arial" charset="0"/>
              <a:ea typeface="MS PGothic" pitchFamily="34" charset="-128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3038" y="1266825"/>
            <a:ext cx="6000750" cy="511810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b="1" i="1" dirty="0">
              <a:solidFill>
                <a:srgbClr val="002060"/>
              </a:solidFill>
            </a:endParaRPr>
          </a:p>
          <a:p>
            <a:r>
              <a:rPr lang="ru-RU" altLang="ja-JP" b="1" dirty="0">
                <a:solidFill>
                  <a:srgbClr val="002060"/>
                </a:solidFill>
              </a:rPr>
              <a:t>	</a:t>
            </a:r>
            <a:r>
              <a:rPr lang="ru-RU" b="1" dirty="0" smtClean="0">
                <a:solidFill>
                  <a:srgbClr val="002060"/>
                </a:solidFill>
              </a:rPr>
              <a:t>14. Основные </a:t>
            </a:r>
            <a:r>
              <a:rPr lang="ru-RU" b="1" u="sng" dirty="0" smtClean="0">
                <a:solidFill>
                  <a:srgbClr val="002060"/>
                </a:solidFill>
              </a:rPr>
              <a:t>цели</a:t>
            </a:r>
            <a:r>
              <a:rPr lang="ru-RU" b="1" dirty="0" smtClean="0">
                <a:solidFill>
                  <a:srgbClr val="002060"/>
                </a:solidFill>
              </a:rPr>
              <a:t> работодателя в области охраны труда (далее – цели) содержатся в Политике по охране труда и </a:t>
            </a:r>
            <a:r>
              <a:rPr lang="ru-RU" b="1" u="sng" dirty="0" smtClean="0">
                <a:solidFill>
                  <a:srgbClr val="002060"/>
                </a:solidFill>
              </a:rPr>
              <a:t>достигаются путем реализации работодателем процедур</a:t>
            </a:r>
            <a:r>
              <a:rPr lang="ru-RU" b="1" dirty="0" smtClean="0">
                <a:solidFill>
                  <a:srgbClr val="002060"/>
                </a:solidFill>
              </a:rPr>
              <a:t>, предусмотренных разделом </a:t>
            </a:r>
            <a:r>
              <a:rPr lang="en-US" b="1" dirty="0" smtClean="0">
                <a:solidFill>
                  <a:srgbClr val="002060"/>
                </a:solidFill>
              </a:rPr>
              <a:t>V</a:t>
            </a:r>
            <a:r>
              <a:rPr lang="ru-RU" b="1" dirty="0" smtClean="0">
                <a:solidFill>
                  <a:srgbClr val="002060"/>
                </a:solidFill>
              </a:rPr>
              <a:t> настоящего Типового положения.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	15. Количество целей определяется спецификой деятельности работодателя.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	16. Цели формулируются </a:t>
            </a:r>
            <a:r>
              <a:rPr lang="ru-RU" b="1" u="sng" dirty="0" smtClean="0">
                <a:solidFill>
                  <a:srgbClr val="002060"/>
                </a:solidFill>
              </a:rPr>
              <a:t>с учетом необходимости оценки их достижения</a:t>
            </a:r>
            <a:r>
              <a:rPr lang="ru-RU" b="1" dirty="0" smtClean="0">
                <a:solidFill>
                  <a:srgbClr val="002060"/>
                </a:solidFill>
              </a:rPr>
              <a:t>, в том числе, </a:t>
            </a:r>
            <a:r>
              <a:rPr lang="ru-RU" b="1" u="sng" dirty="0" smtClean="0">
                <a:solidFill>
                  <a:srgbClr val="002060"/>
                </a:solidFill>
              </a:rPr>
              <a:t>по возможности</a:t>
            </a:r>
            <a:r>
              <a:rPr lang="ru-RU" b="1" dirty="0" smtClean="0">
                <a:solidFill>
                  <a:srgbClr val="002060"/>
                </a:solidFill>
              </a:rPr>
              <a:t>, на основе измеримых показателей.</a:t>
            </a:r>
          </a:p>
          <a:p>
            <a:pPr>
              <a:defRPr/>
            </a:pPr>
            <a:endParaRPr lang="ru-RU" b="1" dirty="0">
              <a:solidFill>
                <a:srgbClr val="002060"/>
              </a:solidFill>
              <a:latin typeface="Garamond" pitchFamily="18" charset="0"/>
              <a:cs typeface="Arial" pitchFamily="34" charset="0"/>
            </a:endParaRPr>
          </a:p>
          <a:p>
            <a:pPr marL="285750" indent="-285750">
              <a:buFontTx/>
              <a:buChar char="-"/>
              <a:defRPr/>
            </a:pPr>
            <a:endParaRPr lang="ru-RU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1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81955" grpId="0" build="p" autoUpdateAnimBg="0"/>
      <p:bldP spid="8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9" descr="Авторский надзор и поэтапный ввод - последние процедуры при внедрении системы электронного документооборота СЭД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8538" y="4849813"/>
            <a:ext cx="3065462" cy="200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Rectangle 4"/>
          <p:cNvSpPr>
            <a:spLocks noChangeArrowheads="1"/>
          </p:cNvSpPr>
          <p:nvPr/>
        </p:nvSpPr>
        <p:spPr bwMode="auto">
          <a:xfrm>
            <a:off x="6588125" y="2517775"/>
            <a:ext cx="935038" cy="193992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12000">
                <a:solidFill>
                  <a:srgbClr val="FF3300"/>
                </a:solidFill>
              </a:rPr>
              <a:t>!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3038" y="1995488"/>
            <a:ext cx="6000750" cy="454660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600" b="1" i="1" dirty="0">
              <a:solidFill>
                <a:srgbClr val="002060"/>
              </a:solidFill>
            </a:endParaRPr>
          </a:p>
          <a:p>
            <a:pPr algn="just">
              <a:spcBef>
                <a:spcPct val="20000"/>
              </a:spcBef>
              <a:buClr>
                <a:srgbClr val="0BD0D9"/>
              </a:buClr>
              <a:buSzPct val="95000"/>
              <a:buFont typeface="Wingdings" pitchFamily="2" charset="2"/>
              <a:buChar char="ü"/>
              <a:defRPr/>
            </a:pPr>
            <a:r>
              <a:rPr lang="ru-RU" altLang="ja-JP" sz="1600" b="1" dirty="0">
                <a:solidFill>
                  <a:srgbClr val="002060"/>
                </a:solidFill>
              </a:rPr>
              <a:t>	</a:t>
            </a:r>
            <a:r>
              <a:rPr lang="ru-RU" altLang="ja-JP" sz="1600" b="1" dirty="0">
                <a:solidFill>
                  <a:srgbClr val="002060"/>
                </a:solidFill>
                <a:cs typeface="Arial" pitchFamily="34" charset="0"/>
              </a:rPr>
              <a:t>«Где это практически осуществимо», «по возможности» не означает, что на эти требования не стоит обращать внимания или игнорировать их.</a:t>
            </a:r>
          </a:p>
          <a:p>
            <a:pPr algn="just">
              <a:spcBef>
                <a:spcPct val="20000"/>
              </a:spcBef>
              <a:buClr>
                <a:srgbClr val="0BD0D9"/>
              </a:buClr>
              <a:buSzPct val="95000"/>
              <a:buFont typeface="Wingdings" pitchFamily="2" charset="2"/>
              <a:buChar char="ü"/>
              <a:defRPr/>
            </a:pPr>
            <a:endParaRPr lang="ru-RU" altLang="ja-JP" sz="1600" b="1" dirty="0">
              <a:solidFill>
                <a:srgbClr val="002060"/>
              </a:solidFill>
              <a:cs typeface="Arial" pitchFamily="34" charset="0"/>
            </a:endParaRPr>
          </a:p>
          <a:p>
            <a:pPr algn="just">
              <a:spcBef>
                <a:spcPct val="20000"/>
              </a:spcBef>
              <a:buClr>
                <a:srgbClr val="0BD0D9"/>
              </a:buClr>
              <a:buSzPct val="95000"/>
              <a:buFont typeface="Wingdings" pitchFamily="2" charset="2"/>
              <a:buChar char="ü"/>
              <a:defRPr/>
            </a:pPr>
            <a:r>
              <a:rPr lang="ru-RU" altLang="ja-JP" sz="1600" b="1" dirty="0">
                <a:solidFill>
                  <a:srgbClr val="002060"/>
                </a:solidFill>
                <a:cs typeface="Arial" pitchFamily="34" charset="0"/>
              </a:rPr>
              <a:t>Если вы заинтересованы в действительно эффективной системе управления, то предлагаемую возможность исключения того или иного требования следует убедительно и аргументировано обосновывать!</a:t>
            </a:r>
            <a:endParaRPr lang="ru-RU" sz="1600" b="1" dirty="0">
              <a:solidFill>
                <a:srgbClr val="002060"/>
              </a:solidFill>
              <a:latin typeface="Garamond" pitchFamily="18" charset="0"/>
              <a:cs typeface="Arial" pitchFamily="34" charset="0"/>
            </a:endParaRPr>
          </a:p>
          <a:p>
            <a:pPr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endParaRPr lang="en-US" altLang="ja-JP" sz="1600" dirty="0">
              <a:solidFill>
                <a:srgbClr val="002060"/>
              </a:solidFill>
              <a:cs typeface="Arial" pitchFamily="34" charset="0"/>
            </a:endParaRPr>
          </a:p>
          <a:p>
            <a:pPr>
              <a:defRPr/>
            </a:pPr>
            <a:endParaRPr lang="ru-RU" sz="1600" b="1" dirty="0">
              <a:solidFill>
                <a:srgbClr val="002060"/>
              </a:solidFill>
              <a:latin typeface="Garamond" pitchFamily="18" charset="0"/>
              <a:cs typeface="Arial" pitchFamily="34" charset="0"/>
            </a:endParaRPr>
          </a:p>
          <a:p>
            <a:pPr marL="285750" indent="-285750">
              <a:buFontTx/>
              <a:buChar char="-"/>
              <a:defRPr/>
            </a:pPr>
            <a:endParaRPr lang="ru-RU" sz="16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Рисунок 6" descr="http://chatsworthconsulting.com/wp-content/uploads/2013/02/Why-its-hard-to-get-along-with-some-peopl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888" y="4437063"/>
            <a:ext cx="3059112" cy="242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1955" name="Rectangle 3"/>
          <p:cNvSpPr>
            <a:spLocks noChangeArrowheads="1"/>
          </p:cNvSpPr>
          <p:nvPr/>
        </p:nvSpPr>
        <p:spPr bwMode="auto">
          <a:xfrm>
            <a:off x="-541338" y="5013325"/>
            <a:ext cx="8172451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spcBef>
                <a:spcPct val="20000"/>
              </a:spcBef>
              <a:buClr>
                <a:srgbClr val="0BD0D9"/>
              </a:buClr>
              <a:buSzPct val="95000"/>
            </a:pPr>
            <a:endParaRPr lang="ru-RU" sz="1600">
              <a:solidFill>
                <a:srgbClr val="002060"/>
              </a:solidFill>
              <a:latin typeface="Arial" charset="0"/>
              <a:ea typeface="MS PGothic" pitchFamily="34" charset="-128"/>
            </a:endParaRPr>
          </a:p>
        </p:txBody>
      </p:sp>
      <p:sp>
        <p:nvSpPr>
          <p:cNvPr id="30724" name="Text Box 6"/>
          <p:cNvSpPr txBox="1">
            <a:spLocks noChangeArrowheads="1"/>
          </p:cNvSpPr>
          <p:nvPr/>
        </p:nvSpPr>
        <p:spPr bwMode="auto">
          <a:xfrm>
            <a:off x="263525" y="1376363"/>
            <a:ext cx="7686675" cy="33639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marL="457200" indent="-457200"/>
            <a:endParaRPr lang="ru-RU" sz="1600" b="1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3038" y="1266825"/>
            <a:ext cx="6000750" cy="511810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600" b="1" i="1" dirty="0">
              <a:solidFill>
                <a:srgbClr val="002060"/>
              </a:solidFill>
            </a:endParaRPr>
          </a:p>
          <a:p>
            <a:pPr>
              <a:defRPr/>
            </a:pPr>
            <a:r>
              <a:rPr lang="ru-RU" sz="1600" u="sng" dirty="0">
                <a:solidFill>
                  <a:srgbClr val="002060"/>
                </a:solidFill>
              </a:rPr>
              <a:t>Цель</a:t>
            </a:r>
            <a:r>
              <a:rPr lang="ru-RU" sz="1600" dirty="0">
                <a:solidFill>
                  <a:srgbClr val="002060"/>
                </a:solidFill>
              </a:rPr>
              <a:t> – это то, </a:t>
            </a:r>
            <a:r>
              <a:rPr lang="ru-RU" sz="1600" u="sng" dirty="0">
                <a:solidFill>
                  <a:srgbClr val="002060"/>
                </a:solidFill>
              </a:rPr>
              <a:t>что</a:t>
            </a:r>
            <a:r>
              <a:rPr lang="ru-RU" sz="1600" dirty="0">
                <a:solidFill>
                  <a:srgbClr val="002060"/>
                </a:solidFill>
              </a:rPr>
              <a:t> нам необходимо сделать, чтобы добиться намеченных результатов.</a:t>
            </a:r>
          </a:p>
          <a:p>
            <a:pPr>
              <a:defRPr/>
            </a:pPr>
            <a:r>
              <a:rPr lang="ru-RU" sz="1600" u="sng" dirty="0">
                <a:solidFill>
                  <a:srgbClr val="002060"/>
                </a:solidFill>
              </a:rPr>
              <a:t>Задача </a:t>
            </a:r>
            <a:r>
              <a:rPr lang="ru-RU" sz="1600" dirty="0">
                <a:solidFill>
                  <a:srgbClr val="002060"/>
                </a:solidFill>
              </a:rPr>
              <a:t>– это то, </a:t>
            </a:r>
            <a:r>
              <a:rPr lang="ru-RU" sz="1600" u="sng" dirty="0">
                <a:solidFill>
                  <a:srgbClr val="002060"/>
                </a:solidFill>
              </a:rPr>
              <a:t>как</a:t>
            </a:r>
            <a:r>
              <a:rPr lang="ru-RU" sz="1600" dirty="0">
                <a:solidFill>
                  <a:srgbClr val="002060"/>
                </a:solidFill>
              </a:rPr>
              <a:t> (при помощи каких действий) мы будем это делать.</a:t>
            </a:r>
          </a:p>
          <a:p>
            <a:pPr>
              <a:defRPr/>
            </a:pPr>
            <a:r>
              <a:rPr lang="ru-RU" sz="1600" u="sng" dirty="0">
                <a:solidFill>
                  <a:srgbClr val="002060"/>
                </a:solidFill>
              </a:rPr>
              <a:t>Программа</a:t>
            </a:r>
            <a:r>
              <a:rPr lang="ru-RU" sz="1600" dirty="0">
                <a:solidFill>
                  <a:srgbClr val="002060"/>
                </a:solidFill>
              </a:rPr>
              <a:t> – </a:t>
            </a:r>
            <a:r>
              <a:rPr lang="ru-RU" sz="1600" u="sng" dirty="0">
                <a:solidFill>
                  <a:srgbClr val="002060"/>
                </a:solidFill>
              </a:rPr>
              <a:t>последовательный алгоритм </a:t>
            </a:r>
            <a:r>
              <a:rPr lang="ru-RU" sz="1600" dirty="0">
                <a:solidFill>
                  <a:srgbClr val="002060"/>
                </a:solidFill>
              </a:rPr>
              <a:t>действий, реализация которого позволит исполнителю достигнуть определённой цели. </a:t>
            </a:r>
          </a:p>
          <a:p>
            <a:pPr>
              <a:defRPr/>
            </a:pPr>
            <a:r>
              <a:rPr lang="ru-RU" sz="1600" u="sng" dirty="0">
                <a:solidFill>
                  <a:srgbClr val="002060"/>
                </a:solidFill>
              </a:rPr>
              <a:t>План</a:t>
            </a:r>
            <a:r>
              <a:rPr lang="ru-RU" sz="1600" dirty="0">
                <a:solidFill>
                  <a:srgbClr val="002060"/>
                </a:solidFill>
              </a:rPr>
              <a:t> – </a:t>
            </a:r>
            <a:r>
              <a:rPr lang="ru-RU" sz="1600" u="sng" dirty="0">
                <a:solidFill>
                  <a:srgbClr val="002060"/>
                </a:solidFill>
              </a:rPr>
              <a:t>ряд действий</a:t>
            </a:r>
            <a:r>
              <a:rPr lang="ru-RU" sz="1600" dirty="0">
                <a:solidFill>
                  <a:srgbClr val="002060"/>
                </a:solidFill>
              </a:rPr>
              <a:t>, объединённых единой целью и предназначенных к выполнению до определённой даты.</a:t>
            </a:r>
          </a:p>
          <a:p>
            <a:pPr>
              <a:defRPr/>
            </a:pPr>
            <a:r>
              <a:rPr lang="ru-RU" sz="1600" dirty="0">
                <a:solidFill>
                  <a:srgbClr val="002060"/>
                </a:solidFill>
              </a:rPr>
              <a:t> </a:t>
            </a:r>
            <a:r>
              <a:rPr lang="ru-RU" sz="1600" b="1" dirty="0">
                <a:solidFill>
                  <a:srgbClr val="002060"/>
                </a:solidFill>
              </a:rPr>
              <a:t>План</a:t>
            </a:r>
            <a:r>
              <a:rPr lang="ru-RU" sz="1600" dirty="0">
                <a:solidFill>
                  <a:srgbClr val="002060"/>
                </a:solidFill>
              </a:rPr>
              <a:t> обычно составляется «от сегодняшнего дня», вперед, насколько хватит воображения у составителя. Составляя план, мы </a:t>
            </a:r>
            <a:r>
              <a:rPr lang="ru-RU" sz="1600" b="1" dirty="0">
                <a:solidFill>
                  <a:srgbClr val="002060"/>
                </a:solidFill>
              </a:rPr>
              <a:t>отвечаем на вопрос,</a:t>
            </a:r>
            <a:r>
              <a:rPr lang="ru-RU" sz="1600" dirty="0">
                <a:solidFill>
                  <a:srgbClr val="002060"/>
                </a:solidFill>
              </a:rPr>
              <a:t> </a:t>
            </a:r>
            <a:r>
              <a:rPr lang="ru-RU" sz="1600" b="1" dirty="0">
                <a:solidFill>
                  <a:srgbClr val="002060"/>
                </a:solidFill>
              </a:rPr>
              <a:t>что можно сделать</a:t>
            </a:r>
            <a:r>
              <a:rPr lang="ru-RU" sz="1600" dirty="0">
                <a:solidFill>
                  <a:srgbClr val="002060"/>
                </a:solidFill>
              </a:rPr>
              <a:t>. А длительность (продолжительность) плана зависит от множества условий, как правило, внешних: на сколько надо. </a:t>
            </a:r>
          </a:p>
          <a:p>
            <a:pPr>
              <a:defRPr/>
            </a:pPr>
            <a:r>
              <a:rPr lang="ru-RU" sz="1600" dirty="0">
                <a:solidFill>
                  <a:srgbClr val="002060"/>
                </a:solidFill>
              </a:rPr>
              <a:t> Вопрос, на который отвечает </a:t>
            </a:r>
            <a:r>
              <a:rPr lang="ru-RU" sz="1600" b="1" dirty="0">
                <a:solidFill>
                  <a:srgbClr val="002060"/>
                </a:solidFill>
              </a:rPr>
              <a:t>программа</a:t>
            </a:r>
            <a:r>
              <a:rPr lang="ru-RU" sz="1600" dirty="0">
                <a:solidFill>
                  <a:srgbClr val="002060"/>
                </a:solidFill>
              </a:rPr>
              <a:t> – другой. </a:t>
            </a:r>
            <a:r>
              <a:rPr lang="ru-RU" sz="1600" b="1" dirty="0">
                <a:solidFill>
                  <a:srgbClr val="002060"/>
                </a:solidFill>
              </a:rPr>
              <a:t>Что необходимо сделать, чтобы</a:t>
            </a:r>
            <a:r>
              <a:rPr lang="ru-RU" sz="1600" dirty="0">
                <a:solidFill>
                  <a:srgbClr val="002060"/>
                </a:solidFill>
              </a:rPr>
              <a:t>…. </a:t>
            </a:r>
            <a:endParaRPr lang="ru-RU" sz="1600" b="1" i="1" dirty="0">
              <a:solidFill>
                <a:srgbClr val="002060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133475" y="296863"/>
            <a:ext cx="51911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Цели </a:t>
            </a:r>
            <a:r>
              <a:rPr lang="uk-UA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и </a:t>
            </a:r>
            <a:r>
              <a:rPr lang="uk-UA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программа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(</a:t>
            </a:r>
            <a:r>
              <a:rPr lang="uk-UA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ы) 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1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1955" grpId="0" build="p" autoUpdateAnimBg="0"/>
      <p:bldP spid="8" grpId="0" build="p" animBg="1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590883" y="161365"/>
            <a:ext cx="6048672" cy="933450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Типовое положение о СУОТ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1972" y="1247887"/>
            <a:ext cx="8832027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000" b="1" dirty="0" smtClean="0">
                <a:solidFill>
                  <a:srgbClr val="002060"/>
                </a:solidFill>
              </a:rPr>
              <a:t>III</a:t>
            </a:r>
            <a:r>
              <a:rPr lang="ru-RU" sz="2000" b="1" dirty="0">
                <a:solidFill>
                  <a:srgbClr val="002060"/>
                </a:solidFill>
              </a:rPr>
              <a:t>. Обеспечение функционирования СУОТ (распределение обязанностей и ответственности в сфере охраны труда между должностными лицами работодателя)</a:t>
            </a:r>
          </a:p>
          <a:p>
            <a:pPr>
              <a:defRPr/>
            </a:pPr>
            <a:r>
              <a:rPr lang="ru-RU" sz="2000" b="1" dirty="0">
                <a:solidFill>
                  <a:srgbClr val="002060"/>
                </a:solidFill>
              </a:rPr>
              <a:t> 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17. </a:t>
            </a:r>
            <a:r>
              <a:rPr lang="ru-RU" sz="2000" u="sng" dirty="0" smtClean="0">
                <a:solidFill>
                  <a:srgbClr val="002060"/>
                </a:solidFill>
              </a:rPr>
              <a:t>Распределение обязанностей </a:t>
            </a:r>
            <a:r>
              <a:rPr lang="ru-RU" sz="2000" dirty="0" smtClean="0">
                <a:solidFill>
                  <a:srgbClr val="002060"/>
                </a:solidFill>
              </a:rPr>
              <a:t>в сфере охраны труда между должностными лицами работодателя осуществляется работодателем </a:t>
            </a:r>
            <a:r>
              <a:rPr lang="ru-RU" sz="2000" u="sng" dirty="0" smtClean="0">
                <a:solidFill>
                  <a:srgbClr val="002060"/>
                </a:solidFill>
              </a:rPr>
              <a:t>с использованием уровней управления</a:t>
            </a:r>
            <a:r>
              <a:rPr lang="ru-RU" sz="2000" dirty="0" smtClean="0">
                <a:solidFill>
                  <a:srgbClr val="002060"/>
                </a:solidFill>
              </a:rPr>
              <a:t>.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Обязанности работодателя и его должностных лиц сформулированы в настоящем Типовом положении на основании требований статей 15, 76, 212, 213, 217, 218, 221 – 223, 225 – 229.2, 370 Трудового кодекса Российской Федерации, а работника – в соответствии с требованиями статей 21 и 214 Трудового кодекса Российской Федерации.</a:t>
            </a:r>
          </a:p>
          <a:p>
            <a:pPr>
              <a:defRPr/>
            </a:pP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275458" name="Picture 2" descr="Картинки по запросу процесс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36254" y="4955750"/>
            <a:ext cx="2807746" cy="1902249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590883" y="161365"/>
            <a:ext cx="6048672" cy="645459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Типовое положение о СУОТ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1973" y="806824"/>
            <a:ext cx="8832027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b="1" dirty="0" smtClean="0">
                <a:solidFill>
                  <a:srgbClr val="002060"/>
                </a:solidFill>
              </a:rPr>
              <a:t>III</a:t>
            </a:r>
            <a:r>
              <a:rPr lang="ru-RU" b="1" dirty="0">
                <a:solidFill>
                  <a:srgbClr val="002060"/>
                </a:solidFill>
              </a:rPr>
              <a:t>. Обеспечение функционирования СУОТ (распределение обязанностей и ответственности в сфере охраны труда между должностными лицами работодателя)</a:t>
            </a:r>
          </a:p>
          <a:p>
            <a:pPr>
              <a:defRPr/>
            </a:pPr>
            <a:r>
              <a:rPr lang="ru-RU" b="1" dirty="0">
                <a:solidFill>
                  <a:srgbClr val="002060"/>
                </a:solidFill>
              </a:rPr>
              <a:t> 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19. В качестве уровней управления могут рассматриваться: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а) уровень производственной бригады;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б) уровень производственного участка;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в) уровень производственного цеха (структурного подразделения);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г) уровень филиала (обособленного структурного подразделения);</a:t>
            </a:r>
          </a:p>
          <a:p>
            <a:r>
              <a:rPr lang="ru-RU" dirty="0" err="1" smtClean="0">
                <a:solidFill>
                  <a:srgbClr val="002060"/>
                </a:solidFill>
              </a:rPr>
              <a:t>д</a:t>
            </a:r>
            <a:r>
              <a:rPr lang="ru-RU" dirty="0" smtClean="0">
                <a:solidFill>
                  <a:srgbClr val="002060"/>
                </a:solidFill>
              </a:rPr>
              <a:t>) уровень службы (совокупности нескольких структурных подразделений);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е) уровень работодателя в целом.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20. С учетом специфики деятельности работодателя, структуры управления и численности работников для целей СУОТ могут устанавливаться и иные уровни управления.</a:t>
            </a:r>
          </a:p>
          <a:p>
            <a:pPr>
              <a:defRPr/>
            </a:pP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8" name="Рисунок 7" descr="http://www.obzor.lt/images/news/11/2014_03_15/pic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67313" y="4399879"/>
            <a:ext cx="3076687" cy="2458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Подзаголовок 2"/>
          <p:cNvSpPr txBox="1">
            <a:spLocks/>
          </p:cNvSpPr>
          <p:nvPr/>
        </p:nvSpPr>
        <p:spPr bwMode="auto">
          <a:xfrm>
            <a:off x="352425" y="2761673"/>
            <a:ext cx="5448011" cy="3500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kumimoji="0" lang="ru-RU" sz="3600" b="1" dirty="0" smtClean="0">
                <a:solidFill>
                  <a:srgbClr val="002060"/>
                </a:solidFill>
              </a:rPr>
              <a:t>Подходы к разработке системы управления охраной труда</a:t>
            </a:r>
          </a:p>
          <a:p>
            <a:pPr algn="ctr">
              <a:spcBef>
                <a:spcPct val="20000"/>
              </a:spcBef>
              <a:buFont typeface="Arial" pitchFamily="34" charset="0"/>
              <a:buNone/>
            </a:pPr>
            <a:endParaRPr kumimoji="0" lang="ru-RU" sz="3600" b="1" dirty="0">
              <a:solidFill>
                <a:srgbClr val="002060"/>
              </a:solidFill>
            </a:endParaRPr>
          </a:p>
        </p:txBody>
      </p:sp>
      <p:pic>
        <p:nvPicPr>
          <p:cNvPr id="7" name="Picture 5" descr="Бизнес рабочие отношения с двумя человеческими головами обмена творческими идеями сделал передач и винтики представляющих делов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31345" y="4949877"/>
            <a:ext cx="3112655" cy="1908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5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590883" y="161365"/>
            <a:ext cx="6048672" cy="645459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Типовое положение о СУОТ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1973" y="806824"/>
            <a:ext cx="8832027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b="1" dirty="0" smtClean="0">
                <a:solidFill>
                  <a:srgbClr val="002060"/>
                </a:solidFill>
              </a:rPr>
              <a:t>III</a:t>
            </a:r>
            <a:r>
              <a:rPr lang="ru-RU" b="1" dirty="0">
                <a:solidFill>
                  <a:srgbClr val="002060"/>
                </a:solidFill>
              </a:rPr>
              <a:t>. Обеспечение функционирования СУОТ (распределение обязанностей и ответственности в сфере охраны труда между должностными лицами работодателя)</a:t>
            </a:r>
          </a:p>
          <a:p>
            <a:pPr>
              <a:defRPr/>
            </a:pPr>
            <a:r>
              <a:rPr lang="ru-RU" b="1" dirty="0">
                <a:solidFill>
                  <a:srgbClr val="002060"/>
                </a:solidFill>
              </a:rPr>
              <a:t> </a:t>
            </a:r>
          </a:p>
          <a:p>
            <a:pPr>
              <a:defRPr/>
            </a:pPr>
            <a:r>
              <a:rPr lang="ru-RU" dirty="0" smtClean="0">
                <a:solidFill>
                  <a:srgbClr val="002060"/>
                </a:solidFill>
              </a:rPr>
              <a:t>28. Распределение обязанностей в сфере охраны труда закрепляется: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dirty="0" smtClean="0">
                <a:solidFill>
                  <a:srgbClr val="002060"/>
                </a:solidFill>
              </a:rPr>
              <a:t>либо в разделе «Обеспечение функционирования СУОТ» положения о СУОТ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dirty="0" smtClean="0">
                <a:solidFill>
                  <a:srgbClr val="002060"/>
                </a:solidFill>
              </a:rPr>
              <a:t>либо в отдельных локальных нормативных актах, 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dirty="0" smtClean="0">
                <a:solidFill>
                  <a:srgbClr val="002060"/>
                </a:solidFill>
              </a:rPr>
              <a:t>планах мероприятий, 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dirty="0" smtClean="0">
                <a:solidFill>
                  <a:srgbClr val="002060"/>
                </a:solidFill>
              </a:rPr>
              <a:t>а также в трудовых договорах 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dirty="0" smtClean="0">
                <a:solidFill>
                  <a:srgbClr val="002060"/>
                </a:solidFill>
              </a:rPr>
              <a:t>и (или) должностных инструкциях лиц, участвующих в управлении охраной труда.</a:t>
            </a:r>
          </a:p>
          <a:p>
            <a:pPr>
              <a:defRPr/>
            </a:pP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97986" name="Picture 2" descr="Картинки по запросу процесс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59274" y="3719454"/>
            <a:ext cx="4184725" cy="3138545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Business English for effective presentation and Communicati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3663" y="4879975"/>
            <a:ext cx="2700337" cy="197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755576" y="116632"/>
            <a:ext cx="6048672" cy="648072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Типовое положение о СУОТ</a:t>
            </a:r>
          </a:p>
        </p:txBody>
      </p:sp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250825" y="764704"/>
            <a:ext cx="8424863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dirty="0">
                <a:solidFill>
                  <a:srgbClr val="002060"/>
                </a:solidFill>
              </a:rPr>
              <a:t>IV</a:t>
            </a:r>
            <a:r>
              <a:rPr lang="ru-RU" sz="1600" b="1" dirty="0">
                <a:solidFill>
                  <a:srgbClr val="002060"/>
                </a:solidFill>
              </a:rPr>
              <a:t>. Процедуры, направленные на достижение целей работодателя </a:t>
            </a:r>
            <a:br>
              <a:rPr lang="ru-RU" sz="1600" b="1" dirty="0">
                <a:solidFill>
                  <a:srgbClr val="002060"/>
                </a:solidFill>
              </a:rPr>
            </a:br>
            <a:r>
              <a:rPr lang="ru-RU" sz="1600" b="1" dirty="0">
                <a:solidFill>
                  <a:srgbClr val="002060"/>
                </a:solidFill>
              </a:rPr>
              <a:t>в области охраны труда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1. процедура подготовки работников по охране труда;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2. процедура организации и проведения оценки условий труда;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3. процедура управления профессиональными рисками;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4. процедура организации и проведения наблюдения за состоянием здоровья работников;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5. процедура информирования работников об условиях труда на их рабочих местах, уровнях профессиональных рисков, а также о предоставляемых им гарантиях, полагающихся компенсациях;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6. процедура обеспечения оптимальных режимов труда и отдыха работников;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7. процедура обеспечения работников средствами индивидуальной и коллективной защиты, смывающими и обезвреживающими средствами;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8. процедура обеспечения работников молоком и другими равноценными пищевыми продуктами, лечебно-профилактическим питанием;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9. процедура обеспечения безопасного выполнения подрядных работ и снабжения безопасной продукцией;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50825" y="267855"/>
            <a:ext cx="8643793" cy="1607341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IV</a:t>
            </a:r>
            <a:r>
              <a:rPr lang="ru-RU" sz="3200" b="1" dirty="0" smtClean="0">
                <a:solidFill>
                  <a:srgbClr val="002060"/>
                </a:solidFill>
              </a:rPr>
              <a:t>. Процедуры, направленные на достижение целей работодателя 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в области охраны труда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250825" y="1875196"/>
            <a:ext cx="84248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 </a:t>
            </a:r>
          </a:p>
          <a:p>
            <a:r>
              <a:rPr lang="ru-RU" dirty="0">
                <a:solidFill>
                  <a:srgbClr val="002060"/>
                </a:solidFill>
              </a:rPr>
              <a:t>1. </a:t>
            </a:r>
            <a:r>
              <a:rPr lang="ru-RU" dirty="0" smtClean="0">
                <a:solidFill>
                  <a:srgbClr val="002060"/>
                </a:solidFill>
              </a:rPr>
              <a:t>Процедура </a:t>
            </a:r>
            <a:r>
              <a:rPr lang="ru-RU" dirty="0">
                <a:solidFill>
                  <a:srgbClr val="002060"/>
                </a:solidFill>
              </a:rPr>
              <a:t>подготовки работников по охране </a:t>
            </a:r>
            <a:r>
              <a:rPr lang="ru-RU" dirty="0" smtClean="0">
                <a:solidFill>
                  <a:srgbClr val="002060"/>
                </a:solidFill>
              </a:rPr>
              <a:t>труда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96962" name="Picture 2" descr="training-classroo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9599" y="2660498"/>
            <a:ext cx="5994401" cy="4197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178" name="Picture 2" descr="9325ad5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62750" y="4724400"/>
            <a:ext cx="238125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250825" y="1422400"/>
            <a:ext cx="8424863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30. С целью организации процедуры подготовки работников по охране труда работодатель, исходя из специфики своей деятельности, устанавливает (определяет):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а) требования к </a:t>
            </a:r>
            <a:r>
              <a:rPr lang="ru-RU" u="sng" dirty="0" smtClean="0">
                <a:solidFill>
                  <a:srgbClr val="002060"/>
                </a:solidFill>
              </a:rPr>
              <a:t>необходимой профессиональной компетентности </a:t>
            </a:r>
            <a:r>
              <a:rPr lang="ru-RU" dirty="0" smtClean="0">
                <a:solidFill>
                  <a:srgbClr val="002060"/>
                </a:solidFill>
              </a:rPr>
              <a:t>по охране труда работников, ее проверке, поддержанию и развитию;</a:t>
            </a:r>
          </a:p>
          <a:p>
            <a:pPr marL="342900" indent="-342900"/>
            <a:r>
              <a:rPr lang="ru-RU" dirty="0" smtClean="0">
                <a:solidFill>
                  <a:srgbClr val="002060"/>
                </a:solidFill>
              </a:rPr>
              <a:t>г)  перечень профессий (должностей) работников, </a:t>
            </a:r>
            <a:r>
              <a:rPr lang="ru-RU" u="sng" dirty="0" smtClean="0">
                <a:solidFill>
                  <a:srgbClr val="002060"/>
                </a:solidFill>
              </a:rPr>
              <a:t>проходящих подготовку по охране труда у работодателя</a:t>
            </a:r>
            <a:r>
              <a:rPr lang="ru-RU" dirty="0" smtClean="0">
                <a:solidFill>
                  <a:srgbClr val="002060"/>
                </a:solidFill>
              </a:rPr>
              <a:t>;</a:t>
            </a:r>
          </a:p>
          <a:p>
            <a:r>
              <a:rPr lang="ru-RU" dirty="0" err="1" smtClean="0">
                <a:solidFill>
                  <a:srgbClr val="002060"/>
                </a:solidFill>
              </a:rPr>
              <a:t>з</a:t>
            </a:r>
            <a:r>
              <a:rPr lang="ru-RU" dirty="0" smtClean="0">
                <a:solidFill>
                  <a:srgbClr val="002060"/>
                </a:solidFill>
              </a:rPr>
              <a:t>) </a:t>
            </a:r>
            <a:r>
              <a:rPr lang="ru-RU" u="sng" dirty="0" smtClean="0">
                <a:solidFill>
                  <a:srgbClr val="002060"/>
                </a:solidFill>
              </a:rPr>
              <a:t>состав комиссии </a:t>
            </a:r>
            <a:r>
              <a:rPr lang="ru-RU" dirty="0" smtClean="0">
                <a:solidFill>
                  <a:srgbClr val="002060"/>
                </a:solidFill>
              </a:rPr>
              <a:t>работодателя по проверке знаний требований охраны труда;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и) </a:t>
            </a:r>
            <a:r>
              <a:rPr lang="ru-RU" u="sng" dirty="0" smtClean="0">
                <a:solidFill>
                  <a:srgbClr val="002060"/>
                </a:solidFill>
              </a:rPr>
              <a:t>регламент работы комиссии </a:t>
            </a:r>
            <a:r>
              <a:rPr lang="ru-RU" dirty="0" smtClean="0">
                <a:solidFill>
                  <a:srgbClr val="002060"/>
                </a:solidFill>
              </a:rPr>
              <a:t>работодателя по проверке знаний требований охраны труда;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к) </a:t>
            </a:r>
            <a:r>
              <a:rPr lang="ru-RU" u="sng" dirty="0" smtClean="0">
                <a:solidFill>
                  <a:srgbClr val="002060"/>
                </a:solidFill>
              </a:rPr>
              <a:t>перечень вопросов </a:t>
            </a:r>
            <a:r>
              <a:rPr lang="ru-RU" dirty="0" smtClean="0">
                <a:solidFill>
                  <a:srgbClr val="002060"/>
                </a:solidFill>
              </a:rPr>
              <a:t>по охране труда, по которым работники проходят </a:t>
            </a:r>
            <a:r>
              <a:rPr lang="ru-RU" u="sng" dirty="0" smtClean="0">
                <a:solidFill>
                  <a:srgbClr val="002060"/>
                </a:solidFill>
              </a:rPr>
              <a:t>проверку знаний в комиссии работодателя</a:t>
            </a:r>
            <a:r>
              <a:rPr lang="ru-RU" dirty="0" smtClean="0">
                <a:solidFill>
                  <a:srgbClr val="002060"/>
                </a:solidFill>
              </a:rPr>
              <a:t>;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50825" y="267855"/>
            <a:ext cx="8643793" cy="1154545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Процедура подготовки работников по охране труда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68313" y="476250"/>
            <a:ext cx="8137525" cy="129698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ГОСТ ССБТ 12.0.004 – НЕ ОБЯЗАТЕЛЕН!!!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7544" y="1916832"/>
            <a:ext cx="8208912" cy="4536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 smtClean="0">
                <a:solidFill>
                  <a:srgbClr val="002060"/>
                </a:solidFill>
              </a:rPr>
              <a:t>Федеральный закон от 29 июня 2015 г. N 162-ФЗ "О стандартизации в Российской Федерации«</a:t>
            </a:r>
          </a:p>
          <a:p>
            <a:pPr>
              <a:defRPr/>
            </a:pPr>
            <a:r>
              <a:rPr lang="ru-RU" sz="1600" dirty="0" smtClean="0">
                <a:solidFill>
                  <a:srgbClr val="002060"/>
                </a:solidFill>
              </a:rPr>
              <a:t>П. 5 Статьи 2:</a:t>
            </a:r>
          </a:p>
          <a:p>
            <a:pPr>
              <a:defRPr/>
            </a:pPr>
            <a:r>
              <a:rPr lang="ru-RU" sz="1600" b="1" dirty="0" smtClean="0">
                <a:solidFill>
                  <a:srgbClr val="002060"/>
                </a:solidFill>
              </a:rPr>
              <a:t>национальный стандарт</a:t>
            </a:r>
            <a:r>
              <a:rPr lang="ru-RU" sz="1600" dirty="0" smtClean="0">
                <a:solidFill>
                  <a:srgbClr val="002060"/>
                </a:solidFill>
              </a:rPr>
              <a:t> - документ по стандартизации, который разработан участником или участниками работ по стандартизации, по результатам экспертизы в техническом комитете по стандартизации или проектном техническом комитете по </a:t>
            </a:r>
            <a:r>
              <a:rPr lang="ru-RU" sz="1600" b="1" dirty="0" smtClean="0">
                <a:solidFill>
                  <a:srgbClr val="002060"/>
                </a:solidFill>
              </a:rPr>
              <a:t>стандартизации утвержден федеральным органом исполнительной власти в сфере стандартизации </a:t>
            </a:r>
            <a:r>
              <a:rPr lang="ru-RU" sz="1600" dirty="0" smtClean="0">
                <a:solidFill>
                  <a:srgbClr val="002060"/>
                </a:solidFill>
              </a:rPr>
              <a:t>и в котором для всеобщего применения устанавливаются общие характеристики объекта стандартизации, а также правила и общие принципы в отношении объекта стандартизации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/>
            </a:r>
            <a:br>
              <a:rPr lang="ru-RU" sz="1600" dirty="0" smtClean="0">
                <a:solidFill>
                  <a:srgbClr val="002060"/>
                </a:solidFill>
              </a:rPr>
            </a:br>
            <a:endParaRPr lang="ru-RU" sz="1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100392" y="188640"/>
            <a:ext cx="864096" cy="172819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rgbClr val="FF0000"/>
                </a:solidFill>
              </a:rPr>
              <a:t>!</a:t>
            </a:r>
            <a:endParaRPr lang="ru-RU" sz="8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95536" y="260648"/>
            <a:ext cx="8137525" cy="129698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ГОСТ ССБТ 12.0.004 – НЕ ОБЯЗАТЕЛЕН!!!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7544" y="2132856"/>
            <a:ext cx="8208912" cy="28083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1400" b="1" dirty="0" smtClean="0">
                <a:solidFill>
                  <a:srgbClr val="002060"/>
                </a:solidFill>
              </a:rPr>
              <a:t>Статья 211 ТК РФ</a:t>
            </a:r>
          </a:p>
          <a:p>
            <a:pPr algn="just">
              <a:defRPr/>
            </a:pPr>
            <a:endParaRPr lang="ru-RU" sz="1400" b="1" dirty="0" smtClean="0">
              <a:solidFill>
                <a:srgbClr val="002060"/>
              </a:solidFill>
            </a:endParaRPr>
          </a:p>
          <a:p>
            <a:pPr algn="just">
              <a:defRPr/>
            </a:pPr>
            <a:r>
              <a:rPr lang="ru-RU" sz="1400" b="1" dirty="0" smtClean="0">
                <a:solidFill>
                  <a:srgbClr val="002060"/>
                </a:solidFill>
              </a:rPr>
              <a:t>Государственные нормативные требования охраны труда обязательны </a:t>
            </a:r>
            <a:r>
              <a:rPr lang="ru-RU" sz="1400" dirty="0" smtClean="0">
                <a:solidFill>
                  <a:srgbClr val="002060"/>
                </a:solidFill>
              </a:rPr>
              <a:t>для исполнения юридическими и физическими лицами при осуществлении ими любых видов деятельности, в том числе при проектировании, строительстве (реконструкции) и эксплуатации объектов, конструировании машин, механизмов и другого оборудования, разработке технологических процессов, организации производства и труда.</a:t>
            </a:r>
            <a:endParaRPr lang="ru-RU" sz="1400" b="1" dirty="0" smtClean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028384" y="188640"/>
            <a:ext cx="864096" cy="13955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rgbClr val="FF0000"/>
                </a:solidFill>
              </a:rPr>
              <a:t>!</a:t>
            </a:r>
            <a:endParaRPr lang="ru-RU" sz="8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95536" y="260648"/>
            <a:ext cx="8137525" cy="129698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ГОСТ ССБТ 12.0.004 – НЕ ОБЯЗАТЕЛЕН!!!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7544" y="2132856"/>
            <a:ext cx="8208912" cy="28083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1400" b="1" dirty="0" smtClean="0">
                <a:solidFill>
                  <a:srgbClr val="002060"/>
                </a:solidFill>
              </a:rPr>
              <a:t>Статья 209 ТК РФ</a:t>
            </a:r>
          </a:p>
          <a:p>
            <a:pPr algn="just">
              <a:defRPr/>
            </a:pPr>
            <a:endParaRPr lang="ru-RU" sz="1400" b="1" dirty="0" smtClean="0">
              <a:solidFill>
                <a:srgbClr val="002060"/>
              </a:solidFill>
            </a:endParaRPr>
          </a:p>
          <a:p>
            <a:pPr algn="just">
              <a:defRPr/>
            </a:pPr>
            <a:r>
              <a:rPr lang="ru-RU" sz="1400" b="1" dirty="0" smtClean="0">
                <a:solidFill>
                  <a:srgbClr val="002060"/>
                </a:solidFill>
              </a:rPr>
              <a:t>Стандарты безопасности труда </a:t>
            </a:r>
            <a:r>
              <a:rPr lang="ru-RU" sz="1400" dirty="0" smtClean="0">
                <a:solidFill>
                  <a:srgbClr val="002060"/>
                </a:solidFill>
              </a:rPr>
              <a:t>- правила, процедуры, критерии и нормативы, направленные на сохранение жизни и здоровья работников в процессе трудовой деятельности и регламентирующие осуществление социально-экономических, организационных, санитарно-гигиенических, лечебно-профилактических, реабилитационных мер в области охраны труда.</a:t>
            </a:r>
          </a:p>
          <a:p>
            <a:pPr algn="just">
              <a:defRPr/>
            </a:pPr>
            <a:endParaRPr lang="ru-RU" sz="1400" b="1" dirty="0" smtClean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028384" y="188640"/>
            <a:ext cx="864096" cy="13955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rgbClr val="FF0000"/>
                </a:solidFill>
              </a:rPr>
              <a:t>!</a:t>
            </a:r>
            <a:endParaRPr lang="ru-RU" sz="8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95536" y="260648"/>
            <a:ext cx="8137525" cy="129698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ГОСТ ССБТ 12.0.004 – НЕ ОБЯЗАТЕЛЕН!!!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8" y="1988840"/>
            <a:ext cx="8208912" cy="4509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solidFill>
                  <a:srgbClr val="002060"/>
                </a:solidFill>
              </a:rPr>
              <a:t>Постановление Правительства РФ от 27 декабря 2010 г. N 1160</a:t>
            </a:r>
            <a:r>
              <a:rPr lang="ru-RU" sz="1400" dirty="0" smtClean="0">
                <a:solidFill>
                  <a:srgbClr val="002060"/>
                </a:solidFill>
              </a:rPr>
              <a:t/>
            </a:r>
            <a:br>
              <a:rPr lang="ru-RU" sz="1400" dirty="0" smtClean="0">
                <a:solidFill>
                  <a:srgbClr val="002060"/>
                </a:solidFill>
              </a:rPr>
            </a:br>
            <a:r>
              <a:rPr lang="ru-RU" sz="1400" b="1" dirty="0" smtClean="0">
                <a:solidFill>
                  <a:srgbClr val="002060"/>
                </a:solidFill>
              </a:rPr>
              <a:t>«Об утверждении Положения о разработке, утверждении и изменении нормативных правовых актов, содержащих государственные нормативные требования охраны труда»</a:t>
            </a:r>
          </a:p>
          <a:p>
            <a:pPr algn="just">
              <a:defRPr/>
            </a:pPr>
            <a:r>
              <a:rPr lang="ru-RU" sz="1400" b="1" dirty="0" smtClean="0">
                <a:solidFill>
                  <a:srgbClr val="002060"/>
                </a:solidFill>
              </a:rPr>
              <a:t/>
            </a:r>
            <a:br>
              <a:rPr lang="ru-RU" sz="1400" b="1" dirty="0" smtClean="0">
                <a:solidFill>
                  <a:srgbClr val="002060"/>
                </a:solidFill>
              </a:rPr>
            </a:br>
            <a:r>
              <a:rPr lang="ru-RU" sz="1400" b="1" dirty="0" smtClean="0">
                <a:solidFill>
                  <a:srgbClr val="002060"/>
                </a:solidFill>
              </a:rPr>
              <a:t>П. 2 Положения</a:t>
            </a:r>
          </a:p>
          <a:p>
            <a:pPr algn="just">
              <a:defRPr/>
            </a:pPr>
            <a:r>
              <a:rPr lang="ru-RU" sz="1400" b="1" dirty="0" smtClean="0">
                <a:solidFill>
                  <a:srgbClr val="002060"/>
                </a:solidFill>
              </a:rPr>
              <a:t>К нормативным правовым актам, содержащим государственные нормативные требования охраны труда, относятся стандарты безопасности труда</a:t>
            </a:r>
            <a:br>
              <a:rPr lang="ru-RU" sz="1400" b="1" dirty="0" smtClean="0">
                <a:solidFill>
                  <a:srgbClr val="002060"/>
                </a:solidFill>
              </a:rPr>
            </a:br>
            <a:r>
              <a:rPr lang="ru-RU" sz="1400" b="1" dirty="0" smtClean="0">
                <a:solidFill>
                  <a:srgbClr val="002060"/>
                </a:solidFill>
              </a:rPr>
              <a:t/>
            </a:r>
            <a:br>
              <a:rPr lang="ru-RU" sz="1400" b="1" dirty="0" smtClean="0">
                <a:solidFill>
                  <a:srgbClr val="002060"/>
                </a:solidFill>
              </a:rPr>
            </a:br>
            <a:r>
              <a:rPr lang="ru-RU" sz="1400" b="1" dirty="0" smtClean="0">
                <a:solidFill>
                  <a:srgbClr val="002060"/>
                </a:solidFill>
              </a:rPr>
              <a:t>П. 6 Положения</a:t>
            </a:r>
          </a:p>
          <a:p>
            <a:pPr algn="just">
              <a:defRPr/>
            </a:pPr>
            <a:r>
              <a:rPr lang="ru-RU" sz="1400" b="1" dirty="0" smtClean="0">
                <a:solidFill>
                  <a:srgbClr val="002060"/>
                </a:solidFill>
              </a:rPr>
              <a:t>Акты, содержащие требования охраны труда, издаются Министерством труда и социальной защиты Российской Федерации после рассмотрения проектов указанных актов на заседании Российской трехсторонней комиссии по регулированию социально-трудовых отношений.</a:t>
            </a:r>
          </a:p>
          <a:p>
            <a:pPr algn="just">
              <a:defRPr/>
            </a:pPr>
            <a:r>
              <a:rPr lang="ru-RU" sz="1400" b="1" dirty="0" smtClean="0">
                <a:solidFill>
                  <a:srgbClr val="002060"/>
                </a:solidFill>
              </a:rPr>
              <a:t/>
            </a:r>
            <a:br>
              <a:rPr lang="ru-RU" sz="1400" b="1" dirty="0" smtClean="0">
                <a:solidFill>
                  <a:srgbClr val="002060"/>
                </a:solidFill>
              </a:rPr>
            </a:br>
            <a:r>
              <a:rPr lang="ru-RU" sz="1400" b="1" dirty="0" smtClean="0">
                <a:solidFill>
                  <a:srgbClr val="002060"/>
                </a:solidFill>
              </a:rPr>
              <a:t/>
            </a:r>
            <a:br>
              <a:rPr lang="ru-RU" sz="1400" b="1" dirty="0" smtClean="0">
                <a:solidFill>
                  <a:srgbClr val="002060"/>
                </a:solidFill>
              </a:rPr>
            </a:br>
            <a:endParaRPr lang="ru-RU" sz="1400" b="1" dirty="0" smtClean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028384" y="188640"/>
            <a:ext cx="864096" cy="13955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rgbClr val="FF0000"/>
                </a:solidFill>
              </a:rPr>
              <a:t>!</a:t>
            </a:r>
            <a:endParaRPr lang="ru-RU" sz="8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67544" y="188640"/>
            <a:ext cx="8137525" cy="129698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ГОСТ ССБТ 12.0.004 – НЕ ОБЯЗАТЕЛЕН!!!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7544" y="1556792"/>
            <a:ext cx="8208912" cy="53012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 smtClean="0">
                <a:solidFill>
                  <a:srgbClr val="002060"/>
                </a:solidFill>
              </a:rPr>
              <a:t>Федеральный закон от 29 июня 2015 г. N 162-ФЗ "О стандартизации в Российской Федерации«</a:t>
            </a:r>
          </a:p>
          <a:p>
            <a:pPr>
              <a:defRPr/>
            </a:pPr>
            <a:endParaRPr lang="ru-RU" sz="1400" dirty="0" smtClean="0">
              <a:solidFill>
                <a:srgbClr val="002060"/>
              </a:solidFill>
            </a:endParaRPr>
          </a:p>
          <a:p>
            <a:pPr>
              <a:defRPr/>
            </a:pPr>
            <a:r>
              <a:rPr lang="ru-RU" sz="1400" u="sng" dirty="0" smtClean="0">
                <a:solidFill>
                  <a:srgbClr val="002060"/>
                </a:solidFill>
              </a:rPr>
              <a:t>П. 1 Статьи 4</a:t>
            </a:r>
            <a:r>
              <a:rPr lang="ru-RU" sz="1400" dirty="0" smtClean="0">
                <a:solidFill>
                  <a:srgbClr val="002060"/>
                </a:solidFill>
              </a:rPr>
              <a:t>:</a:t>
            </a:r>
          </a:p>
          <a:p>
            <a:r>
              <a:rPr lang="ru-RU" sz="1400" dirty="0" smtClean="0">
                <a:solidFill>
                  <a:srgbClr val="002060"/>
                </a:solidFill>
              </a:rPr>
              <a:t>Стандартизация в Российской Федерации основывается на следующих принципах:</a:t>
            </a:r>
          </a:p>
          <a:p>
            <a:pPr marL="342900" indent="-342900"/>
            <a:r>
              <a:rPr lang="ru-RU" sz="1400" b="1" dirty="0" smtClean="0">
                <a:solidFill>
                  <a:srgbClr val="002060"/>
                </a:solidFill>
              </a:rPr>
              <a:t>добровольность применения </a:t>
            </a:r>
            <a:r>
              <a:rPr lang="ru-RU" sz="1400" dirty="0" smtClean="0">
                <a:solidFill>
                  <a:srgbClr val="002060"/>
                </a:solidFill>
              </a:rPr>
              <a:t>документов по стандартизации;</a:t>
            </a:r>
          </a:p>
          <a:p>
            <a:pPr marL="342900" indent="-342900">
              <a:defRPr/>
            </a:pPr>
            <a:r>
              <a:rPr lang="ru-RU" sz="1400" u="sng" dirty="0" smtClean="0">
                <a:solidFill>
                  <a:srgbClr val="002060"/>
                </a:solidFill>
              </a:rPr>
              <a:t>П. 2 Статьи 4</a:t>
            </a:r>
            <a:r>
              <a:rPr lang="ru-RU" sz="1400" dirty="0" smtClean="0">
                <a:solidFill>
                  <a:srgbClr val="002060"/>
                </a:solidFill>
              </a:rPr>
              <a:t>:</a:t>
            </a:r>
          </a:p>
          <a:p>
            <a:r>
              <a:rPr lang="ru-RU" sz="1400" dirty="0" smtClean="0">
                <a:solidFill>
                  <a:srgbClr val="002060"/>
                </a:solidFill>
              </a:rPr>
              <a:t>Стандартизация в Российской Федерации основывается на следующих принципах:</a:t>
            </a:r>
          </a:p>
          <a:p>
            <a:r>
              <a:rPr lang="ru-RU" sz="1400" dirty="0" smtClean="0">
                <a:solidFill>
                  <a:srgbClr val="002060"/>
                </a:solidFill>
              </a:rPr>
              <a:t>2) </a:t>
            </a:r>
            <a:r>
              <a:rPr lang="ru-RU" sz="1400" b="1" dirty="0" smtClean="0">
                <a:solidFill>
                  <a:srgbClr val="002060"/>
                </a:solidFill>
              </a:rPr>
              <a:t>обязательность применения документов по стандартизации </a:t>
            </a:r>
            <a:r>
              <a:rPr lang="ru-RU" sz="1400" dirty="0" smtClean="0">
                <a:solidFill>
                  <a:srgbClr val="002060"/>
                </a:solidFill>
              </a:rPr>
              <a:t>в отношении объектов стандартизации, предусмотренных статьей 6 настоящего Федерального закона, а также включенных в определенный Правительством Российской Федерации перечень документов по стандартизации, обязательное применение которых обеспечивает безопасность дорожного движения при его организации на территории Российской Федерации;</a:t>
            </a:r>
            <a:br>
              <a:rPr lang="ru-RU" sz="1400" dirty="0" smtClean="0">
                <a:solidFill>
                  <a:srgbClr val="002060"/>
                </a:solidFill>
              </a:rPr>
            </a:br>
            <a:r>
              <a:rPr lang="ru-RU" sz="1400" dirty="0" smtClean="0">
                <a:solidFill>
                  <a:srgbClr val="002060"/>
                </a:solidFill>
              </a:rPr>
              <a:t>Статья 6. </a:t>
            </a:r>
            <a:r>
              <a:rPr lang="ru-RU" sz="1400" u="sng" dirty="0" smtClean="0">
                <a:solidFill>
                  <a:srgbClr val="002060"/>
                </a:solidFill>
              </a:rPr>
              <a:t>Стандартизация в отношении оборонной продукции (товаров, работ, услуг) по государственному оборонному заказу, продукции, используемой в целях защиты сведений, составляющих государственную тайну или относимых к охраняемой в соответствии с законодательством Российской Федерации иной информации ограниченного доступа, продукции, сведения о которой составляют государственную тайну, продукции, для которой устанавливаются требования, связанные с обеспечением безопасности в области использования атомной энергии, а также в отношении процессов и иных объектов стандартизации, связанных с такой продукцией.</a:t>
            </a:r>
            <a:endParaRPr lang="ru-RU" sz="1400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100392" y="188640"/>
            <a:ext cx="864096" cy="129614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rgbClr val="FF0000"/>
                </a:solidFill>
              </a:rPr>
              <a:t>!</a:t>
            </a:r>
            <a:endParaRPr lang="ru-RU" sz="8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95536" y="260648"/>
            <a:ext cx="8137525" cy="129698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ГОСТ ССБТ 12.0.004 – НЕ ОБЯЗАТЕЛЕН!!!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7544" y="1628800"/>
            <a:ext cx="8208912" cy="5229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 smtClean="0">
                <a:solidFill>
                  <a:srgbClr val="002060"/>
                </a:solidFill>
              </a:rPr>
              <a:t>Федеральный закон от 29 июня 2015 г. N 162-ФЗ "О стандартизации в Российской Федерации«</a:t>
            </a:r>
          </a:p>
          <a:p>
            <a:pPr>
              <a:defRPr/>
            </a:pPr>
            <a:r>
              <a:rPr lang="ru-RU" sz="1400" dirty="0" smtClean="0">
                <a:solidFill>
                  <a:srgbClr val="002060"/>
                </a:solidFill>
              </a:rPr>
              <a:t>Статья 26</a:t>
            </a:r>
          </a:p>
          <a:p>
            <a:r>
              <a:rPr lang="ru-RU" sz="1400" dirty="0" smtClean="0">
                <a:solidFill>
                  <a:srgbClr val="002060"/>
                </a:solidFill>
              </a:rPr>
              <a:t>1. </a:t>
            </a:r>
            <a:r>
              <a:rPr lang="ru-RU" sz="1400" b="1" dirty="0" smtClean="0">
                <a:solidFill>
                  <a:srgbClr val="002060"/>
                </a:solidFill>
              </a:rPr>
              <a:t>Документы национальной системы стандартизации применяются на добровольной основе </a:t>
            </a:r>
            <a:r>
              <a:rPr lang="ru-RU" sz="1400" dirty="0" smtClean="0">
                <a:solidFill>
                  <a:srgbClr val="002060"/>
                </a:solidFill>
              </a:rPr>
              <a:t>одинаковым образом и в равной мере независимо от страны и (или) места происхождения продукции (товаров, работ, услуг), если иное не установлено законодательством Российской Федерации.</a:t>
            </a:r>
          </a:p>
          <a:p>
            <a:r>
              <a:rPr lang="ru-RU" sz="1400" dirty="0" smtClean="0">
                <a:solidFill>
                  <a:srgbClr val="002060"/>
                </a:solidFill>
              </a:rPr>
              <a:t>2. Условия применения международных стандартов, региональных стандартов, межгосударственных стандартов, региональных сводов правил, стандартов иностранных государств, сводов правил иностранных государств, </a:t>
            </a:r>
            <a:r>
              <a:rPr lang="ru-RU" sz="1400" b="1" dirty="0" smtClean="0">
                <a:solidFill>
                  <a:srgbClr val="002060"/>
                </a:solidFill>
              </a:rPr>
              <a:t>в результате применения которых на добровольной основе обеспечивается соблюдение требований утвержденного технического регламента</a:t>
            </a:r>
            <a:r>
              <a:rPr lang="ru-RU" sz="1400" dirty="0" smtClean="0">
                <a:solidFill>
                  <a:srgbClr val="002060"/>
                </a:solidFill>
              </a:rPr>
              <a:t> или которые содержат правила и методы исследований (испытаний) и измерений, в том числе правила отбора образцов, необходимые для применения и исполнения утвержденного технического регламента и осуществления оценки соответствия, устанавливаются в соответствии с Федеральным законом от 27 декабря 2002 года N 184-ФЗ "О техническом регулировании".</a:t>
            </a:r>
          </a:p>
          <a:p>
            <a:r>
              <a:rPr lang="ru-RU" sz="1400" dirty="0" smtClean="0">
                <a:solidFill>
                  <a:srgbClr val="002060"/>
                </a:solidFill>
              </a:rPr>
              <a:t>3. </a:t>
            </a:r>
            <a:r>
              <a:rPr lang="ru-RU" sz="1400" b="1" dirty="0" smtClean="0">
                <a:solidFill>
                  <a:srgbClr val="002060"/>
                </a:solidFill>
              </a:rPr>
              <a:t>Применение национального стандарта является обязательным для изготовителя и (или) исполнителя в случае публичного заявления о соответствии продукции национальному стандарту</a:t>
            </a:r>
            <a:r>
              <a:rPr lang="ru-RU" sz="1400" dirty="0" smtClean="0">
                <a:solidFill>
                  <a:srgbClr val="002060"/>
                </a:solidFill>
              </a:rPr>
              <a:t>, в том числе в случае применения обозначения национального стандарта в маркировке, в эксплуатационной или иной документации, и (или) маркировки продукции знаком национальной системы стандартизации.</a:t>
            </a:r>
            <a:endParaRPr lang="ru-RU" sz="1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028384" y="188640"/>
            <a:ext cx="864096" cy="13955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rgbClr val="FF0000"/>
                </a:solidFill>
              </a:rPr>
              <a:t>!</a:t>
            </a:r>
            <a:endParaRPr lang="ru-RU" sz="8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7" y="245043"/>
            <a:ext cx="7435499" cy="47625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sz="2400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Все новое – это хорошо забытое старое.</a:t>
            </a:r>
            <a:br>
              <a:rPr lang="ru-RU" sz="2400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Административно-управленческий подход.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5003" y="1766401"/>
            <a:ext cx="610391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Clr>
                <a:schemeClr val="accent3"/>
              </a:buClr>
              <a:buFont typeface="Wingdings" pitchFamily="2" charset="2"/>
              <a:buChar char="ü"/>
            </a:pPr>
            <a:r>
              <a:rPr lang="ru-RU" sz="1500" b="1" dirty="0" smtClean="0">
                <a:solidFill>
                  <a:srgbClr val="002060"/>
                </a:solidFill>
              </a:rPr>
              <a:t>Основные положения системы управления охраной труда на железнодорожном транспорте</a:t>
            </a:r>
            <a:endParaRPr lang="ru-RU" sz="1500" b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1885" y="2388982"/>
            <a:ext cx="8410521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ru-RU" sz="1300" i="1" dirty="0" smtClean="0"/>
              <a:t>Утверждены МПС СССР </a:t>
            </a:r>
            <a:r>
              <a:rPr lang="ru-RU" sz="1300" b="1" i="1" dirty="0" smtClean="0"/>
              <a:t>14 декабря 1990 </a:t>
            </a:r>
            <a:r>
              <a:rPr lang="ru-RU" sz="1300" i="1" dirty="0" smtClean="0"/>
              <a:t>г. N ЦЭУ/4826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5003" y="2660444"/>
            <a:ext cx="610391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Clr>
                <a:schemeClr val="accent3"/>
              </a:buClr>
              <a:buFont typeface="Wingdings" pitchFamily="2" charset="2"/>
              <a:buChar char="ü"/>
            </a:pPr>
            <a:r>
              <a:rPr lang="ru-RU" sz="1500" b="1" dirty="0" smtClean="0">
                <a:solidFill>
                  <a:srgbClr val="002060"/>
                </a:solidFill>
              </a:rPr>
              <a:t>Типовое положение о системе управления охраной труда в лесном хозяйстве</a:t>
            </a:r>
            <a:endParaRPr lang="ru-RU" sz="1500" b="1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8141" y="3205832"/>
            <a:ext cx="570015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ru-RU" sz="1300" i="1" dirty="0" smtClean="0"/>
              <a:t>Утверждено Заместителем Председателя Государственного комитета СССР по лесному хозяйству </a:t>
            </a:r>
            <a:r>
              <a:rPr lang="ru-RU" sz="1300" b="1" i="1" dirty="0" smtClean="0"/>
              <a:t>21 октября 1987 г</a:t>
            </a:r>
            <a:r>
              <a:rPr lang="ru-RU" sz="1300" i="1" dirty="0" smtClean="0"/>
              <a:t>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5003" y="3745775"/>
            <a:ext cx="6163293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Clr>
                <a:schemeClr val="accent3"/>
              </a:buClr>
              <a:buFont typeface="Wingdings" pitchFamily="2" charset="2"/>
              <a:buChar char="ü"/>
              <a:defRPr/>
            </a:pPr>
            <a:r>
              <a:rPr lang="ru-RU" sz="1500" b="1" dirty="0" smtClean="0">
                <a:solidFill>
                  <a:srgbClr val="002060"/>
                </a:solidFill>
              </a:rPr>
              <a:t>Положение о системе управления охраной труда и техникой безопасности в Минэнерго СССР. РД 34.03.101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58140" y="4427063"/>
            <a:ext cx="570015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300" i="1" dirty="0" smtClean="0"/>
              <a:t>Утверждено Министерством энергетики и электрификации СССР </a:t>
            </a:r>
            <a:r>
              <a:rPr lang="ru-RU" sz="1300" b="1" i="1" dirty="0" smtClean="0"/>
              <a:t>26 июня 1984 года </a:t>
            </a:r>
          </a:p>
        </p:txBody>
      </p:sp>
      <p:pic>
        <p:nvPicPr>
          <p:cNvPr id="1026" name="Picture 2" descr="Organisational Structure - Carlson Wagonlit Trave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22110" y="4744537"/>
            <a:ext cx="3121890" cy="2113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01028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95536" y="260648"/>
            <a:ext cx="8137525" cy="129698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ГОСТ ССБТ 12.0.004 – НЕ ОБЯЗАТЕЛЕН!!!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7544" y="1916832"/>
            <a:ext cx="8208912" cy="30243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 dirty="0" smtClean="0">
              <a:solidFill>
                <a:srgbClr val="002060"/>
              </a:solidFill>
            </a:endParaRPr>
          </a:p>
          <a:p>
            <a:pPr algn="ctr">
              <a:defRPr/>
            </a:pPr>
            <a:r>
              <a:rPr lang="ru-RU" b="1" dirty="0" smtClean="0">
                <a:solidFill>
                  <a:srgbClr val="002060"/>
                </a:solidFill>
              </a:rPr>
              <a:t>Федеральный закон от 27.12.2002 года № 184-ФЗ «О техническом регулировании»</a:t>
            </a:r>
          </a:p>
          <a:p>
            <a:endParaRPr lang="ru-RU" sz="1400" b="1" dirty="0" smtClean="0">
              <a:solidFill>
                <a:srgbClr val="002060"/>
              </a:solidFill>
            </a:endParaRPr>
          </a:p>
          <a:p>
            <a:endParaRPr lang="ru-RU" sz="1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Глава 3. ДОКУМЕНТЫ ПО СТАНДАРТИЗАЦИИ, В РЕЗУЛЬТАТЕ ПРИМЕНЕНИЯ КОТОРЫХ НА ДОБРОВОЛЬНОЙ ОСНОВЕ ОБЕСПЕЧИВАЕТСЯ СОБЛЮДЕНИЕ ТРЕБОВАНИЙ ТЕХНИЧЕСКИХ РЕГЛАМЕНТОВ</a:t>
            </a:r>
            <a:endParaRPr lang="ru-RU" sz="1400" dirty="0" smtClean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028384" y="188640"/>
            <a:ext cx="864096" cy="13955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rgbClr val="FF0000"/>
                </a:solidFill>
              </a:rPr>
              <a:t>!</a:t>
            </a:r>
            <a:endParaRPr lang="ru-RU" sz="8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50825" y="267855"/>
            <a:ext cx="8643793" cy="1607341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IV</a:t>
            </a:r>
            <a:r>
              <a:rPr lang="ru-RU" sz="3200" b="1" dirty="0" smtClean="0">
                <a:solidFill>
                  <a:srgbClr val="002060"/>
                </a:solidFill>
              </a:rPr>
              <a:t>. Процедуры, направленные на достижение целей работодателя 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в области охраны труда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250825" y="1875196"/>
            <a:ext cx="84248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 </a:t>
            </a:r>
          </a:p>
          <a:p>
            <a:r>
              <a:rPr lang="ru-RU" dirty="0">
                <a:solidFill>
                  <a:srgbClr val="002060"/>
                </a:solidFill>
              </a:rPr>
              <a:t>2</a:t>
            </a:r>
            <a:r>
              <a:rPr lang="ru-RU" dirty="0" smtClean="0">
                <a:solidFill>
                  <a:srgbClr val="002060"/>
                </a:solidFill>
              </a:rPr>
              <a:t>. Процедура организации и проведения оценки условий труда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6" name="Рисунок 5" descr="elektroizmeritel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74837" y="2706255"/>
            <a:ext cx="4969164" cy="4151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43345" y="440668"/>
            <a:ext cx="8044873" cy="648072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Процедура организации и проведения оценки условий труда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250825" y="836613"/>
            <a:ext cx="8424863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>
                <a:solidFill>
                  <a:srgbClr val="002060"/>
                </a:solidFill>
              </a:rPr>
              <a:t> 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32. С целью организации процедуры организации и проведения оценки условий труда работодатель, исходя из специфики своей деятельности, устанавливает (определяет):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а) порядок создания и функционирования </a:t>
            </a:r>
            <a:r>
              <a:rPr lang="ru-RU" sz="1600" u="sng" dirty="0" smtClean="0">
                <a:solidFill>
                  <a:srgbClr val="002060"/>
                </a:solidFill>
              </a:rPr>
              <a:t>комиссии</a:t>
            </a:r>
            <a:r>
              <a:rPr lang="ru-RU" sz="1600" dirty="0" smtClean="0">
                <a:solidFill>
                  <a:srgbClr val="002060"/>
                </a:solidFill>
              </a:rPr>
              <a:t> по проведению специальной оценки условий труда, а также права, обязанности и ответственность ее членов;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б) особенности функционирования </a:t>
            </a:r>
            <a:r>
              <a:rPr lang="ru-RU" sz="1600" u="sng" dirty="0" smtClean="0">
                <a:solidFill>
                  <a:srgbClr val="002060"/>
                </a:solidFill>
              </a:rPr>
              <a:t>комиссии</a:t>
            </a:r>
            <a:r>
              <a:rPr lang="ru-RU" sz="1600" dirty="0" smtClean="0">
                <a:solidFill>
                  <a:srgbClr val="002060"/>
                </a:solidFill>
              </a:rPr>
              <a:t> по проведению специальной оценки условий труда при наличии у работодателя обособленных структурных подразделений;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в) организационный </a:t>
            </a:r>
            <a:r>
              <a:rPr lang="ru-RU" sz="1600" u="sng" dirty="0" smtClean="0">
                <a:solidFill>
                  <a:srgbClr val="002060"/>
                </a:solidFill>
              </a:rPr>
              <a:t>порядок проведения специальной оценки условий труда </a:t>
            </a:r>
            <a:r>
              <a:rPr lang="ru-RU" sz="1600" dirty="0" smtClean="0">
                <a:solidFill>
                  <a:srgbClr val="002060"/>
                </a:solidFill>
              </a:rPr>
              <a:t>на рабочих местах работодателя в части деятельности комиссии по проведению специальной оценки условий труда;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г) </a:t>
            </a:r>
            <a:r>
              <a:rPr lang="ru-RU" sz="1600" u="sng" dirty="0" smtClean="0">
                <a:solidFill>
                  <a:srgbClr val="002060"/>
                </a:solidFill>
              </a:rPr>
              <a:t>порядок осуществления отбора и заключения гражданско-правового договора </a:t>
            </a:r>
            <a:r>
              <a:rPr lang="ru-RU" sz="1600" dirty="0" smtClean="0">
                <a:solidFill>
                  <a:srgbClr val="002060"/>
                </a:solidFill>
              </a:rPr>
              <a:t>с организацией, проводящей специальную оценку условий труда, учитывающий необходимость привлечения к данной работе наиболее компетентной в отношении вида деятельности работодателя;</a:t>
            </a:r>
          </a:p>
          <a:p>
            <a:r>
              <a:rPr lang="ru-RU" sz="1600" dirty="0" err="1" smtClean="0">
                <a:solidFill>
                  <a:srgbClr val="002060"/>
                </a:solidFill>
              </a:rPr>
              <a:t>д</a:t>
            </a:r>
            <a:r>
              <a:rPr lang="ru-RU" sz="1600" dirty="0" smtClean="0">
                <a:solidFill>
                  <a:srgbClr val="002060"/>
                </a:solidFill>
              </a:rPr>
              <a:t>) </a:t>
            </a:r>
            <a:r>
              <a:rPr lang="ru-RU" sz="1600" u="sng" dirty="0" smtClean="0">
                <a:solidFill>
                  <a:srgbClr val="002060"/>
                </a:solidFill>
              </a:rPr>
              <a:t>порядок урегулирования споров </a:t>
            </a:r>
            <a:r>
              <a:rPr lang="ru-RU" sz="1600" dirty="0" smtClean="0">
                <a:solidFill>
                  <a:srgbClr val="002060"/>
                </a:solidFill>
              </a:rPr>
              <a:t>по вопросам специальной оценки условий труда;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е) </a:t>
            </a:r>
            <a:r>
              <a:rPr lang="ru-RU" sz="1600" u="sng" dirty="0" smtClean="0">
                <a:solidFill>
                  <a:srgbClr val="002060"/>
                </a:solidFill>
              </a:rPr>
              <a:t>порядок использования результатов </a:t>
            </a:r>
            <a:r>
              <a:rPr lang="ru-RU" sz="1600" dirty="0" smtClean="0">
                <a:solidFill>
                  <a:srgbClr val="002060"/>
                </a:solidFill>
              </a:rPr>
              <a:t>специальной оценки условий труда. </a:t>
            </a:r>
          </a:p>
          <a:p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6" name="Рисунок 5" descr="big_32138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59418" y="5237018"/>
            <a:ext cx="2484582" cy="1620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250825" y="2022764"/>
            <a:ext cx="84248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 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3</a:t>
            </a:r>
            <a:r>
              <a:rPr lang="ru-RU" dirty="0">
                <a:solidFill>
                  <a:srgbClr val="002060"/>
                </a:solidFill>
              </a:rPr>
              <a:t>. </a:t>
            </a:r>
            <a:r>
              <a:rPr lang="ru-RU" dirty="0" smtClean="0">
                <a:solidFill>
                  <a:srgbClr val="002060"/>
                </a:solidFill>
              </a:rPr>
              <a:t>Процедура </a:t>
            </a:r>
            <a:r>
              <a:rPr lang="ru-RU" dirty="0">
                <a:solidFill>
                  <a:srgbClr val="002060"/>
                </a:solidFill>
              </a:rPr>
              <a:t>управления профессиональными </a:t>
            </a:r>
            <a:r>
              <a:rPr lang="ru-RU" dirty="0" smtClean="0">
                <a:solidFill>
                  <a:srgbClr val="002060"/>
                </a:solidFill>
              </a:rPr>
              <a:t>рисками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50825" y="267855"/>
            <a:ext cx="8643793" cy="1607341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IV</a:t>
            </a:r>
            <a:r>
              <a:rPr lang="ru-RU" sz="3200" b="1" dirty="0" smtClean="0">
                <a:solidFill>
                  <a:srgbClr val="002060"/>
                </a:solidFill>
              </a:rPr>
              <a:t>. Процедуры, направленные на достижение целей работодателя 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в области охраны труда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7" name="Рисунок 6" descr="Oшибкb в системе «Человек-Машина» 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56364" y="2798619"/>
            <a:ext cx="4987636" cy="4059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250825" y="1422400"/>
            <a:ext cx="8424863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33. С целью организации процедуры управления профессиональными рисками работодатель исходя из специфики своей деятельности устанавливает (определяет) </a:t>
            </a:r>
            <a:r>
              <a:rPr lang="ru-RU" u="sng" dirty="0" smtClean="0">
                <a:solidFill>
                  <a:srgbClr val="002060"/>
                </a:solidFill>
              </a:rPr>
              <a:t>порядок реализации следующих мероприятий </a:t>
            </a:r>
            <a:r>
              <a:rPr lang="ru-RU" dirty="0" smtClean="0">
                <a:solidFill>
                  <a:srgbClr val="002060"/>
                </a:solidFill>
              </a:rPr>
              <a:t>по управлению профессиональными рисками: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а) выявление опасностей;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б) оценка уровней профессиональных рисков;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в) снижение уровней профессиональных рисков.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37. </a:t>
            </a:r>
            <a:r>
              <a:rPr lang="ru-RU" u="sng" dirty="0" smtClean="0">
                <a:solidFill>
                  <a:srgbClr val="002060"/>
                </a:solidFill>
              </a:rPr>
              <a:t>Методы оценки </a:t>
            </a:r>
            <a:r>
              <a:rPr lang="ru-RU" dirty="0" smtClean="0">
                <a:solidFill>
                  <a:srgbClr val="002060"/>
                </a:solidFill>
              </a:rPr>
              <a:t>уровня профессиональных рисков </a:t>
            </a:r>
            <a:r>
              <a:rPr lang="ru-RU" u="sng" dirty="0" smtClean="0">
                <a:solidFill>
                  <a:srgbClr val="002060"/>
                </a:solidFill>
              </a:rPr>
              <a:t>определяются работодателем</a:t>
            </a:r>
            <a:r>
              <a:rPr lang="ru-RU" dirty="0" smtClean="0">
                <a:solidFill>
                  <a:srgbClr val="002060"/>
                </a:solidFill>
              </a:rPr>
              <a:t> с учетом характера своей деятельности и сложности выполняемых операций. </a:t>
            </a:r>
          </a:p>
          <a:p>
            <a:r>
              <a:rPr lang="ru-RU" u="sng" dirty="0" smtClean="0">
                <a:solidFill>
                  <a:srgbClr val="002060"/>
                </a:solidFill>
              </a:rPr>
              <a:t>Допускается использование разных методов </a:t>
            </a:r>
            <a:r>
              <a:rPr lang="ru-RU" dirty="0" smtClean="0">
                <a:solidFill>
                  <a:srgbClr val="002060"/>
                </a:solidFill>
              </a:rPr>
              <a:t>оценки уровня профессиональных </a:t>
            </a:r>
            <a:r>
              <a:rPr lang="ru-RU" u="sng" dirty="0" smtClean="0">
                <a:solidFill>
                  <a:srgbClr val="002060"/>
                </a:solidFill>
              </a:rPr>
              <a:t>рисков для разных процессов </a:t>
            </a:r>
            <a:r>
              <a:rPr lang="ru-RU" dirty="0" smtClean="0">
                <a:solidFill>
                  <a:srgbClr val="002060"/>
                </a:solidFill>
              </a:rPr>
              <a:t>и операций.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50825" y="267855"/>
            <a:ext cx="8643793" cy="1154545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Процедура управления профессиональными рисками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38914" name="Picture 2" descr="https://crotraining.co.uk/wp-content/uploads/2015/02/RiskPi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8508" y="5041716"/>
            <a:ext cx="2715491" cy="1816283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250825" y="1422400"/>
            <a:ext cx="8424863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39. К </a:t>
            </a:r>
            <a:r>
              <a:rPr lang="ru-RU" u="sng" dirty="0" smtClean="0">
                <a:solidFill>
                  <a:srgbClr val="002060"/>
                </a:solidFill>
              </a:rPr>
              <a:t>мерам по исключению или снижению </a:t>
            </a:r>
            <a:r>
              <a:rPr lang="ru-RU" dirty="0" smtClean="0">
                <a:solidFill>
                  <a:srgbClr val="002060"/>
                </a:solidFill>
              </a:rPr>
              <a:t>уровней профессиональных рисков относятся: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а) исключение опасной работы (процедуры);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б) замена опасной работы (процедуры) менее опасной;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в) реализация инженерных (технических) методов ограничения риска воздействия опасностей на работников;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г) реализация административных методов ограничения времени воздействия опасностей на работников;</a:t>
            </a:r>
          </a:p>
          <a:p>
            <a:r>
              <a:rPr lang="ru-RU" dirty="0" err="1" smtClean="0">
                <a:solidFill>
                  <a:srgbClr val="002060"/>
                </a:solidFill>
              </a:rPr>
              <a:t>д</a:t>
            </a:r>
            <a:r>
              <a:rPr lang="ru-RU" dirty="0" smtClean="0">
                <a:solidFill>
                  <a:srgbClr val="002060"/>
                </a:solidFill>
              </a:rPr>
              <a:t>) использование средств индивидуальной защиты;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е) страхование профессионального риска.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50825" y="267855"/>
            <a:ext cx="8643793" cy="1154545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Процедура управления профессиональными рисками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http://nekrize.lv/wp-content/uploads/2011/01/balance-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3782" y="5115718"/>
            <a:ext cx="2900218" cy="1742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250825" y="2022764"/>
            <a:ext cx="842486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 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4. Процедура организации и проведения наблюдения за состоянием здоровья работников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50825" y="267855"/>
            <a:ext cx="8643793" cy="1607341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IV</a:t>
            </a:r>
            <a:r>
              <a:rPr lang="ru-RU" sz="3200" b="1" dirty="0" smtClean="0">
                <a:solidFill>
                  <a:srgbClr val="002060"/>
                </a:solidFill>
              </a:rPr>
              <a:t>. Процедуры, направленные на достижение целей работодателя 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в области охраны труда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get_img?ImageWidth=628&amp;ImageId=1490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02545" y="2724727"/>
            <a:ext cx="4941455" cy="4133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250825" y="1422400"/>
            <a:ext cx="8424863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40. С целью организации процедуры организации и проведения наблюдения за состоянием здоровья работников работодатель исходя из специфики своей деятельности устанавливает (определяет):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а) </a:t>
            </a:r>
            <a:r>
              <a:rPr lang="ru-RU" u="sng" dirty="0" smtClean="0">
                <a:solidFill>
                  <a:srgbClr val="002060"/>
                </a:solidFill>
              </a:rPr>
              <a:t>порядок осуществления </a:t>
            </a:r>
            <a:r>
              <a:rPr lang="ru-RU" dirty="0" smtClean="0">
                <a:solidFill>
                  <a:srgbClr val="002060"/>
                </a:solidFill>
              </a:rPr>
              <a:t>как обязательных (в силу положений нормативных правовых актов), так и на добровольной основе (в том числе по предложениям работников, уполномоченных ими представительных органов, комитета (комиссии) по охране труда) </a:t>
            </a:r>
            <a:r>
              <a:rPr lang="ru-RU" u="sng" dirty="0" smtClean="0">
                <a:solidFill>
                  <a:srgbClr val="002060"/>
                </a:solidFill>
              </a:rPr>
              <a:t>медицинских осмотров</a:t>
            </a:r>
            <a:r>
              <a:rPr lang="ru-RU" dirty="0" smtClean="0">
                <a:solidFill>
                  <a:srgbClr val="002060"/>
                </a:solidFill>
              </a:rPr>
              <a:t>, психиатрических освидетельствований, химико-токсикологических исследований работников;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б) </a:t>
            </a:r>
            <a:r>
              <a:rPr lang="ru-RU" u="sng" dirty="0" smtClean="0">
                <a:solidFill>
                  <a:srgbClr val="002060"/>
                </a:solidFill>
              </a:rPr>
              <a:t>перечень профессий </a:t>
            </a:r>
            <a:r>
              <a:rPr lang="ru-RU" dirty="0" smtClean="0">
                <a:solidFill>
                  <a:srgbClr val="002060"/>
                </a:solidFill>
              </a:rPr>
              <a:t>(должностей) работников, </a:t>
            </a:r>
            <a:r>
              <a:rPr lang="ru-RU" u="sng" dirty="0" smtClean="0">
                <a:solidFill>
                  <a:srgbClr val="002060"/>
                </a:solidFill>
              </a:rPr>
              <a:t>которые подлежат медицинским осмотрам</a:t>
            </a:r>
            <a:r>
              <a:rPr lang="ru-RU" dirty="0" smtClean="0">
                <a:solidFill>
                  <a:srgbClr val="002060"/>
                </a:solidFill>
              </a:rPr>
              <a:t>, психиатрическим освидетельствованиям, химико-токсикологическим исследованиям.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50825" y="267855"/>
            <a:ext cx="8643793" cy="1154545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Процедура организации и проведения наблюдения за состоянием здоровья работников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82e9082c89f371abdd05d83a026836c9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65455" y="4802909"/>
            <a:ext cx="2678545" cy="2055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250825" y="2022764"/>
            <a:ext cx="842486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 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5. Процедура информирования работников об условиях труда на их рабочих местах, уровнях профессиональных рисков, а также о предоставляемых им гарантиях, полагающихся компенсациях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50825" y="267855"/>
            <a:ext cx="8643793" cy="1607341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IV</a:t>
            </a:r>
            <a:r>
              <a:rPr lang="ru-RU" sz="3200" b="1" dirty="0" smtClean="0">
                <a:solidFill>
                  <a:srgbClr val="002060"/>
                </a:solidFill>
              </a:rPr>
              <a:t>. Процедуры, направленные на достижение целей работодателя 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в области охраны труда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7" name="Рисунок 6" descr="5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26182" y="3592945"/>
            <a:ext cx="4017818" cy="3265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50825" y="1034473"/>
            <a:ext cx="8643793" cy="1154545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Процедура информирования работников об условиях труда на их рабочих местах, уровнях профессиональных рисков, а также о предоставляемых им гарантиях, полагающихся компенсациях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307202" name="Picture 2" descr="Картинки по запросу информирова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19600" y="3571874"/>
            <a:ext cx="4724400" cy="3286126"/>
          </a:xfrm>
          <a:prstGeom prst="rect">
            <a:avLst/>
          </a:prstGeom>
          <a:noFill/>
        </p:spPr>
      </p:pic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207168" y="2392218"/>
            <a:ext cx="8424863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41. С целью организации процедуры информирования работников об условиях труда на их рабочих местах, уровнях профессиональных рисков, а также о предоставляемых им гарантиях, полагающихся компенсациях работодатель исходя из специфики своей деятельности устанавливает (определяет) формы такого информирования и порядок их осуществления.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7" y="245043"/>
            <a:ext cx="7593013" cy="47625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Международные документы и соответствующие  российские 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ГОСТы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 СУОТ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1" name="Group 100"/>
          <p:cNvGraphicFramePr>
            <a:graphicFrameLocks noGrp="1"/>
          </p:cNvGraphicFramePr>
          <p:nvPr/>
        </p:nvGraphicFramePr>
        <p:xfrm>
          <a:off x="107950" y="826265"/>
          <a:ext cx="8820150" cy="5561768"/>
        </p:xfrm>
        <a:graphic>
          <a:graphicData uri="http://schemas.openxmlformats.org/drawingml/2006/table">
            <a:tbl>
              <a:tblPr/>
              <a:tblGrid>
                <a:gridCol w="3053891"/>
                <a:gridCol w="5766259"/>
              </a:tblGrid>
              <a:tr h="4131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Международный документ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Соответствующий национальный стандарт РФ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1123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Руководство по системам управления охраной труда МОТ-СУОТ-2001 (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ILO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OSH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-2001)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Межгосударственный стандарт ГОСТ 12.0.230-2007. ССБТ. 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Системы управления охраной труда. Общие требования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ILO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OSH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2001.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Guidelines on occupational safety and health management systems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IDT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  (введён в действие в качестве национального стандарта РФ  с 01.07.2009)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OHSAS 18001:2007. «Системы менеджмента безопасности труда и охраны здоровья. Требования»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ГОСТ Р 54934 – 2012/ OHSAS 18001:2007. Системы менеджмента безопасности труда и охраны здоровья (введён в действие в качестве национального стандарта РФ с 01.01.2013).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2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ГОСТ Р 12.0.007-2009. СCБТ. Система управления охраной труда в организации. Общие требования по разработке, применению, оценке и совершенствованию (введён в действие с 01.07.2010).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2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ГОСТ Р 12.0.009-2009. ССБТ. Система управления охраной труда на малых предприятиях. Требования и рекомендации по применению (введён в действие с 01.07.2010).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ГОСТ Р 12.0.008-2009. ССБТ. Система управления охраной труда в организациях. Проверка (аудит). (введён в действие с 01.07.2010).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ГОСТ Р 12.0.010-2009. ССБТ. Определение опасностей и оценка рисков. (введён в действие с 01.01.2011).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ИСО 45001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Системы менеджмента охраны здоровья и безопасности труда – Требования и рекомендации по применению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01028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07168" y="0"/>
            <a:ext cx="8643793" cy="1874982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Процедура информирования работников об условиях труда на их рабочих местах, уровнях профессиональных рисков, а также о предоставляемых им гарантиях, полагающихся компенсациях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207168" y="1874982"/>
            <a:ext cx="8424863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</a:rPr>
              <a:t>42. Указанное в пункте 41 настоящего Типового положения информирование </a:t>
            </a:r>
            <a:r>
              <a:rPr lang="ru-RU" sz="1400" u="sng" dirty="0" smtClean="0">
                <a:solidFill>
                  <a:srgbClr val="002060"/>
                </a:solidFill>
              </a:rPr>
              <a:t>может осуществляться </a:t>
            </a:r>
            <a:r>
              <a:rPr lang="ru-RU" sz="1400" dirty="0" smtClean="0">
                <a:solidFill>
                  <a:srgbClr val="002060"/>
                </a:solidFill>
              </a:rPr>
              <a:t>в форме:</a:t>
            </a:r>
          </a:p>
          <a:p>
            <a:r>
              <a:rPr lang="ru-RU" sz="1400" dirty="0" smtClean="0">
                <a:solidFill>
                  <a:srgbClr val="002060"/>
                </a:solidFill>
              </a:rPr>
              <a:t>а) включения соответствующих положений в трудовой договор работника;</a:t>
            </a:r>
          </a:p>
          <a:p>
            <a:r>
              <a:rPr lang="ru-RU" sz="1400" dirty="0" smtClean="0">
                <a:solidFill>
                  <a:srgbClr val="002060"/>
                </a:solidFill>
              </a:rPr>
              <a:t>б) ознакомления работника с результатами специальной оценки условий труда на его рабочем месте;</a:t>
            </a:r>
          </a:p>
          <a:p>
            <a:r>
              <a:rPr lang="ru-RU" sz="1400" dirty="0" smtClean="0">
                <a:solidFill>
                  <a:srgbClr val="002060"/>
                </a:solidFill>
              </a:rPr>
              <a:t>в) размещения сводных данных о результатах проведения специальной оценки условий труда на рабочих местах;</a:t>
            </a:r>
          </a:p>
          <a:p>
            <a:r>
              <a:rPr lang="ru-RU" sz="1400" dirty="0" smtClean="0">
                <a:solidFill>
                  <a:srgbClr val="002060"/>
                </a:solidFill>
              </a:rPr>
              <a:t>г) проведения совещаний, круглых столов, семинаров, конференций, встреч заинтересованных сторон, переговоров;</a:t>
            </a:r>
          </a:p>
          <a:p>
            <a:r>
              <a:rPr lang="ru-RU" sz="1400" dirty="0" err="1" smtClean="0">
                <a:solidFill>
                  <a:srgbClr val="002060"/>
                </a:solidFill>
              </a:rPr>
              <a:t>д</a:t>
            </a:r>
            <a:r>
              <a:rPr lang="ru-RU" sz="1400" dirty="0" smtClean="0">
                <a:solidFill>
                  <a:srgbClr val="002060"/>
                </a:solidFill>
              </a:rPr>
              <a:t>) изготовления и распространения информационных бюллетеней, плакатов, иной печатной продукции, видео- и аудиоматериалов;</a:t>
            </a:r>
          </a:p>
          <a:p>
            <a:r>
              <a:rPr lang="ru-RU" sz="1400" dirty="0" smtClean="0">
                <a:solidFill>
                  <a:srgbClr val="002060"/>
                </a:solidFill>
              </a:rPr>
              <a:t>е) использования информационных ресурсов в информационно-телекоммуникационной сети «Интернет»;</a:t>
            </a:r>
          </a:p>
          <a:p>
            <a:r>
              <a:rPr lang="ru-RU" sz="1400" dirty="0" smtClean="0">
                <a:solidFill>
                  <a:srgbClr val="002060"/>
                </a:solidFill>
              </a:rPr>
              <a:t>ж) размещения соответствующей информации в общедоступных местах.</a:t>
            </a:r>
            <a:endParaRPr lang="ru-RU" sz="1400" dirty="0">
              <a:solidFill>
                <a:srgbClr val="002060"/>
              </a:solidFill>
            </a:endParaRPr>
          </a:p>
        </p:txBody>
      </p:sp>
      <p:pic>
        <p:nvPicPr>
          <p:cNvPr id="314370" name="Picture 2" descr="Картинки по запросу информирова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71492" y="4890332"/>
            <a:ext cx="2872508" cy="1967668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250825" y="2022764"/>
            <a:ext cx="842486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 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6. Процедура обеспечения оптимальных режимов труда и отдыха работников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50825" y="267855"/>
            <a:ext cx="8643793" cy="1607341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IV</a:t>
            </a:r>
            <a:r>
              <a:rPr lang="ru-RU" sz="3200" b="1" dirty="0" smtClean="0">
                <a:solidFill>
                  <a:srgbClr val="002060"/>
                </a:solidFill>
              </a:rPr>
              <a:t>. Процедуры, направленные на достижение целей работодателя 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в области охраны труда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315394" name="Picture 2" descr="Картинки по запросу режим труда и отдых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63127" y="2877127"/>
            <a:ext cx="3980873" cy="3980873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54950" y="461818"/>
            <a:ext cx="8643793" cy="923636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Процедура обеспечения оптимальных режимов труда и отдыха работников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207168" y="1874982"/>
            <a:ext cx="8424863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</a:rPr>
              <a:t>43. С целью организации процедуры обеспечения оптимальных режимов труда и отдыха работников работодатель исходя из специфики своей деятельности определяет мероприятия </a:t>
            </a:r>
            <a:r>
              <a:rPr lang="ru-RU" sz="1600" u="sng" dirty="0" smtClean="0">
                <a:solidFill>
                  <a:srgbClr val="002060"/>
                </a:solidFill>
              </a:rPr>
              <a:t>по предотвращению возможности травмирования работников, их заболеваемости из-за переутомления и воздействия психофизиологических факторов</a:t>
            </a:r>
            <a:r>
              <a:rPr lang="ru-RU" sz="1600" dirty="0" smtClean="0">
                <a:solidFill>
                  <a:srgbClr val="002060"/>
                </a:solidFill>
              </a:rPr>
              <a:t>. 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44. К мероприятиям по обеспечению оптимальных режимов труда и отдыха работников относятся: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а) обеспечение </a:t>
            </a:r>
            <a:r>
              <a:rPr lang="ru-RU" sz="1600" u="sng" dirty="0" smtClean="0">
                <a:solidFill>
                  <a:srgbClr val="002060"/>
                </a:solidFill>
              </a:rPr>
              <a:t>рационального использования рабочего времени</a:t>
            </a:r>
            <a:r>
              <a:rPr lang="ru-RU" sz="1600" dirty="0" smtClean="0">
                <a:solidFill>
                  <a:srgbClr val="002060"/>
                </a:solidFill>
              </a:rPr>
              <a:t>;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б) организация </a:t>
            </a:r>
            <a:r>
              <a:rPr lang="ru-RU" sz="1600" u="sng" dirty="0" smtClean="0">
                <a:solidFill>
                  <a:srgbClr val="002060"/>
                </a:solidFill>
              </a:rPr>
              <a:t>сменного режима работы</a:t>
            </a:r>
            <a:r>
              <a:rPr lang="ru-RU" sz="1600" dirty="0" smtClean="0">
                <a:solidFill>
                  <a:srgbClr val="002060"/>
                </a:solidFill>
              </a:rPr>
              <a:t>, включая работу в ночное время;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в) обеспечение  </a:t>
            </a:r>
            <a:r>
              <a:rPr lang="ru-RU" sz="1600" u="sng" dirty="0" smtClean="0">
                <a:solidFill>
                  <a:srgbClr val="002060"/>
                </a:solidFill>
              </a:rPr>
              <a:t>внутрисменных перерывов </a:t>
            </a:r>
            <a:r>
              <a:rPr lang="ru-RU" sz="1600" dirty="0" smtClean="0">
                <a:solidFill>
                  <a:srgbClr val="002060"/>
                </a:solidFill>
              </a:rPr>
              <a:t>для отдыха работников, включая перерывы для создания благоприятных микроклиматических условий;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г) </a:t>
            </a:r>
            <a:r>
              <a:rPr lang="ru-RU" sz="1600" u="sng" dirty="0" smtClean="0">
                <a:solidFill>
                  <a:srgbClr val="002060"/>
                </a:solidFill>
              </a:rPr>
              <a:t>поддержание высокого уровня работоспособности и профилактика утомляемости </a:t>
            </a:r>
            <a:r>
              <a:rPr lang="ru-RU" sz="1600" dirty="0" smtClean="0">
                <a:solidFill>
                  <a:srgbClr val="002060"/>
                </a:solidFill>
              </a:rPr>
              <a:t>работников.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316418" name="Picture 2" descr="Картинки по запросу режим труда и отдых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32072" y="4953242"/>
            <a:ext cx="1911927" cy="1904757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250825" y="2022764"/>
            <a:ext cx="842486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 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7. Процедура обеспечения работников средствами индивидуальной защиты, смывающими и обезвреживающими средствами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50825" y="267855"/>
            <a:ext cx="8643793" cy="1607341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IV</a:t>
            </a:r>
            <a:r>
              <a:rPr lang="ru-RU" sz="3200" b="1" dirty="0" smtClean="0">
                <a:solidFill>
                  <a:srgbClr val="002060"/>
                </a:solidFill>
              </a:rPr>
              <a:t>. Процедуры, направленные на достижение целей работодателя 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в области охраны труда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1923774_653fa75305420b8794d2f407288c650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3965" y="3463637"/>
            <a:ext cx="3870036" cy="3394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age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4475" y="4429125"/>
            <a:ext cx="381952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54950" y="360218"/>
            <a:ext cx="8643793" cy="1154545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Процедура обеспечения работников средствами индивидуальной защиты, смывающими и обезвреживающими средствами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207168" y="1874982"/>
            <a:ext cx="8424863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</a:rPr>
              <a:t>45. С целью организации процедуры обеспечения работников средствами индивидуальной защиты, смывающими и обезвреживающими средствами работодатель исходя из специфики своей деятельности устанавливает (определяет): 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а) </a:t>
            </a:r>
            <a:r>
              <a:rPr lang="ru-RU" sz="1600" u="sng" dirty="0" smtClean="0">
                <a:solidFill>
                  <a:srgbClr val="002060"/>
                </a:solidFill>
              </a:rPr>
              <a:t>порядок выявления потребности </a:t>
            </a:r>
            <a:r>
              <a:rPr lang="ru-RU" sz="1600" dirty="0" smtClean="0">
                <a:solidFill>
                  <a:srgbClr val="002060"/>
                </a:solidFill>
              </a:rPr>
              <a:t>в обеспечении работников средствами индивидуальной защиты, смывающими и обезвреживающими средствами;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б) </a:t>
            </a:r>
            <a:r>
              <a:rPr lang="ru-RU" sz="1600" u="sng" dirty="0" smtClean="0">
                <a:solidFill>
                  <a:srgbClr val="002060"/>
                </a:solidFill>
              </a:rPr>
              <a:t>порядок обеспечения </a:t>
            </a:r>
            <a:r>
              <a:rPr lang="ru-RU" sz="1600" dirty="0" smtClean="0">
                <a:solidFill>
                  <a:srgbClr val="002060"/>
                </a:solidFill>
              </a:rPr>
              <a:t>работников средствами индивидуальной защиты, смывающими и обезвреживающими средствами, включая организацию учета, хранения, дезактивации, химической чистки, стирки и ремонта средств индивидуальной защиты;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в) </a:t>
            </a:r>
            <a:r>
              <a:rPr lang="ru-RU" sz="1600" u="sng" dirty="0" smtClean="0">
                <a:solidFill>
                  <a:srgbClr val="002060"/>
                </a:solidFill>
              </a:rPr>
              <a:t>перечень профессий (должностей) работников и положенных им средств индивидуальной защиты</a:t>
            </a:r>
            <a:r>
              <a:rPr lang="ru-RU" sz="1600" dirty="0" smtClean="0">
                <a:solidFill>
                  <a:srgbClr val="002060"/>
                </a:solidFill>
              </a:rPr>
              <a:t>, смывающих и обезвреживающих средств.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250825" y="2022764"/>
            <a:ext cx="842486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 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8. Процедура обеспечения работников молоком и другими равноценными пищевыми продуктами, лечебно-профилактическим питанием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50825" y="267855"/>
            <a:ext cx="8643793" cy="1607341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IV</a:t>
            </a:r>
            <a:r>
              <a:rPr lang="ru-RU" sz="3200" b="1" dirty="0" smtClean="0">
                <a:solidFill>
                  <a:srgbClr val="002060"/>
                </a:solidFill>
              </a:rPr>
              <a:t>. Процедуры, направленные на достижение целей работодателя 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в области охраны труда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7" name="Рисунок 6" descr="http://nkostunina.ru/wp-content/uploads/2013/10/zdorovoe-pitani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5965" y="3223093"/>
            <a:ext cx="4378036" cy="3634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54950" y="360218"/>
            <a:ext cx="8643793" cy="1154545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Процедура обеспечения работников средствами индивидуальной защиты, смывающими и обезвреживающими средствами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207168" y="1874982"/>
            <a:ext cx="842486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</a:rPr>
              <a:t>48. С целью организации процедур по обеспечению работников молоком, другими равноценными пищевыми продуктами или лечебно-профилактическим питанием работодатель исходя из специфики своей деятельности устанавливает (определяет) перечень профессий (должностей) работников, работа в которых дает право на бесплатное получение молока, других равноценных пищевых продуктов или лечебно-профилактического питания, порядок предоставления таких продуктов.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7" name="Рисунок 6" descr="6851b20b80c28e6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091" y="3444642"/>
            <a:ext cx="3786909" cy="3413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250825" y="2022764"/>
            <a:ext cx="842486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 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9. Процедура обеспечения безопасного выполнения подрядных работ и снабжения безопасной продукцией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50825" y="267855"/>
            <a:ext cx="8643793" cy="1607341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IV</a:t>
            </a:r>
            <a:r>
              <a:rPr lang="ru-RU" sz="3200" b="1" dirty="0" smtClean="0">
                <a:solidFill>
                  <a:srgbClr val="002060"/>
                </a:solidFill>
              </a:rPr>
              <a:t>. Процедуры, направленные на достижение целей работодателя 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в области охраны труда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317442" name="Picture 2" descr="Картинки по запросу подрядчи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86400" y="2763672"/>
            <a:ext cx="3657600" cy="4094328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54950" y="360218"/>
            <a:ext cx="8643793" cy="1154545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Процедура обеспечения безопасного выполнения подрядных работ и снабжения безопасной продукцией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207168" y="1874982"/>
            <a:ext cx="842486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</a:rPr>
              <a:t>49. С целью организации проведения подрядных работ или снабжения безопасной продукцией работодатель исходя из специфики своей деятельности устанавливает (определяет) </a:t>
            </a:r>
            <a:r>
              <a:rPr lang="ru-RU" sz="1600" u="sng" dirty="0" smtClean="0">
                <a:solidFill>
                  <a:srgbClr val="002060"/>
                </a:solidFill>
              </a:rPr>
              <a:t>порядок</a:t>
            </a:r>
            <a:r>
              <a:rPr lang="ru-RU" sz="1600" dirty="0" smtClean="0">
                <a:solidFill>
                  <a:srgbClr val="002060"/>
                </a:solidFill>
              </a:rPr>
              <a:t> обеспечения безопасного выполнения подрядных работ или снабжения безопасной продукцией, </a:t>
            </a:r>
            <a:r>
              <a:rPr lang="ru-RU" sz="1600" u="sng" dirty="0" smtClean="0">
                <a:solidFill>
                  <a:srgbClr val="002060"/>
                </a:solidFill>
              </a:rPr>
              <a:t>ответственность</a:t>
            </a:r>
            <a:r>
              <a:rPr lang="ru-RU" sz="1600" dirty="0" smtClean="0">
                <a:solidFill>
                  <a:srgbClr val="002060"/>
                </a:solidFill>
              </a:rPr>
              <a:t> подрядчика и </a:t>
            </a:r>
            <a:r>
              <a:rPr lang="ru-RU" sz="1600" u="sng" dirty="0" smtClean="0">
                <a:solidFill>
                  <a:srgbClr val="002060"/>
                </a:solidFill>
              </a:rPr>
              <a:t>порядок контроля </a:t>
            </a:r>
            <a:r>
              <a:rPr lang="ru-RU" sz="1600" dirty="0" smtClean="0">
                <a:solidFill>
                  <a:srgbClr val="002060"/>
                </a:solidFill>
              </a:rPr>
              <a:t>со стороны работодателя за выполнением согласованных действия по организации безопасного выполнения подрядных работ или снабжения безопасной продукцией.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323586" name="Picture 2" descr="Картинки по запросу подрядчи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17935" y="3444642"/>
            <a:ext cx="5126066" cy="3413358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54950" y="360218"/>
            <a:ext cx="8643793" cy="877455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Процедура обеспечения безопасного выполнения подрядных работ и снабжения безопасной продукцией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207168" y="1366982"/>
            <a:ext cx="8424863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</a:rPr>
              <a:t>50. При </a:t>
            </a:r>
            <a:r>
              <a:rPr lang="ru-RU" sz="1600" u="sng" dirty="0" smtClean="0">
                <a:solidFill>
                  <a:srgbClr val="002060"/>
                </a:solidFill>
              </a:rPr>
              <a:t>установлении порядка </a:t>
            </a:r>
            <a:r>
              <a:rPr lang="ru-RU" sz="1600" dirty="0" smtClean="0">
                <a:solidFill>
                  <a:srgbClr val="002060"/>
                </a:solidFill>
              </a:rPr>
              <a:t>обеспечения безопасного выполнения подрядных работ или снабжения безопасной продукцией используется следующий </a:t>
            </a:r>
            <a:r>
              <a:rPr lang="ru-RU" sz="1600" u="sng" dirty="0" smtClean="0">
                <a:solidFill>
                  <a:srgbClr val="002060"/>
                </a:solidFill>
              </a:rPr>
              <a:t>набор возможностей подрядчиков</a:t>
            </a:r>
            <a:r>
              <a:rPr lang="ru-RU" sz="1600" dirty="0" smtClean="0">
                <a:solidFill>
                  <a:srgbClr val="002060"/>
                </a:solidFill>
              </a:rPr>
              <a:t> или поставщиков по соблюдению требований работодателя, включая требования охраны труда: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а) </a:t>
            </a:r>
            <a:r>
              <a:rPr lang="ru-RU" sz="1600" u="sng" dirty="0" smtClean="0">
                <a:solidFill>
                  <a:srgbClr val="002060"/>
                </a:solidFill>
              </a:rPr>
              <a:t>оказание безопасных услуг </a:t>
            </a:r>
            <a:r>
              <a:rPr lang="ru-RU" sz="1600" dirty="0" smtClean="0">
                <a:solidFill>
                  <a:srgbClr val="002060"/>
                </a:solidFill>
              </a:rPr>
              <a:t>и предоставление безопасной продукции надлежащего качества;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б) </a:t>
            </a:r>
            <a:r>
              <a:rPr lang="ru-RU" sz="1600" u="sng" dirty="0" smtClean="0">
                <a:solidFill>
                  <a:srgbClr val="002060"/>
                </a:solidFill>
              </a:rPr>
              <a:t>эффективная связь и координация </a:t>
            </a:r>
            <a:r>
              <a:rPr lang="ru-RU" sz="1600" dirty="0" smtClean="0">
                <a:solidFill>
                  <a:srgbClr val="002060"/>
                </a:solidFill>
              </a:rPr>
              <a:t>с уровнями управления работодателя до начала работы;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в) </a:t>
            </a:r>
            <a:r>
              <a:rPr lang="ru-RU" sz="1600" u="sng" dirty="0" smtClean="0">
                <a:solidFill>
                  <a:srgbClr val="002060"/>
                </a:solidFill>
              </a:rPr>
              <a:t>информирование работников подрядчика </a:t>
            </a:r>
            <a:r>
              <a:rPr lang="ru-RU" sz="1600" dirty="0" smtClean="0">
                <a:solidFill>
                  <a:srgbClr val="002060"/>
                </a:solidFill>
              </a:rPr>
              <a:t>или поставщика об условиях труда у работодателя, </a:t>
            </a:r>
            <a:r>
              <a:rPr lang="ru-RU" sz="1600" u="sng" dirty="0" smtClean="0">
                <a:solidFill>
                  <a:srgbClr val="002060"/>
                </a:solidFill>
              </a:rPr>
              <a:t>имеющихся опасностях</a:t>
            </a:r>
            <a:r>
              <a:rPr lang="ru-RU" sz="1600" dirty="0" smtClean="0">
                <a:solidFill>
                  <a:srgbClr val="002060"/>
                </a:solidFill>
              </a:rPr>
              <a:t>;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г) </a:t>
            </a:r>
            <a:r>
              <a:rPr lang="ru-RU" sz="1600" u="sng" dirty="0" smtClean="0">
                <a:solidFill>
                  <a:srgbClr val="002060"/>
                </a:solidFill>
              </a:rPr>
              <a:t>подготовка по охране труда </a:t>
            </a:r>
            <a:r>
              <a:rPr lang="ru-RU" sz="1600" dirty="0" smtClean="0">
                <a:solidFill>
                  <a:srgbClr val="002060"/>
                </a:solidFill>
              </a:rPr>
              <a:t>работников подрядчика или поставщика с учетом специфики деятельности работодателя;</a:t>
            </a:r>
          </a:p>
          <a:p>
            <a:r>
              <a:rPr lang="ru-RU" sz="1600" dirty="0" err="1" smtClean="0">
                <a:solidFill>
                  <a:srgbClr val="002060"/>
                </a:solidFill>
              </a:rPr>
              <a:t>д</a:t>
            </a:r>
            <a:r>
              <a:rPr lang="ru-RU" sz="1600" dirty="0" smtClean="0">
                <a:solidFill>
                  <a:srgbClr val="002060"/>
                </a:solidFill>
              </a:rPr>
              <a:t>) </a:t>
            </a:r>
            <a:r>
              <a:rPr lang="ru-RU" sz="1600" u="sng" dirty="0" smtClean="0">
                <a:solidFill>
                  <a:srgbClr val="002060"/>
                </a:solidFill>
              </a:rPr>
              <a:t>контроль выполнения</a:t>
            </a:r>
            <a:r>
              <a:rPr lang="ru-RU" sz="1600" dirty="0" smtClean="0">
                <a:solidFill>
                  <a:srgbClr val="002060"/>
                </a:solidFill>
              </a:rPr>
              <a:t> подрядчиком или </a:t>
            </a:r>
            <a:r>
              <a:rPr lang="ru-RU" sz="1600" u="sng" dirty="0" smtClean="0">
                <a:solidFill>
                  <a:srgbClr val="002060"/>
                </a:solidFill>
              </a:rPr>
              <a:t>поставщиком требований работодателя </a:t>
            </a:r>
            <a:r>
              <a:rPr lang="ru-RU" sz="1600" dirty="0" smtClean="0">
                <a:solidFill>
                  <a:srgbClr val="002060"/>
                </a:solidFill>
              </a:rPr>
              <a:t>в области охраны труда.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322562" name="Picture 2" descr="Картинки по запросу подрядчи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92800" y="4692700"/>
            <a:ext cx="3251200" cy="21653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2022043" y="483168"/>
            <a:ext cx="4674322" cy="47625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МОТ-СУОТ 2001 и </a:t>
            </a:r>
            <a:r>
              <a:rPr 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OHSAS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Group 100"/>
          <p:cNvGraphicFramePr>
            <a:graphicFrameLocks noGrp="1"/>
          </p:cNvGraphicFramePr>
          <p:nvPr/>
        </p:nvGraphicFramePr>
        <p:xfrm>
          <a:off x="148511" y="1330036"/>
          <a:ext cx="8820150" cy="4724400"/>
        </p:xfrm>
        <a:graphic>
          <a:graphicData uri="http://schemas.openxmlformats.org/drawingml/2006/table">
            <a:tbl>
              <a:tblPr/>
              <a:tblGrid>
                <a:gridCol w="4464496"/>
                <a:gridCol w="4355654"/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OHSAS 18001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МОТ-СУОТ-2001 (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ILO</a:t>
                      </a: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OSH</a:t>
                      </a: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-2001)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70331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Цель внедрения: создание в организации единой (интегрированной) системы управления процессами, включающими в том числе управление рисками в области ПБЗ 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Цель внедрения: улучшение деятельности в области охраны труда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Важнейший элемент системы – анализ со стороны руководства. Управление системой осуществляется путем постановки целей и их корректировки по результатам анализа.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Важнейший элемент системы – участие работников. Анализ со стороны руководства рассматривается в одном ряду с мониторингом эффективности системы, расследованием несчастных случаев и т.п.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23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Риск – основной измеряемый, оцениваемый и управляемый параметр системы.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Оценка риска проводится для выявления существенных рисков, в отношении которых необходимы меры управления, и для оценки результативности мер по управлению рисками. 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Опасность и риск практически синонимы. Роль процесса оценки «опасностей» и «рисков» явным образом не установлена.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Оценка рисков рассматривается как один из элементов системы.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23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Основное содержание системы – управление рисками организации в области ПБЗ в соответствии с основными принципами современных систем управления 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Основное содержание системы – совместная деятельность работодателя и работника по улучшению условий труда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01028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4610" name="Picture 2" descr="Картинки по запросу планирование менеджмен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748815" cy="3165877"/>
          </a:xfrm>
          <a:prstGeom prst="rect">
            <a:avLst/>
          </a:prstGeom>
          <a:noFill/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956644" y="2863999"/>
            <a:ext cx="6048672" cy="933450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Типовое положение о СУОТ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35785" y="3962400"/>
            <a:ext cx="7993062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2060"/>
                </a:solidFill>
              </a:rPr>
              <a:t>V</a:t>
            </a:r>
            <a:r>
              <a:rPr lang="ru-RU" sz="2000" b="1" dirty="0" smtClean="0">
                <a:solidFill>
                  <a:srgbClr val="002060"/>
                </a:solidFill>
              </a:rPr>
              <a:t>. Планирование мероприятий по реализации процедур</a:t>
            </a:r>
            <a:endParaRPr lang="ru-RU" sz="20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5634" name="Picture 2" descr="Картинки по запросу планирование менеджмен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65817" y="4442586"/>
            <a:ext cx="2078183" cy="2381252"/>
          </a:xfrm>
          <a:prstGeom prst="rect">
            <a:avLst/>
          </a:prstGeom>
          <a:noFill/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54950" y="360218"/>
            <a:ext cx="8643793" cy="591127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Планирование мероприятий по реализации процедур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207168" y="1228436"/>
            <a:ext cx="8424863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</a:rPr>
              <a:t>51. С целью планирования мероприятий по реализации процедур работодатель исходя из специфики своей деятельности устанавливает </a:t>
            </a:r>
            <a:r>
              <a:rPr lang="ru-RU" sz="1600" u="sng" dirty="0" smtClean="0">
                <a:solidFill>
                  <a:srgbClr val="002060"/>
                </a:solidFill>
              </a:rPr>
              <a:t>порядок подготовки</a:t>
            </a:r>
            <a:r>
              <a:rPr lang="ru-RU" sz="1600" dirty="0" smtClean="0">
                <a:solidFill>
                  <a:srgbClr val="002060"/>
                </a:solidFill>
              </a:rPr>
              <a:t>, </a:t>
            </a:r>
            <a:r>
              <a:rPr lang="ru-RU" sz="1600" u="sng" dirty="0" smtClean="0">
                <a:solidFill>
                  <a:srgbClr val="002060"/>
                </a:solidFill>
              </a:rPr>
              <a:t>пересмотра</a:t>
            </a:r>
            <a:r>
              <a:rPr lang="ru-RU" sz="1600" dirty="0" smtClean="0">
                <a:solidFill>
                  <a:srgbClr val="002060"/>
                </a:solidFill>
              </a:rPr>
              <a:t> и </a:t>
            </a:r>
            <a:r>
              <a:rPr lang="ru-RU" sz="1600" u="sng" dirty="0" smtClean="0">
                <a:solidFill>
                  <a:srgbClr val="002060"/>
                </a:solidFill>
              </a:rPr>
              <a:t>актуализации плана </a:t>
            </a:r>
            <a:r>
              <a:rPr lang="ru-RU" sz="1600" dirty="0" smtClean="0">
                <a:solidFill>
                  <a:srgbClr val="002060"/>
                </a:solidFill>
              </a:rPr>
              <a:t>мероприятий по реализации процедур (далее – План).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52. В Плане отражаются: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а) </a:t>
            </a:r>
            <a:r>
              <a:rPr lang="ru-RU" sz="1600" u="sng" dirty="0" smtClean="0">
                <a:solidFill>
                  <a:srgbClr val="002060"/>
                </a:solidFill>
              </a:rPr>
              <a:t>результаты</a:t>
            </a:r>
            <a:r>
              <a:rPr lang="ru-RU" sz="1600" dirty="0" smtClean="0">
                <a:solidFill>
                  <a:srgbClr val="002060"/>
                </a:solidFill>
              </a:rPr>
              <a:t> проведенного комитетом (комиссией) по охране труда (при наличии) или работодателем </a:t>
            </a:r>
            <a:r>
              <a:rPr lang="ru-RU" sz="1600" u="sng" dirty="0" smtClean="0">
                <a:solidFill>
                  <a:srgbClr val="002060"/>
                </a:solidFill>
              </a:rPr>
              <a:t>анализа состояния условий и охраны труда </a:t>
            </a:r>
            <a:r>
              <a:rPr lang="ru-RU" sz="1600" dirty="0" smtClean="0">
                <a:solidFill>
                  <a:srgbClr val="002060"/>
                </a:solidFill>
              </a:rPr>
              <a:t>у работодателя; 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б) </a:t>
            </a:r>
            <a:r>
              <a:rPr lang="ru-RU" sz="1600" u="sng" dirty="0" smtClean="0">
                <a:solidFill>
                  <a:srgbClr val="002060"/>
                </a:solidFill>
              </a:rPr>
              <a:t>общий перечень мероприятий</a:t>
            </a:r>
            <a:r>
              <a:rPr lang="ru-RU" sz="1600" dirty="0" smtClean="0">
                <a:solidFill>
                  <a:srgbClr val="002060"/>
                </a:solidFill>
              </a:rPr>
              <a:t>, проводимых при реализации процедур;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в) </a:t>
            </a:r>
            <a:r>
              <a:rPr lang="ru-RU" sz="1600" u="sng" dirty="0" smtClean="0">
                <a:solidFill>
                  <a:srgbClr val="002060"/>
                </a:solidFill>
              </a:rPr>
              <a:t>ожидаемый результат </a:t>
            </a:r>
            <a:r>
              <a:rPr lang="ru-RU" sz="1600" dirty="0" smtClean="0">
                <a:solidFill>
                  <a:srgbClr val="002060"/>
                </a:solidFill>
              </a:rPr>
              <a:t>по каждому мероприятию, проводимому при реализации процедур;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г) </a:t>
            </a:r>
            <a:r>
              <a:rPr lang="ru-RU" sz="1600" u="sng" dirty="0" smtClean="0">
                <a:solidFill>
                  <a:srgbClr val="002060"/>
                </a:solidFill>
              </a:rPr>
              <a:t>сроки реализации </a:t>
            </a:r>
            <a:r>
              <a:rPr lang="ru-RU" sz="1600" dirty="0" smtClean="0">
                <a:solidFill>
                  <a:srgbClr val="002060"/>
                </a:solidFill>
              </a:rPr>
              <a:t>по каждому мероприятию, проводимому при реализации процедур;</a:t>
            </a:r>
          </a:p>
          <a:p>
            <a:r>
              <a:rPr lang="ru-RU" sz="1600" dirty="0" err="1" smtClean="0">
                <a:solidFill>
                  <a:srgbClr val="002060"/>
                </a:solidFill>
              </a:rPr>
              <a:t>д</a:t>
            </a:r>
            <a:r>
              <a:rPr lang="ru-RU" sz="1600" dirty="0" smtClean="0">
                <a:solidFill>
                  <a:srgbClr val="002060"/>
                </a:solidFill>
              </a:rPr>
              <a:t>) </a:t>
            </a:r>
            <a:r>
              <a:rPr lang="ru-RU" sz="1600" u="sng" dirty="0" smtClean="0">
                <a:solidFill>
                  <a:srgbClr val="002060"/>
                </a:solidFill>
              </a:rPr>
              <a:t>ответственные лица </a:t>
            </a:r>
            <a:r>
              <a:rPr lang="ru-RU" sz="1600" dirty="0" smtClean="0">
                <a:solidFill>
                  <a:srgbClr val="002060"/>
                </a:solidFill>
              </a:rPr>
              <a:t>за реализацию мероприятий, проводимых при реализации процедур, на каждом уровне управления;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е) </a:t>
            </a:r>
            <a:r>
              <a:rPr lang="ru-RU" sz="1600" u="sng" dirty="0" smtClean="0">
                <a:solidFill>
                  <a:srgbClr val="002060"/>
                </a:solidFill>
              </a:rPr>
              <a:t>источник финансирования </a:t>
            </a:r>
            <a:r>
              <a:rPr lang="ru-RU" sz="1600" dirty="0" smtClean="0">
                <a:solidFill>
                  <a:srgbClr val="002060"/>
                </a:solidFill>
              </a:rPr>
              <a:t>мероприятий, проводимых при реализации процедур.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658" name="Picture 2" descr="Картинки по запросу организация работы клипар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45324"/>
            <a:ext cx="3619500" cy="3619500"/>
          </a:xfrm>
          <a:prstGeom prst="rect">
            <a:avLst/>
          </a:prstGeom>
          <a:noFill/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956644" y="3007451"/>
            <a:ext cx="6048672" cy="933450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Типовое положение о СУОТ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35785" y="4156364"/>
            <a:ext cx="7993062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VI. Контроль функционирования СУОТ и мониторинг реализации процедур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54950" y="360218"/>
            <a:ext cx="8643793" cy="591127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Контроль функционирования СУОТ и мониторинг реализации процедур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207168" y="1228436"/>
            <a:ext cx="8424863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</a:rPr>
              <a:t>53. </a:t>
            </a:r>
            <a:r>
              <a:rPr lang="ru-RU" sz="1600" u="sng" dirty="0" smtClean="0">
                <a:solidFill>
                  <a:srgbClr val="002060"/>
                </a:solidFill>
              </a:rPr>
              <a:t>С целью организации контроля </a:t>
            </a:r>
            <a:r>
              <a:rPr lang="ru-RU" sz="1600" dirty="0" smtClean="0">
                <a:solidFill>
                  <a:srgbClr val="002060"/>
                </a:solidFill>
              </a:rPr>
              <a:t>функционирования СУОТ и мониторинга реализации процедур работодатель исходя из специфики своей деятельности устанавливает (определяет) </a:t>
            </a:r>
            <a:r>
              <a:rPr lang="ru-RU" sz="1600" u="sng" dirty="0" smtClean="0">
                <a:solidFill>
                  <a:srgbClr val="002060"/>
                </a:solidFill>
              </a:rPr>
              <a:t>порядок реализации мероприятий</a:t>
            </a:r>
            <a:r>
              <a:rPr lang="ru-RU" sz="1600" dirty="0" smtClean="0">
                <a:solidFill>
                  <a:srgbClr val="002060"/>
                </a:solidFill>
              </a:rPr>
              <a:t>, обеспечивающих: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а) </a:t>
            </a:r>
            <a:r>
              <a:rPr lang="ru-RU" sz="1600" u="sng" dirty="0" smtClean="0">
                <a:solidFill>
                  <a:srgbClr val="002060"/>
                </a:solidFill>
              </a:rPr>
              <a:t>оценку соответствия состояния условий и охраны труда </a:t>
            </a:r>
            <a:r>
              <a:rPr lang="ru-RU" sz="1600" dirty="0" smtClean="0">
                <a:solidFill>
                  <a:srgbClr val="002060"/>
                </a:solidFill>
              </a:rPr>
              <a:t>требованиям охраны труда, соглашениям по охране труда, подлежащим выполнению;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б) </a:t>
            </a:r>
            <a:r>
              <a:rPr lang="ru-RU" sz="1600" u="sng" dirty="0" smtClean="0">
                <a:solidFill>
                  <a:srgbClr val="002060"/>
                </a:solidFill>
              </a:rPr>
              <a:t>получение информации для определения результативности и эффективности процедур</a:t>
            </a:r>
            <a:r>
              <a:rPr lang="ru-RU" sz="1600" dirty="0" smtClean="0">
                <a:solidFill>
                  <a:srgbClr val="002060"/>
                </a:solidFill>
              </a:rPr>
              <a:t>;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в) </a:t>
            </a:r>
            <a:r>
              <a:rPr lang="ru-RU" sz="1600" u="sng" dirty="0" smtClean="0">
                <a:solidFill>
                  <a:srgbClr val="002060"/>
                </a:solidFill>
              </a:rPr>
              <a:t>получение данных</a:t>
            </a:r>
            <a:r>
              <a:rPr lang="ru-RU" sz="1600" dirty="0" smtClean="0">
                <a:solidFill>
                  <a:srgbClr val="002060"/>
                </a:solidFill>
              </a:rPr>
              <a:t>, составляющих основу для принятия решений по </a:t>
            </a:r>
            <a:r>
              <a:rPr lang="ru-RU" sz="1600" u="sng" dirty="0" smtClean="0">
                <a:solidFill>
                  <a:srgbClr val="002060"/>
                </a:solidFill>
              </a:rPr>
              <a:t>совершенствованию СУОТ</a:t>
            </a:r>
            <a:r>
              <a:rPr lang="ru-RU" sz="1600" dirty="0" smtClean="0">
                <a:solidFill>
                  <a:srgbClr val="002060"/>
                </a:solidFill>
              </a:rPr>
              <a:t>.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327684" name="Picture 4" descr="Картинки по запросу контрол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5861" y="3598316"/>
            <a:ext cx="5068139" cy="3259684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54950" y="360218"/>
            <a:ext cx="8643793" cy="591127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Контроль функционирования СУОТ и мониторинг реализации процедур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207168" y="1080655"/>
            <a:ext cx="8424863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500" dirty="0" smtClean="0">
                <a:solidFill>
                  <a:srgbClr val="002060"/>
                </a:solidFill>
              </a:rPr>
              <a:t>54. Работодатель исходя из специфики своей деятельности определяет </a:t>
            </a:r>
            <a:r>
              <a:rPr lang="ru-RU" sz="1500" u="sng" dirty="0" smtClean="0">
                <a:solidFill>
                  <a:srgbClr val="002060"/>
                </a:solidFill>
              </a:rPr>
              <a:t>основные виды контроля</a:t>
            </a:r>
            <a:r>
              <a:rPr lang="ru-RU" sz="1500" dirty="0" smtClean="0">
                <a:solidFill>
                  <a:srgbClr val="002060"/>
                </a:solidFill>
              </a:rPr>
              <a:t> функционирования СУОТ и мониторинга реализации процедур, к которым </a:t>
            </a:r>
            <a:r>
              <a:rPr lang="ru-RU" sz="1500" u="sng" dirty="0" smtClean="0">
                <a:solidFill>
                  <a:srgbClr val="002060"/>
                </a:solidFill>
              </a:rPr>
              <a:t>можно отнести</a:t>
            </a:r>
            <a:r>
              <a:rPr lang="ru-RU" sz="1500" dirty="0" smtClean="0">
                <a:solidFill>
                  <a:srgbClr val="002060"/>
                </a:solidFill>
              </a:rPr>
              <a:t>:</a:t>
            </a:r>
          </a:p>
          <a:p>
            <a:r>
              <a:rPr lang="ru-RU" sz="1500" dirty="0" smtClean="0">
                <a:solidFill>
                  <a:srgbClr val="002060"/>
                </a:solidFill>
              </a:rPr>
              <a:t>а) контроль </a:t>
            </a:r>
            <a:r>
              <a:rPr lang="ru-RU" sz="1500" u="sng" dirty="0" smtClean="0">
                <a:solidFill>
                  <a:srgbClr val="002060"/>
                </a:solidFill>
              </a:rPr>
              <a:t>состояния рабочего места</a:t>
            </a:r>
            <a:r>
              <a:rPr lang="ru-RU" sz="1500" dirty="0" smtClean="0">
                <a:solidFill>
                  <a:srgbClr val="002060"/>
                </a:solidFill>
              </a:rPr>
              <a:t>, применяемого оборудования, инструментов, сырья, материалов, выполнения работ работником в рамках осуществляемых технологических процессов, выявления профессиональных рисков, а также реализации иных мероприятий по охране труда, осуществляемых постоянно, мониторинг показателей реализации процедур;</a:t>
            </a:r>
          </a:p>
          <a:p>
            <a:r>
              <a:rPr lang="ru-RU" sz="1500" dirty="0" smtClean="0">
                <a:solidFill>
                  <a:srgbClr val="002060"/>
                </a:solidFill>
              </a:rPr>
              <a:t>б) </a:t>
            </a:r>
            <a:r>
              <a:rPr lang="ru-RU" sz="1500" u="sng" dirty="0" smtClean="0">
                <a:solidFill>
                  <a:srgbClr val="002060"/>
                </a:solidFill>
              </a:rPr>
              <a:t>контроль выполнения процессов</a:t>
            </a:r>
            <a:r>
              <a:rPr lang="ru-RU" sz="1500" dirty="0" smtClean="0">
                <a:solidFill>
                  <a:srgbClr val="002060"/>
                </a:solidFill>
              </a:rPr>
              <a:t>, имеющих периодический характер выполнения: оценка условий труда работников, подготовка по охране труда, проведение медицинских осмотров, психиатрических освидетельствований, химико-токсикологических исследований;</a:t>
            </a:r>
          </a:p>
          <a:p>
            <a:r>
              <a:rPr lang="ru-RU" sz="1500" dirty="0" smtClean="0">
                <a:solidFill>
                  <a:srgbClr val="002060"/>
                </a:solidFill>
              </a:rPr>
              <a:t>в) </a:t>
            </a:r>
            <a:r>
              <a:rPr lang="ru-RU" sz="1500" u="sng" dirty="0" smtClean="0">
                <a:solidFill>
                  <a:srgbClr val="002060"/>
                </a:solidFill>
              </a:rPr>
              <a:t>учет и анализ аварий</a:t>
            </a:r>
            <a:r>
              <a:rPr lang="ru-RU" sz="1500" dirty="0" smtClean="0">
                <a:solidFill>
                  <a:srgbClr val="002060"/>
                </a:solidFill>
              </a:rPr>
              <a:t>, несчастных случаев, профессиональных заболеваний, а также изменений требований охраны труда, соглашений по охране труда, подлежащих выполнению, изменений или внедрения новых технологических процессов, оборудования, инструментов, сырья и материалов;</a:t>
            </a:r>
          </a:p>
          <a:p>
            <a:r>
              <a:rPr lang="ru-RU" sz="1500" dirty="0" smtClean="0">
                <a:solidFill>
                  <a:srgbClr val="002060"/>
                </a:solidFill>
              </a:rPr>
              <a:t>г) контроль эффективности функционирования СУОТ в целом.</a:t>
            </a:r>
            <a:endParaRPr lang="ru-RU" sz="1500" dirty="0">
              <a:solidFill>
                <a:srgbClr val="002060"/>
              </a:solidFill>
            </a:endParaRPr>
          </a:p>
        </p:txBody>
      </p:sp>
      <p:sp>
        <p:nvSpPr>
          <p:cNvPr id="328706" name="AutoShape 2" descr="Картинки по запросу организация работы клипар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8708" name="AutoShape 4" descr="Картинки по запросу организация работы клипар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8710" name="AutoShape 6" descr="Картинки по запросу организация работы клипар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8712" name="AutoShape 8" descr="Картинки по запросу организация работы клипар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Picture 2" descr="Картинки по запросу организация работы клипар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0946" y="4354946"/>
            <a:ext cx="2503054" cy="2503054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54950" y="360218"/>
            <a:ext cx="8643793" cy="591127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Контроль функционирования СУОТ и мониторинг реализации процедур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207168" y="1080655"/>
            <a:ext cx="8424863" cy="3524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</a:rPr>
              <a:t>55. </a:t>
            </a:r>
            <a:r>
              <a:rPr lang="ru-RU" sz="1600" u="sng" dirty="0" smtClean="0">
                <a:solidFill>
                  <a:srgbClr val="002060"/>
                </a:solidFill>
              </a:rPr>
              <a:t>Для повышения эффективности контроля </a:t>
            </a:r>
            <a:r>
              <a:rPr lang="ru-RU" sz="1600" dirty="0" smtClean="0">
                <a:solidFill>
                  <a:srgbClr val="002060"/>
                </a:solidFill>
              </a:rPr>
              <a:t>функционирования СУОТ и </a:t>
            </a:r>
            <a:r>
              <a:rPr lang="ru-RU" sz="1600" u="sng" dirty="0" smtClean="0">
                <a:solidFill>
                  <a:srgbClr val="002060"/>
                </a:solidFill>
              </a:rPr>
              <a:t>мониторинга показателей реализации процедур </a:t>
            </a:r>
            <a:r>
              <a:rPr lang="ru-RU" sz="1600" dirty="0" smtClean="0">
                <a:solidFill>
                  <a:srgbClr val="002060"/>
                </a:solidFill>
              </a:rPr>
              <a:t>на </a:t>
            </a:r>
            <a:r>
              <a:rPr lang="ru-RU" sz="1600" u="sng" dirty="0" smtClean="0">
                <a:solidFill>
                  <a:srgbClr val="002060"/>
                </a:solidFill>
              </a:rPr>
              <a:t>каждом уровне управления </a:t>
            </a:r>
            <a:r>
              <a:rPr lang="ru-RU" sz="1600" dirty="0" smtClean="0">
                <a:solidFill>
                  <a:srgbClr val="002060"/>
                </a:solidFill>
              </a:rPr>
              <a:t>работодатель вводит </a:t>
            </a:r>
            <a:r>
              <a:rPr lang="ru-RU" sz="1600" u="sng" dirty="0" smtClean="0">
                <a:solidFill>
                  <a:srgbClr val="002060"/>
                </a:solidFill>
              </a:rPr>
              <a:t>ступенчатые формы контроля </a:t>
            </a:r>
            <a:r>
              <a:rPr lang="ru-RU" sz="1600" dirty="0" smtClean="0">
                <a:solidFill>
                  <a:srgbClr val="002060"/>
                </a:solidFill>
              </a:rPr>
              <a:t>функционирования СУОТ и мониторинга показателей реализации процедур, а также </a:t>
            </a:r>
            <a:r>
              <a:rPr lang="ru-RU" sz="1600" u="sng" dirty="0" smtClean="0">
                <a:solidFill>
                  <a:srgbClr val="002060"/>
                </a:solidFill>
              </a:rPr>
              <a:t>предусматривает возможность </a:t>
            </a:r>
            <a:r>
              <a:rPr lang="ru-RU" sz="1600" dirty="0" smtClean="0">
                <a:solidFill>
                  <a:srgbClr val="002060"/>
                </a:solidFill>
              </a:rPr>
              <a:t>осуществления </a:t>
            </a:r>
            <a:r>
              <a:rPr lang="ru-RU" sz="1600" u="sng" dirty="0" smtClean="0">
                <a:solidFill>
                  <a:srgbClr val="002060"/>
                </a:solidFill>
              </a:rPr>
              <a:t>общественного контроля </a:t>
            </a:r>
            <a:r>
              <a:rPr lang="ru-RU" sz="1600" dirty="0" smtClean="0">
                <a:solidFill>
                  <a:srgbClr val="002060"/>
                </a:solidFill>
              </a:rPr>
              <a:t>функционирования СУОТ и мониторинга показателей реализации процедур.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56. </a:t>
            </a:r>
            <a:r>
              <a:rPr lang="ru-RU" sz="1600" u="sng" dirty="0" smtClean="0">
                <a:solidFill>
                  <a:srgbClr val="002060"/>
                </a:solidFill>
              </a:rPr>
              <a:t>Результаты</a:t>
            </a:r>
            <a:r>
              <a:rPr lang="ru-RU" sz="1600" dirty="0" smtClean="0">
                <a:solidFill>
                  <a:srgbClr val="002060"/>
                </a:solidFill>
              </a:rPr>
              <a:t> контроля функционирования СУОТ и мониторинга реализации процедур </a:t>
            </a:r>
            <a:r>
              <a:rPr lang="ru-RU" sz="1600" u="sng" dirty="0" smtClean="0">
                <a:solidFill>
                  <a:srgbClr val="002060"/>
                </a:solidFill>
              </a:rPr>
              <a:t>оформляются работодателем в форме акта</a:t>
            </a:r>
            <a:r>
              <a:rPr lang="ru-RU" sz="1600" dirty="0" smtClean="0">
                <a:solidFill>
                  <a:srgbClr val="002060"/>
                </a:solidFill>
              </a:rPr>
              <a:t>.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57. В случаях, когда в ходе проведения контроля функционирования СУОТ и мониторинга реализации процедур </a:t>
            </a:r>
            <a:r>
              <a:rPr lang="ru-RU" sz="1600" u="sng" dirty="0" smtClean="0">
                <a:solidFill>
                  <a:srgbClr val="002060"/>
                </a:solidFill>
              </a:rPr>
              <a:t>выявляется необходимость предотвращения причин невыполнения каких-либо требований</a:t>
            </a:r>
            <a:r>
              <a:rPr lang="ru-RU" sz="1600" dirty="0" smtClean="0">
                <a:solidFill>
                  <a:srgbClr val="002060"/>
                </a:solidFill>
              </a:rPr>
              <a:t>, и, как следствие, возможного повторения аварий, несчастных случаев, профессиональных заболеваний, </a:t>
            </a:r>
            <a:r>
              <a:rPr lang="ru-RU" sz="1600" u="sng" dirty="0" smtClean="0">
                <a:solidFill>
                  <a:srgbClr val="002060"/>
                </a:solidFill>
              </a:rPr>
              <a:t>незамедлительно осуществляются корректирующие действия</a:t>
            </a:r>
            <a:r>
              <a:rPr lang="ru-RU" sz="1600" dirty="0" smtClean="0">
                <a:solidFill>
                  <a:srgbClr val="002060"/>
                </a:solidFill>
              </a:rPr>
              <a:t>.</a:t>
            </a:r>
          </a:p>
          <a:p>
            <a:endParaRPr lang="ru-RU" sz="1500" dirty="0">
              <a:solidFill>
                <a:srgbClr val="002060"/>
              </a:solidFill>
            </a:endParaRPr>
          </a:p>
        </p:txBody>
      </p:sp>
      <p:sp>
        <p:nvSpPr>
          <p:cNvPr id="328706" name="AutoShape 2" descr="Картинки по запросу организация работы клипар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8708" name="AutoShape 4" descr="Картинки по запросу организация работы клипар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8710" name="AutoShape 6" descr="Картинки по запросу организация работы клипар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8712" name="AutoShape 8" descr="Картинки по запросу организация работы клипар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23850" y="1188507"/>
            <a:ext cx="4830041" cy="5177657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altLang="ja-JP" sz="1400" b="1" dirty="0" smtClean="0">
                <a:solidFill>
                  <a:srgbClr val="002060"/>
                </a:solidFill>
                <a:latin typeface="Arial" pitchFamily="34" charset="0"/>
              </a:rPr>
              <a:t>Несоответствие -  отклонение от требований (законодательных, корпоративных, системных)</a:t>
            </a:r>
          </a:p>
          <a:p>
            <a:endParaRPr lang="ru-RU" altLang="ja-JP" sz="1400" b="1" dirty="0" smtClean="0">
              <a:solidFill>
                <a:srgbClr val="002060"/>
              </a:solidFill>
              <a:latin typeface="Arial" pitchFamily="34" charset="0"/>
            </a:endParaRPr>
          </a:p>
          <a:p>
            <a:endParaRPr lang="ru-RU" altLang="ja-JP" sz="1400" b="1" dirty="0" smtClean="0">
              <a:solidFill>
                <a:srgbClr val="002060"/>
              </a:solidFill>
              <a:latin typeface="Arial" pitchFamily="34" charset="0"/>
            </a:endParaRPr>
          </a:p>
          <a:p>
            <a:r>
              <a:rPr lang="ru-RU" altLang="ja-JP" sz="1400" b="1" dirty="0" smtClean="0">
                <a:solidFill>
                  <a:srgbClr val="002060"/>
                </a:solidFill>
                <a:latin typeface="Arial" pitchFamily="34" charset="0"/>
              </a:rPr>
              <a:t>Основное отличие корректирующего действия от коррекции – выявление и устранение причины несоответствия.</a:t>
            </a:r>
          </a:p>
          <a:p>
            <a:endParaRPr lang="ru-RU" altLang="ja-JP" sz="1400" b="1" dirty="0" smtClean="0">
              <a:solidFill>
                <a:srgbClr val="002060"/>
              </a:solidFill>
              <a:latin typeface="Arial" pitchFamily="34" charset="0"/>
            </a:endParaRPr>
          </a:p>
          <a:p>
            <a:r>
              <a:rPr lang="ru-RU" altLang="ja-JP" sz="1400" b="1" dirty="0" smtClean="0">
                <a:solidFill>
                  <a:srgbClr val="002060"/>
                </a:solidFill>
                <a:latin typeface="Arial" pitchFamily="34" charset="0"/>
              </a:rPr>
              <a:t>Предупреждающие действия:</a:t>
            </a:r>
          </a:p>
          <a:p>
            <a:pPr>
              <a:buFont typeface="Wingdings" pitchFamily="2" charset="2"/>
              <a:buChar char="ü"/>
            </a:pPr>
            <a:r>
              <a:rPr lang="ru-RU" altLang="ja-JP" sz="1400" b="1" dirty="0" smtClean="0">
                <a:solidFill>
                  <a:srgbClr val="002060"/>
                </a:solidFill>
                <a:latin typeface="Arial" pitchFamily="34" charset="0"/>
              </a:rPr>
              <a:t>Внеплановые инструктажи</a:t>
            </a:r>
          </a:p>
          <a:p>
            <a:pPr>
              <a:buFont typeface="Wingdings" pitchFamily="2" charset="2"/>
              <a:buChar char="ü"/>
            </a:pPr>
            <a:r>
              <a:rPr lang="ru-RU" altLang="ja-JP" sz="1400" b="1" dirty="0" smtClean="0">
                <a:solidFill>
                  <a:srgbClr val="002060"/>
                </a:solidFill>
                <a:latin typeface="Arial" pitchFamily="34" charset="0"/>
              </a:rPr>
              <a:t>Мониторинг аналогичных объектов и видов работ</a:t>
            </a:r>
          </a:p>
          <a:p>
            <a:pPr>
              <a:buFont typeface="Wingdings" pitchFamily="2" charset="2"/>
              <a:buChar char="ü"/>
            </a:pPr>
            <a:r>
              <a:rPr lang="ru-RU" altLang="ja-JP" sz="1400" b="1" dirty="0" smtClean="0">
                <a:solidFill>
                  <a:srgbClr val="002060"/>
                </a:solidFill>
                <a:latin typeface="Arial" pitchFamily="34" charset="0"/>
              </a:rPr>
              <a:t>Действия, запланированные для предупреждения возможных несоответствий</a:t>
            </a:r>
            <a:endParaRPr lang="ru-RU" altLang="ja-JP" sz="1400" b="1" dirty="0">
              <a:solidFill>
                <a:srgbClr val="002060"/>
              </a:solidFill>
              <a:latin typeface="Arial" pitchFamily="34" charset="0"/>
            </a:endParaRPr>
          </a:p>
        </p:txBody>
      </p:sp>
      <p:pic>
        <p:nvPicPr>
          <p:cNvPr id="145409" name="Picture 1" descr="8066397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3637" y="4624133"/>
            <a:ext cx="3140364" cy="2233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1043709" y="120073"/>
            <a:ext cx="7352146" cy="861774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/>
          <a:p>
            <a:pPr algn="ctr"/>
            <a:r>
              <a:rPr lang="ru-RU" altLang="ja-JP" sz="2800" b="1" dirty="0" smtClean="0">
                <a:solidFill>
                  <a:srgbClr val="002060"/>
                </a:solidFill>
              </a:rPr>
              <a:t>Корректирующие и предупреждающие действия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956644" y="3007451"/>
            <a:ext cx="6048672" cy="933450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Типовое положение о СУОТ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35785" y="4156364"/>
            <a:ext cx="7993062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Планирование улучшений функционирования СУОТ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329730" name="Picture 2" descr="Картинки по запросу улучшен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715000" cy="2286001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54950" y="360218"/>
            <a:ext cx="8643793" cy="591127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Планирование улучшений функционирования СУОТ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207168" y="1080655"/>
            <a:ext cx="8424863" cy="2046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</a:rPr>
              <a:t>58. С целью организации планирования улучшения функционирования СУОТ работодатель </a:t>
            </a:r>
            <a:r>
              <a:rPr lang="ru-RU" sz="1600" u="sng" dirty="0" smtClean="0">
                <a:solidFill>
                  <a:srgbClr val="002060"/>
                </a:solidFill>
              </a:rPr>
              <a:t>устанавливает зависимость улучшения функционирования СУОТ от результатов контроля функционирования СУОТ и мониторинга реализации процедур</a:t>
            </a:r>
            <a:r>
              <a:rPr lang="ru-RU" sz="1600" dirty="0" smtClean="0">
                <a:solidFill>
                  <a:srgbClr val="002060"/>
                </a:solidFill>
              </a:rPr>
              <a:t>, а также </a:t>
            </a:r>
            <a:r>
              <a:rPr lang="ru-RU" sz="1600" u="sng" dirty="0" smtClean="0">
                <a:solidFill>
                  <a:srgbClr val="002060"/>
                </a:solidFill>
              </a:rPr>
              <a:t>обязательность учета результатов расследований </a:t>
            </a:r>
            <a:r>
              <a:rPr lang="ru-RU" sz="1600" dirty="0" smtClean="0">
                <a:solidFill>
                  <a:srgbClr val="002060"/>
                </a:solidFill>
              </a:rPr>
              <a:t>аварий, несчастных случаев, профессиональных заболеваний, результатов контрольно-надзорных мероприятий органов государственной власти, предложений работников и (или) уполномоченных ими представительных органов.</a:t>
            </a:r>
          </a:p>
          <a:p>
            <a:endParaRPr lang="ru-RU" sz="1500" dirty="0">
              <a:solidFill>
                <a:srgbClr val="002060"/>
              </a:solidFill>
            </a:endParaRPr>
          </a:p>
        </p:txBody>
      </p:sp>
      <p:sp>
        <p:nvSpPr>
          <p:cNvPr id="328706" name="AutoShape 2" descr="Картинки по запросу организация работы клипар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8708" name="AutoShape 4" descr="Картинки по запросу организация работы клипар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8710" name="AutoShape 6" descr="Картинки по запросу организация работы клипар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8712" name="AutoShape 8" descr="Картинки по запросу организация работы клипар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33826" name="Picture 2" descr="Картинки по запросу улучшен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4617" y="3269673"/>
            <a:ext cx="5219383" cy="3588327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54950" y="360218"/>
            <a:ext cx="8643793" cy="591127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Планирование улучшений функционирования СУОТ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207168" y="1080655"/>
            <a:ext cx="8424863" cy="4139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</a:rPr>
              <a:t>59. При планировании улучшения функционирования СУОТ работодатель проводит </a:t>
            </a:r>
            <a:r>
              <a:rPr lang="ru-RU" sz="1600" u="sng" dirty="0" smtClean="0">
                <a:solidFill>
                  <a:srgbClr val="002060"/>
                </a:solidFill>
              </a:rPr>
              <a:t>анализ эффективности </a:t>
            </a:r>
            <a:r>
              <a:rPr lang="ru-RU" sz="1600" dirty="0" smtClean="0">
                <a:solidFill>
                  <a:srgbClr val="002060"/>
                </a:solidFill>
              </a:rPr>
              <a:t>функционирования СУОТ, предусматривающий </a:t>
            </a:r>
            <a:r>
              <a:rPr lang="ru-RU" sz="1600" u="sng" dirty="0" smtClean="0">
                <a:solidFill>
                  <a:srgbClr val="002060"/>
                </a:solidFill>
              </a:rPr>
              <a:t>оценку следующих показателей</a:t>
            </a:r>
            <a:r>
              <a:rPr lang="ru-RU" sz="1600" dirty="0" smtClean="0">
                <a:solidFill>
                  <a:srgbClr val="002060"/>
                </a:solidFill>
              </a:rPr>
              <a:t>: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а) </a:t>
            </a:r>
            <a:r>
              <a:rPr lang="ru-RU" sz="1600" u="sng" dirty="0" smtClean="0">
                <a:solidFill>
                  <a:srgbClr val="002060"/>
                </a:solidFill>
              </a:rPr>
              <a:t>степень достижения целей </a:t>
            </a:r>
            <a:r>
              <a:rPr lang="ru-RU" sz="1600" dirty="0" smtClean="0">
                <a:solidFill>
                  <a:srgbClr val="002060"/>
                </a:solidFill>
              </a:rPr>
              <a:t>работодателя в области охраны труда;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б) </a:t>
            </a:r>
            <a:r>
              <a:rPr lang="ru-RU" sz="1600" u="sng" dirty="0" smtClean="0">
                <a:solidFill>
                  <a:srgbClr val="002060"/>
                </a:solidFill>
              </a:rPr>
              <a:t>способность СУОТ обеспечивать выполнение обязанностей </a:t>
            </a:r>
            <a:r>
              <a:rPr lang="ru-RU" sz="1600" dirty="0" smtClean="0">
                <a:solidFill>
                  <a:srgbClr val="002060"/>
                </a:solidFill>
              </a:rPr>
              <a:t>работодателя, отраженных в Политике по охране труда;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в) </a:t>
            </a:r>
            <a:r>
              <a:rPr lang="ru-RU" sz="1600" u="sng" dirty="0" smtClean="0">
                <a:solidFill>
                  <a:srgbClr val="002060"/>
                </a:solidFill>
              </a:rPr>
              <a:t>эффективность действий</a:t>
            </a:r>
            <a:r>
              <a:rPr lang="ru-RU" sz="1600" dirty="0" smtClean="0">
                <a:solidFill>
                  <a:srgbClr val="002060"/>
                </a:solidFill>
              </a:rPr>
              <a:t>, намеченных работодателем на всех уровнях управления по результатам предыдущего анализа эффективности функционирования СУОТ;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г) </a:t>
            </a:r>
            <a:r>
              <a:rPr lang="ru-RU" sz="1600" u="sng" dirty="0" smtClean="0">
                <a:solidFill>
                  <a:srgbClr val="002060"/>
                </a:solidFill>
              </a:rPr>
              <a:t>необходимость изменения СУОТ</a:t>
            </a:r>
            <a:r>
              <a:rPr lang="ru-RU" sz="1600" dirty="0" smtClean="0">
                <a:solidFill>
                  <a:srgbClr val="002060"/>
                </a:solidFill>
              </a:rPr>
              <a:t>, включая корректировку целей в области охраны труда, перераспределение обязанностей должностных лиц работодателя в области охраны труда, перераспределение ресурсов работодателя;</a:t>
            </a:r>
          </a:p>
          <a:p>
            <a:r>
              <a:rPr lang="ru-RU" sz="1600" dirty="0" err="1" smtClean="0">
                <a:solidFill>
                  <a:srgbClr val="002060"/>
                </a:solidFill>
              </a:rPr>
              <a:t>д</a:t>
            </a:r>
            <a:r>
              <a:rPr lang="ru-RU" sz="1600" dirty="0" smtClean="0">
                <a:solidFill>
                  <a:srgbClr val="002060"/>
                </a:solidFill>
              </a:rPr>
              <a:t>) </a:t>
            </a:r>
            <a:r>
              <a:rPr lang="ru-RU" sz="1600" u="sng" dirty="0" smtClean="0">
                <a:solidFill>
                  <a:srgbClr val="002060"/>
                </a:solidFill>
              </a:rPr>
              <a:t>необходимость обеспечения своевременной подготовки </a:t>
            </a:r>
            <a:r>
              <a:rPr lang="ru-RU" sz="1600" dirty="0" smtClean="0">
                <a:solidFill>
                  <a:srgbClr val="002060"/>
                </a:solidFill>
              </a:rPr>
              <a:t>тех работников, которых затронут решения об изменении СУОТ;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е) </a:t>
            </a:r>
            <a:r>
              <a:rPr lang="ru-RU" sz="1600" u="sng" dirty="0" smtClean="0">
                <a:solidFill>
                  <a:srgbClr val="002060"/>
                </a:solidFill>
              </a:rPr>
              <a:t>необходимость изменения критериев оценки эффективности </a:t>
            </a:r>
            <a:r>
              <a:rPr lang="ru-RU" sz="1600" dirty="0" smtClean="0">
                <a:solidFill>
                  <a:srgbClr val="002060"/>
                </a:solidFill>
              </a:rPr>
              <a:t>функционирования СУОТ.</a:t>
            </a:r>
          </a:p>
          <a:p>
            <a:endParaRPr lang="ru-RU" sz="1500" dirty="0">
              <a:solidFill>
                <a:srgbClr val="002060"/>
              </a:solidFill>
            </a:endParaRPr>
          </a:p>
        </p:txBody>
      </p:sp>
      <p:sp>
        <p:nvSpPr>
          <p:cNvPr id="328706" name="AutoShape 2" descr="Картинки по запросу организация работы клипар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8708" name="AutoShape 4" descr="Картинки по запросу организация работы клипар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8710" name="AutoShape 6" descr="Картинки по запросу организация работы клипар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8712" name="AutoShape 8" descr="Картинки по запросу организация работы клипар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34850" name="Picture 2" descr="Картинки по запросу улучшен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27781" y="4639710"/>
            <a:ext cx="3916217" cy="2196903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042988" y="120072"/>
            <a:ext cx="7334394" cy="901903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ahoma" pitchFamily="34" charset="0"/>
                <a:ea typeface="Arial" charset="0"/>
                <a:cs typeface="Tahoma" pitchFamily="34" charset="0"/>
              </a:rPr>
              <a:t>Изменения подходов ИСО к принципам построения системных стандартов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65018" y="1357744"/>
            <a:ext cx="4417620" cy="4946073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dirty="0" smtClean="0">
              <a:solidFill>
                <a:srgbClr val="26BCB8"/>
              </a:solidFill>
            </a:endParaRPr>
          </a:p>
          <a:p>
            <a:pPr algn="ctr"/>
            <a:r>
              <a:rPr lang="ru-RU" b="1" i="1" dirty="0" smtClean="0">
                <a:solidFill>
                  <a:schemeClr val="bg1">
                    <a:lumMod val="50000"/>
                  </a:schemeClr>
                </a:solidFill>
              </a:rPr>
              <a:t>Стандарт ISO 14001:2015 имеет высокоуровневую структуру, описанную в Приложении SL Международной организации по стандартизации (ISO). Теперь такая структура является обязательной для всех новых и пересматриваемых стандартов ISO.</a:t>
            </a:r>
          </a:p>
          <a:p>
            <a:pPr marL="285750" indent="-285750">
              <a:buFontTx/>
              <a:buChar char="-"/>
            </a:pPr>
            <a:endParaRPr lang="ru-RU" i="1" dirty="0"/>
          </a:p>
        </p:txBody>
      </p:sp>
      <p:sp>
        <p:nvSpPr>
          <p:cNvPr id="7" name="TextBox 6"/>
          <p:cNvSpPr txBox="1"/>
          <p:nvPr/>
        </p:nvSpPr>
        <p:spPr>
          <a:xfrm>
            <a:off x="6369718" y="1560945"/>
            <a:ext cx="253425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000" indent="457200">
              <a:buFontTx/>
              <a:buChar char="-"/>
            </a:pPr>
            <a:endParaRPr lang="ru-RU" sz="2000" b="1" i="1" dirty="0" smtClean="0"/>
          </a:p>
          <a:p>
            <a:pPr algn="ctr"/>
            <a:r>
              <a:rPr lang="ru-RU" sz="2000" b="1" i="1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cs"/>
              </a:rPr>
              <a:t>ISO 14001:2015 – </a:t>
            </a:r>
          </a:p>
          <a:p>
            <a:pPr algn="ctr"/>
            <a:r>
              <a:rPr lang="ru-RU" sz="2000" b="1" i="1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cs"/>
              </a:rPr>
              <a:t> Системы экологического менеджмента – Требования и руководство по применению </a:t>
            </a:r>
          </a:p>
        </p:txBody>
      </p:sp>
      <p:pic>
        <p:nvPicPr>
          <p:cNvPr id="46082" name="Picture 2" descr="http://blog.intelex.com/wp-content/uploads/2015/08/iStock_000017780416_Lar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68291" y="4210947"/>
            <a:ext cx="2950075" cy="26470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956644" y="3007451"/>
            <a:ext cx="6048672" cy="933450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Типовое положение о СУОТ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35785" y="4156364"/>
            <a:ext cx="7993062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2060"/>
                </a:solidFill>
              </a:rPr>
              <a:t>VIII</a:t>
            </a:r>
            <a:r>
              <a:rPr lang="ru-RU" sz="2000" b="1" dirty="0" smtClean="0">
                <a:solidFill>
                  <a:srgbClr val="002060"/>
                </a:solidFill>
              </a:rPr>
              <a:t>. Реагирование на инциденты, аварии, несчастные случаи и профессиональные заболевания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335874" name="Picture 2" descr="Картинки по запросу реагирование на чс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4858327" cy="3379706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54950" y="360218"/>
            <a:ext cx="8643793" cy="591127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Реагирование на инциденты, аварии, несчастные случаи и профессиональные заболевания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207168" y="1080655"/>
            <a:ext cx="8424863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500" dirty="0" smtClean="0">
                <a:solidFill>
                  <a:srgbClr val="002060"/>
                </a:solidFill>
              </a:rPr>
              <a:t>60. С целью обеспечения и поддержания безопасных условий труда, недопущения случаев производственного травматизма и профессиональной заболеваемости работодатель исходя из специфики своей деятельности </a:t>
            </a:r>
            <a:r>
              <a:rPr lang="ru-RU" sz="1500" u="sng" dirty="0" smtClean="0">
                <a:solidFill>
                  <a:srgbClr val="002060"/>
                </a:solidFill>
              </a:rPr>
              <a:t>устанавливает порядок выявления</a:t>
            </a:r>
            <a:r>
              <a:rPr lang="ru-RU" sz="1500" dirty="0" smtClean="0">
                <a:solidFill>
                  <a:srgbClr val="002060"/>
                </a:solidFill>
              </a:rPr>
              <a:t> потенциально возможных аварий, </a:t>
            </a:r>
            <a:r>
              <a:rPr lang="ru-RU" sz="1500" u="sng" dirty="0" smtClean="0">
                <a:solidFill>
                  <a:srgbClr val="002060"/>
                </a:solidFill>
              </a:rPr>
              <a:t>порядок действий в случае их возникновения</a:t>
            </a:r>
            <a:r>
              <a:rPr lang="ru-RU" sz="1500" dirty="0" smtClean="0">
                <a:solidFill>
                  <a:srgbClr val="002060"/>
                </a:solidFill>
              </a:rPr>
              <a:t>.</a:t>
            </a:r>
          </a:p>
          <a:p>
            <a:r>
              <a:rPr lang="ru-RU" sz="1500" dirty="0" smtClean="0">
                <a:solidFill>
                  <a:srgbClr val="002060"/>
                </a:solidFill>
              </a:rPr>
              <a:t>62. </a:t>
            </a:r>
            <a:r>
              <a:rPr lang="ru-RU" sz="1500" u="sng" dirty="0" smtClean="0">
                <a:solidFill>
                  <a:srgbClr val="002060"/>
                </a:solidFill>
              </a:rPr>
              <a:t>Порядок проведения планового анализа </a:t>
            </a:r>
            <a:r>
              <a:rPr lang="ru-RU" sz="1500" dirty="0" smtClean="0">
                <a:solidFill>
                  <a:srgbClr val="002060"/>
                </a:solidFill>
              </a:rPr>
              <a:t>действий работников в ходе указанных в подпункте «е» пункта 61 настоящего Типового положения тренировок должен </a:t>
            </a:r>
            <a:r>
              <a:rPr lang="ru-RU" sz="1500" u="sng" dirty="0" smtClean="0">
                <a:solidFill>
                  <a:srgbClr val="002060"/>
                </a:solidFill>
              </a:rPr>
              <a:t>предусматривать возможность коррекции </a:t>
            </a:r>
            <a:r>
              <a:rPr lang="ru-RU" sz="1500" dirty="0" smtClean="0">
                <a:solidFill>
                  <a:srgbClr val="002060"/>
                </a:solidFill>
              </a:rPr>
              <a:t>данных действий, а также </a:t>
            </a:r>
            <a:r>
              <a:rPr lang="ru-RU" sz="1500" u="sng" dirty="0" smtClean="0">
                <a:solidFill>
                  <a:srgbClr val="002060"/>
                </a:solidFill>
              </a:rPr>
              <a:t>внепланового анализа </a:t>
            </a:r>
            <a:r>
              <a:rPr lang="ru-RU" sz="1500" dirty="0" smtClean="0">
                <a:solidFill>
                  <a:srgbClr val="002060"/>
                </a:solidFill>
              </a:rPr>
              <a:t>процедуры реагирования на аварии в рамках реагирующего контроля.</a:t>
            </a:r>
          </a:p>
          <a:p>
            <a:r>
              <a:rPr lang="ru-RU" sz="1500" dirty="0" smtClean="0">
                <a:solidFill>
                  <a:srgbClr val="002060"/>
                </a:solidFill>
              </a:rPr>
              <a:t>63. С целью </a:t>
            </a:r>
            <a:r>
              <a:rPr lang="ru-RU" sz="1500" u="sng" dirty="0" smtClean="0">
                <a:solidFill>
                  <a:srgbClr val="002060"/>
                </a:solidFill>
              </a:rPr>
              <a:t>своевременного определения и понимания причин </a:t>
            </a:r>
            <a:r>
              <a:rPr lang="ru-RU" sz="1500" dirty="0" smtClean="0">
                <a:solidFill>
                  <a:srgbClr val="002060"/>
                </a:solidFill>
              </a:rPr>
              <a:t>возникновения аварий, несчастных случаев и профессиональных заболеваниях работодатель исходя из специфики своей деятельности </a:t>
            </a:r>
            <a:r>
              <a:rPr lang="ru-RU" sz="1500" u="sng" dirty="0" smtClean="0">
                <a:solidFill>
                  <a:srgbClr val="002060"/>
                </a:solidFill>
              </a:rPr>
              <a:t>устанавливает порядок расследования </a:t>
            </a:r>
            <a:r>
              <a:rPr lang="ru-RU" sz="1500" dirty="0" smtClean="0">
                <a:solidFill>
                  <a:srgbClr val="002060"/>
                </a:solidFill>
              </a:rPr>
              <a:t>аварий, несчастных случаев и профессиональных заболеваний, а также </a:t>
            </a:r>
            <a:r>
              <a:rPr lang="ru-RU" sz="1500" u="sng" dirty="0" smtClean="0">
                <a:solidFill>
                  <a:srgbClr val="002060"/>
                </a:solidFill>
              </a:rPr>
              <a:t>оформления отчетных документов</a:t>
            </a:r>
            <a:r>
              <a:rPr lang="ru-RU" sz="1500" dirty="0" smtClean="0">
                <a:solidFill>
                  <a:srgbClr val="002060"/>
                </a:solidFill>
              </a:rPr>
              <a:t>.</a:t>
            </a:r>
          </a:p>
          <a:p>
            <a:r>
              <a:rPr lang="ru-RU" sz="1500" dirty="0" smtClean="0">
                <a:solidFill>
                  <a:srgbClr val="002060"/>
                </a:solidFill>
              </a:rPr>
              <a:t>64. </a:t>
            </a:r>
            <a:r>
              <a:rPr lang="ru-RU" sz="1500" u="sng" dirty="0" smtClean="0">
                <a:solidFill>
                  <a:srgbClr val="002060"/>
                </a:solidFill>
              </a:rPr>
              <a:t>Результаты</a:t>
            </a:r>
            <a:r>
              <a:rPr lang="ru-RU" sz="1500" dirty="0" smtClean="0">
                <a:solidFill>
                  <a:srgbClr val="002060"/>
                </a:solidFill>
              </a:rPr>
              <a:t> реагирования на аварии, несчастные случаи и профессиональные заболевания оформляются работодателем </a:t>
            </a:r>
            <a:r>
              <a:rPr lang="ru-RU" sz="1500" u="sng" dirty="0" smtClean="0">
                <a:solidFill>
                  <a:srgbClr val="002060"/>
                </a:solidFill>
              </a:rPr>
              <a:t>в форме акта </a:t>
            </a:r>
            <a:r>
              <a:rPr lang="ru-RU" sz="1500" dirty="0" smtClean="0">
                <a:solidFill>
                  <a:srgbClr val="002060"/>
                </a:solidFill>
              </a:rPr>
              <a:t>с </a:t>
            </a:r>
            <a:r>
              <a:rPr lang="ru-RU" sz="1500" u="sng" dirty="0" smtClean="0">
                <a:solidFill>
                  <a:srgbClr val="002060"/>
                </a:solidFill>
              </a:rPr>
              <a:t>указанием корректирующих мероприятий </a:t>
            </a:r>
            <a:r>
              <a:rPr lang="ru-RU" sz="1500" dirty="0" smtClean="0">
                <a:solidFill>
                  <a:srgbClr val="002060"/>
                </a:solidFill>
              </a:rPr>
              <a:t>по устранению причин, повлекших их возникновение.</a:t>
            </a:r>
          </a:p>
          <a:p>
            <a:endParaRPr lang="ru-RU" sz="1500" dirty="0">
              <a:solidFill>
                <a:srgbClr val="002060"/>
              </a:solidFill>
            </a:endParaRPr>
          </a:p>
        </p:txBody>
      </p:sp>
      <p:sp>
        <p:nvSpPr>
          <p:cNvPr id="328706" name="AutoShape 2" descr="Картинки по запросу организация работы клипар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8708" name="AutoShape 4" descr="Картинки по запросу организация работы клипар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8710" name="AutoShape 6" descr="Картинки по запросу организация работы клипар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8712" name="AutoShape 8" descr="Картинки по запросу организация работы клипар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6898" name="AutoShape 2" descr="Картинки по запросу реагирование на ч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6900" name="AutoShape 4" descr="Картинки по запросу реагирование на ч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36902" name="Picture 6" descr="Картинки по запросу реагирование на чс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18909" y="4756583"/>
            <a:ext cx="3325091" cy="2216727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355583" y="3298145"/>
            <a:ext cx="6048672" cy="648072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Типовое положение о СУОТ</a:t>
            </a:r>
          </a:p>
        </p:txBody>
      </p:sp>
      <p:sp>
        <p:nvSpPr>
          <p:cNvPr id="25603" name="TextBox 5"/>
          <p:cNvSpPr txBox="1">
            <a:spLocks noChangeArrowheads="1"/>
          </p:cNvSpPr>
          <p:nvPr/>
        </p:nvSpPr>
        <p:spPr bwMode="auto">
          <a:xfrm>
            <a:off x="1097195" y="4230255"/>
            <a:ext cx="727233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b="1" dirty="0">
              <a:solidFill>
                <a:srgbClr val="002060"/>
              </a:solidFill>
            </a:endParaRPr>
          </a:p>
          <a:p>
            <a:pPr algn="ctr"/>
            <a:r>
              <a:rPr lang="en-US" b="1" dirty="0" smtClean="0">
                <a:solidFill>
                  <a:srgbClr val="002060"/>
                </a:solidFill>
              </a:rPr>
              <a:t>IX</a:t>
            </a:r>
            <a:r>
              <a:rPr lang="ru-RU" b="1" dirty="0">
                <a:solidFill>
                  <a:srgbClr val="002060"/>
                </a:solidFill>
              </a:rPr>
              <a:t>. Управление документами СУОТ</a:t>
            </a:r>
          </a:p>
          <a:p>
            <a:endParaRPr lang="ru-RU" dirty="0"/>
          </a:p>
        </p:txBody>
      </p:sp>
      <p:pic>
        <p:nvPicPr>
          <p:cNvPr id="278532" name="Picture 4" descr="Картинки по запросу управление документам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405120" cy="3131127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54950" y="360218"/>
            <a:ext cx="8643793" cy="591127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Управление документами СУОТ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207168" y="1080655"/>
            <a:ext cx="8424863" cy="3524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</a:rPr>
              <a:t>65. С целью организации управления документами СУОТ работодатель исходя из специфики своей деятельности устанавливает (определяет) </a:t>
            </a:r>
            <a:r>
              <a:rPr lang="ru-RU" sz="1600" u="sng" dirty="0" smtClean="0">
                <a:solidFill>
                  <a:srgbClr val="002060"/>
                </a:solidFill>
              </a:rPr>
              <a:t>формы и рекомендации по оформлению локальных нормативных актов</a:t>
            </a:r>
            <a:r>
              <a:rPr lang="ru-RU" sz="1600" dirty="0" smtClean="0">
                <a:solidFill>
                  <a:srgbClr val="002060"/>
                </a:solidFill>
              </a:rPr>
              <a:t> и иных документов, содержащих: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структуру системы, </a:t>
            </a:r>
          </a:p>
          <a:p>
            <a:pPr>
              <a:buFont typeface="Wingdings" pitchFamily="2" charset="2"/>
              <a:buChar char="Ø"/>
            </a:pPr>
            <a:r>
              <a:rPr lang="ru-RU" sz="1600" dirty="0" smtClean="0">
                <a:solidFill>
                  <a:srgbClr val="002060"/>
                </a:solidFill>
              </a:rPr>
              <a:t>обязанности и ответственность в сфере охраны труда для каждого структурного подразделения работодателя и конкретного исполнителя, </a:t>
            </a:r>
          </a:p>
          <a:p>
            <a:pPr>
              <a:buFont typeface="Wingdings" pitchFamily="2" charset="2"/>
              <a:buChar char="Ø"/>
            </a:pPr>
            <a:r>
              <a:rPr lang="ru-RU" sz="1600" dirty="0" smtClean="0">
                <a:solidFill>
                  <a:srgbClr val="002060"/>
                </a:solidFill>
              </a:rPr>
              <a:t>процессы обеспечения охраны труда и контроля, </a:t>
            </a:r>
          </a:p>
          <a:p>
            <a:pPr>
              <a:buFont typeface="Wingdings" pitchFamily="2" charset="2"/>
              <a:buChar char="Ø"/>
            </a:pPr>
            <a:r>
              <a:rPr lang="ru-RU" sz="1600" dirty="0" smtClean="0">
                <a:solidFill>
                  <a:srgbClr val="002060"/>
                </a:solidFill>
              </a:rPr>
              <a:t>необходимые связи между структурными подразделениями работодателя, обеспечивающие функционирование СУОТ.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66. </a:t>
            </a:r>
            <a:r>
              <a:rPr lang="ru-RU" sz="1600" u="sng" dirty="0" smtClean="0">
                <a:solidFill>
                  <a:srgbClr val="002060"/>
                </a:solidFill>
              </a:rPr>
              <a:t>Лица, ответственные за разработку и утверждение документов </a:t>
            </a:r>
            <a:r>
              <a:rPr lang="ru-RU" sz="1600" dirty="0" smtClean="0">
                <a:solidFill>
                  <a:srgbClr val="002060"/>
                </a:solidFill>
              </a:rPr>
              <a:t>СУОТ, </a:t>
            </a:r>
            <a:r>
              <a:rPr lang="ru-RU" sz="1600" u="sng" dirty="0" smtClean="0">
                <a:solidFill>
                  <a:srgbClr val="002060"/>
                </a:solidFill>
              </a:rPr>
              <a:t>определяются работодателем на всех уровнях управления</a:t>
            </a:r>
            <a:r>
              <a:rPr lang="ru-RU" sz="1600" dirty="0" smtClean="0">
                <a:solidFill>
                  <a:srgbClr val="002060"/>
                </a:solidFill>
              </a:rPr>
              <a:t>. Работодателем также устанавливается </a:t>
            </a:r>
            <a:r>
              <a:rPr lang="ru-RU" sz="1600" u="sng" dirty="0" smtClean="0">
                <a:solidFill>
                  <a:srgbClr val="002060"/>
                </a:solidFill>
              </a:rPr>
              <a:t>порядок разработки, согласования, утверждения и пересмотра документов СУОТ, сроки их хранения</a:t>
            </a:r>
            <a:r>
              <a:rPr lang="ru-RU" sz="1600" dirty="0" smtClean="0">
                <a:solidFill>
                  <a:srgbClr val="002060"/>
                </a:solidFill>
              </a:rPr>
              <a:t>.</a:t>
            </a:r>
          </a:p>
          <a:p>
            <a:endParaRPr lang="ru-RU" sz="1500" dirty="0">
              <a:solidFill>
                <a:srgbClr val="002060"/>
              </a:solidFill>
            </a:endParaRPr>
          </a:p>
        </p:txBody>
      </p:sp>
      <p:sp>
        <p:nvSpPr>
          <p:cNvPr id="328706" name="AutoShape 2" descr="Картинки по запросу организация работы клипар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8708" name="AutoShape 4" descr="Картинки по запросу организация работы клипар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8710" name="AutoShape 6" descr="Картинки по запросу организация работы клипар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8712" name="AutoShape 8" descr="Картинки по запросу организация работы клипар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6898" name="AutoShape 2" descr="Картинки по запросу реагирование на ч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6900" name="AutoShape 4" descr="Картинки по запросу реагирование на ч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37922" name="Picture 2" descr="Картинки по запросу управление документам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69079" y="4461164"/>
            <a:ext cx="4874921" cy="2396836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54950" y="360218"/>
            <a:ext cx="8643793" cy="591127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Управление документами СУОТ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207168" y="1080655"/>
            <a:ext cx="8424863" cy="2816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</a:rPr>
              <a:t>67. В качестве особого вида документов СУОТ, которые не подлежат пересмотру, актуализации, обновлению и изменению, определяется </a:t>
            </a:r>
            <a:r>
              <a:rPr lang="ru-RU" sz="1600" u="sng" dirty="0" smtClean="0">
                <a:solidFill>
                  <a:srgbClr val="002060"/>
                </a:solidFill>
              </a:rPr>
              <a:t>контрольно-учетные документы СУОТ (записи), </a:t>
            </a:r>
            <a:r>
              <a:rPr lang="ru-RU" sz="1600" dirty="0" smtClean="0">
                <a:solidFill>
                  <a:srgbClr val="002060"/>
                </a:solidFill>
              </a:rPr>
              <a:t>включая: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а) акты и иные записи данных, вытекающие из осуществления СУОТ;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б) журналы учета и акты записей данных об авариях, несчастных случаях, профессиональных заболеваниях;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в) записи данных о воздействиях вредных (опасных) факторов производственной среды и трудового процесса на работников и наблюдении за условиями труда и за состоянием здоровья работников; 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г) результаты контроля функционирования СУОТ.</a:t>
            </a:r>
          </a:p>
          <a:p>
            <a:endParaRPr lang="ru-RU" sz="1500" dirty="0">
              <a:solidFill>
                <a:srgbClr val="002060"/>
              </a:solidFill>
            </a:endParaRPr>
          </a:p>
        </p:txBody>
      </p:sp>
      <p:sp>
        <p:nvSpPr>
          <p:cNvPr id="328706" name="AutoShape 2" descr="Картинки по запросу организация работы клипар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8708" name="AutoShape 4" descr="Картинки по запросу организация работы клипар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8710" name="AutoShape 6" descr="Картинки по запросу организация работы клипар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8712" name="AutoShape 8" descr="Картинки по запросу организация работы клипар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6898" name="AutoShape 2" descr="Картинки по запросу реагирование на ч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6900" name="AutoShape 4" descr="Картинки по запросу реагирование на ч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38946" name="Picture 2" descr="Картинки по запросу управление документам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95875" y="4171949"/>
            <a:ext cx="4048125" cy="2686051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1043709" y="400558"/>
            <a:ext cx="4849446" cy="443198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Документы…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3850" y="1188507"/>
            <a:ext cx="4830041" cy="5177657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Wingdings" pitchFamily="2" charset="2"/>
              <a:buChar char="ü"/>
            </a:pPr>
            <a:r>
              <a:rPr lang="ru-RU" altLang="ja-JP" sz="1400" b="1" dirty="0" smtClean="0">
                <a:solidFill>
                  <a:srgbClr val="002060"/>
                </a:solidFill>
                <a:latin typeface="Arial" pitchFamily="34" charset="0"/>
              </a:rPr>
              <a:t>Основное требование к документам – постоянное поддержание в актуальном состоянии, т.е. периодический пересмотр.</a:t>
            </a:r>
          </a:p>
          <a:p>
            <a:endParaRPr lang="ru-RU" altLang="ja-JP" sz="1400" b="1" dirty="0" smtClean="0">
              <a:solidFill>
                <a:srgbClr val="002060"/>
              </a:solidFill>
              <a:latin typeface="Arial" pitchFamily="34" charset="0"/>
            </a:endParaRPr>
          </a:p>
          <a:p>
            <a:r>
              <a:rPr lang="ru-RU" altLang="ja-JP" sz="1400" b="1" dirty="0" smtClean="0">
                <a:solidFill>
                  <a:srgbClr val="002060"/>
                </a:solidFill>
                <a:latin typeface="Arial" pitchFamily="34" charset="0"/>
              </a:rPr>
              <a:t> </a:t>
            </a:r>
            <a:endParaRPr lang="ru-RU" altLang="ja-JP" sz="1400" b="1" dirty="0">
              <a:solidFill>
                <a:srgbClr val="002060"/>
              </a:solidFill>
              <a:latin typeface="Arial" pitchFamily="34" charset="0"/>
            </a:endParaRPr>
          </a:p>
        </p:txBody>
      </p:sp>
      <p:pic>
        <p:nvPicPr>
          <p:cNvPr id="153601" name="Picture 1" descr="Бизнес новости Новосибирска &quot; Страница 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93155" y="4501883"/>
            <a:ext cx="3250845" cy="2356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1043709" y="400558"/>
            <a:ext cx="4849446" cy="443198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… и записи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850" y="1188507"/>
            <a:ext cx="4830041" cy="5177657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Wingdings" pitchFamily="2" charset="2"/>
              <a:buChar char="ü"/>
            </a:pPr>
            <a:r>
              <a:rPr lang="ru-RU" altLang="ja-JP" sz="1400" b="1" dirty="0" smtClean="0">
                <a:solidFill>
                  <a:srgbClr val="002060"/>
                </a:solidFill>
                <a:latin typeface="Arial" pitchFamily="34" charset="0"/>
              </a:rPr>
              <a:t>Запись – это особый вид документа, не подлежащий пересмотру</a:t>
            </a:r>
          </a:p>
          <a:p>
            <a:endParaRPr lang="ru-RU" altLang="ja-JP" sz="1400" b="1" dirty="0" smtClean="0">
              <a:solidFill>
                <a:srgbClr val="002060"/>
              </a:solidFill>
              <a:latin typeface="Arial" pitchFamily="34" charset="0"/>
            </a:endParaRPr>
          </a:p>
          <a:p>
            <a:r>
              <a:rPr lang="ru-RU" altLang="ja-JP" sz="1400" b="1" dirty="0" smtClean="0">
                <a:solidFill>
                  <a:srgbClr val="002060"/>
                </a:solidFill>
                <a:latin typeface="Arial" pitchFamily="34" charset="0"/>
              </a:rPr>
              <a:t> </a:t>
            </a:r>
            <a:endParaRPr lang="ru-RU" altLang="ja-JP" sz="1400" b="1" dirty="0">
              <a:solidFill>
                <a:srgbClr val="002060"/>
              </a:solidFill>
              <a:latin typeface="Arial" pitchFamily="34" charset="0"/>
            </a:endParaRPr>
          </a:p>
        </p:txBody>
      </p:sp>
      <p:pic>
        <p:nvPicPr>
          <p:cNvPr id="251906" name="Picture 2" descr="Анализ результатов обследования и настройка системы электронного документооборота - третий этап внедрения СЭД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93156" y="3607157"/>
            <a:ext cx="3250844" cy="3250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fon_obl_2015_gree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" y="0"/>
            <a:ext cx="9139943" cy="6858000"/>
          </a:xfrm>
          <a:prstGeom prst="rect">
            <a:avLst/>
          </a:prstGeom>
        </p:spPr>
      </p:pic>
      <p:sp>
        <p:nvSpPr>
          <p:cNvPr id="4104" name="Прямоугольник 1"/>
          <p:cNvSpPr>
            <a:spLocks noChangeArrowheads="1"/>
          </p:cNvSpPr>
          <p:nvPr/>
        </p:nvSpPr>
        <p:spPr bwMode="auto">
          <a:xfrm>
            <a:off x="591786" y="2068945"/>
            <a:ext cx="8151813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dirty="0" smtClean="0">
                <a:solidFill>
                  <a:schemeClr val="bg1"/>
                </a:solidFill>
              </a:rPr>
              <a:t>Оценка и управление профессиональными рисками в организации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95540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8"/>
          <p:cNvSpPr>
            <a:spLocks noChangeArrowheads="1"/>
          </p:cNvSpPr>
          <p:nvPr/>
        </p:nvSpPr>
        <p:spPr bwMode="auto">
          <a:xfrm>
            <a:off x="2879725" y="3879273"/>
            <a:ext cx="6264275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75000"/>
              </a:lnSpc>
              <a:spcBef>
                <a:spcPct val="20000"/>
              </a:spcBef>
            </a:pPr>
            <a:r>
              <a:rPr lang="ru-RU" sz="2400" b="1" dirty="0" smtClean="0">
                <a:solidFill>
                  <a:srgbClr val="002060"/>
                </a:solidFill>
              </a:rPr>
              <a:t>Термины и определения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43011" name="Рисунок 2" descr="Oшибкb в системе «Человек-Машина»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4451927" cy="3853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10"/>
          <p:cNvSpPr>
            <a:spLocks noGrp="1" noChangeArrowheads="1"/>
          </p:cNvSpPr>
          <p:nvPr>
            <p:ph idx="1"/>
          </p:nvPr>
        </p:nvSpPr>
        <p:spPr>
          <a:xfrm>
            <a:off x="395288" y="836613"/>
            <a:ext cx="8497887" cy="1512887"/>
          </a:xfrm>
        </p:spPr>
        <p:txBody>
          <a:bodyPr>
            <a:normAutofit lnSpcReduction="10000"/>
          </a:bodyPr>
          <a:lstStyle/>
          <a:p>
            <a:pPr>
              <a:spcBef>
                <a:spcPct val="10000"/>
              </a:spcBef>
              <a:buNone/>
            </a:pPr>
            <a:r>
              <a:rPr lang="ru-RU" b="1" i="1" u="sng" dirty="0" smtClean="0">
                <a:solidFill>
                  <a:srgbClr val="002060"/>
                </a:solidFill>
              </a:rPr>
              <a:t>Опасность</a:t>
            </a:r>
            <a:r>
              <a:rPr lang="ru-RU" sz="2800" dirty="0" smtClean="0">
                <a:solidFill>
                  <a:srgbClr val="002060"/>
                </a:solidFill>
              </a:rPr>
              <a:t> – п</a:t>
            </a:r>
            <a:r>
              <a:rPr lang="ru-RU" dirty="0" smtClean="0">
                <a:solidFill>
                  <a:srgbClr val="002060"/>
                </a:solidFill>
              </a:rPr>
              <a:t>отенциальный источник возникновения ущерба</a:t>
            </a:r>
            <a:r>
              <a:rPr lang="ru-RU" sz="2800" dirty="0" smtClean="0">
                <a:solidFill>
                  <a:srgbClr val="002060"/>
                </a:solidFill>
              </a:rPr>
              <a:t>.	</a:t>
            </a:r>
          </a:p>
          <a:p>
            <a:pPr algn="ctr">
              <a:spcBef>
                <a:spcPct val="10000"/>
              </a:spcBef>
              <a:buNone/>
            </a:pPr>
            <a:r>
              <a:rPr lang="ru-RU" sz="1900" dirty="0" smtClean="0">
                <a:solidFill>
                  <a:srgbClr val="002060"/>
                </a:solidFill>
              </a:rPr>
              <a:t>(ГОСТ Р 51898-2002 «Аспекты безопасности. Правила включения в стандарты»)	</a:t>
            </a:r>
          </a:p>
        </p:txBody>
      </p:sp>
      <p:pic>
        <p:nvPicPr>
          <p:cNvPr id="78859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8038" y="2708275"/>
            <a:ext cx="3252787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60" name="Text Box 12"/>
          <p:cNvSpPr txBox="1">
            <a:spLocks noChangeArrowheads="1"/>
          </p:cNvSpPr>
          <p:nvPr/>
        </p:nvSpPr>
        <p:spPr bwMode="auto">
          <a:xfrm>
            <a:off x="179388" y="3068638"/>
            <a:ext cx="33131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002060"/>
                </a:solidFill>
                <a:latin typeface="Arial" charset="0"/>
              </a:rPr>
              <a:t>Агрессивное поведение</a:t>
            </a:r>
            <a:endParaRPr lang="en-US" sz="2000" b="1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78861" name="Text Box 13"/>
          <p:cNvSpPr txBox="1">
            <a:spLocks noChangeArrowheads="1"/>
          </p:cNvSpPr>
          <p:nvPr/>
        </p:nvSpPr>
        <p:spPr bwMode="auto">
          <a:xfrm>
            <a:off x="1403350" y="4076700"/>
            <a:ext cx="19446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002060"/>
                </a:solidFill>
                <a:latin typeface="Arial" charset="0"/>
              </a:rPr>
              <a:t>Острые зубы</a:t>
            </a:r>
            <a:endParaRPr lang="en-US" sz="2000" b="1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78862" name="Text Box 14"/>
          <p:cNvSpPr txBox="1">
            <a:spLocks noChangeArrowheads="1"/>
          </p:cNvSpPr>
          <p:nvPr/>
        </p:nvSpPr>
        <p:spPr bwMode="auto">
          <a:xfrm>
            <a:off x="1619250" y="5445125"/>
            <a:ext cx="2089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002060"/>
                </a:solidFill>
                <a:latin typeface="Arial" charset="0"/>
              </a:rPr>
              <a:t>Острые когти</a:t>
            </a:r>
            <a:endParaRPr lang="en-US" sz="2000" b="1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78863" name="Text Box 15"/>
          <p:cNvSpPr txBox="1">
            <a:spLocks noChangeArrowheads="1"/>
          </p:cNvSpPr>
          <p:nvPr/>
        </p:nvSpPr>
        <p:spPr bwMode="auto">
          <a:xfrm>
            <a:off x="5292725" y="2852738"/>
            <a:ext cx="26654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002060"/>
                </a:solidFill>
                <a:latin typeface="Arial" charset="0"/>
              </a:rPr>
              <a:t>Неприятный запах</a:t>
            </a:r>
            <a:endParaRPr lang="en-US" sz="2000" b="1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78864" name="Text Box 16"/>
          <p:cNvSpPr txBox="1">
            <a:spLocks noChangeArrowheads="1"/>
          </p:cNvSpPr>
          <p:nvPr/>
        </p:nvSpPr>
        <p:spPr bwMode="auto">
          <a:xfrm>
            <a:off x="6731000" y="4076700"/>
            <a:ext cx="15128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002060"/>
                </a:solidFill>
                <a:latin typeface="Arial" charset="0"/>
              </a:rPr>
              <a:t>Паразиты</a:t>
            </a:r>
          </a:p>
        </p:txBody>
      </p:sp>
      <p:sp>
        <p:nvSpPr>
          <p:cNvPr id="78865" name="Text Box 17"/>
          <p:cNvSpPr txBox="1">
            <a:spLocks noChangeArrowheads="1"/>
          </p:cNvSpPr>
          <p:nvPr/>
        </p:nvSpPr>
        <p:spPr bwMode="auto">
          <a:xfrm>
            <a:off x="5076825" y="5695950"/>
            <a:ext cx="40322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002060"/>
                </a:solidFill>
                <a:latin typeface="Arial" charset="0"/>
              </a:rPr>
              <a:t>Неконтролируемые движения</a:t>
            </a:r>
            <a:endParaRPr lang="en-US" sz="2000" b="1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78866" name="Text Box 18"/>
          <p:cNvSpPr txBox="1">
            <a:spLocks noChangeArrowheads="1"/>
          </p:cNvSpPr>
          <p:nvPr/>
        </p:nvSpPr>
        <p:spPr bwMode="auto">
          <a:xfrm>
            <a:off x="6372225" y="3213100"/>
            <a:ext cx="1439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FF0066"/>
                </a:solidFill>
                <a:latin typeface="Arial" charset="0"/>
              </a:rPr>
              <a:t>Аллергия</a:t>
            </a:r>
            <a:endParaRPr lang="en-US" sz="2000" b="1">
              <a:solidFill>
                <a:srgbClr val="FF0066"/>
              </a:solidFill>
              <a:latin typeface="Arial" charset="0"/>
            </a:endParaRPr>
          </a:p>
        </p:txBody>
      </p:sp>
      <p:sp>
        <p:nvSpPr>
          <p:cNvPr id="78867" name="Rectangle 19"/>
          <p:cNvSpPr>
            <a:spLocks noChangeArrowheads="1"/>
          </p:cNvSpPr>
          <p:nvPr/>
        </p:nvSpPr>
        <p:spPr bwMode="auto">
          <a:xfrm>
            <a:off x="6588125" y="4508500"/>
            <a:ext cx="18002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FF0066"/>
                </a:solidFill>
                <a:latin typeface="Arial" charset="0"/>
              </a:rPr>
              <a:t>Заражение паразитами</a:t>
            </a:r>
            <a:endParaRPr lang="en-US" sz="2000" b="1">
              <a:solidFill>
                <a:srgbClr val="FF0066"/>
              </a:solidFill>
              <a:latin typeface="Arial" charset="0"/>
            </a:endParaRPr>
          </a:p>
        </p:txBody>
      </p:sp>
      <p:sp>
        <p:nvSpPr>
          <p:cNvPr id="78868" name="Text Box 20"/>
          <p:cNvSpPr txBox="1">
            <a:spLocks noChangeArrowheads="1"/>
          </p:cNvSpPr>
          <p:nvPr/>
        </p:nvSpPr>
        <p:spPr bwMode="auto">
          <a:xfrm>
            <a:off x="5435600" y="6092825"/>
            <a:ext cx="12239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FF0066"/>
                </a:solidFill>
                <a:latin typeface="Arial" charset="0"/>
              </a:rPr>
              <a:t>Ушибы</a:t>
            </a:r>
            <a:endParaRPr lang="en-US" sz="2000" b="1">
              <a:solidFill>
                <a:srgbClr val="FF0066"/>
              </a:solidFill>
              <a:latin typeface="Arial" charset="0"/>
            </a:endParaRPr>
          </a:p>
        </p:txBody>
      </p:sp>
      <p:sp>
        <p:nvSpPr>
          <p:cNvPr id="78869" name="Text Box 21"/>
          <p:cNvSpPr txBox="1">
            <a:spLocks noChangeArrowheads="1"/>
          </p:cNvSpPr>
          <p:nvPr/>
        </p:nvSpPr>
        <p:spPr bwMode="auto">
          <a:xfrm>
            <a:off x="2051050" y="4508500"/>
            <a:ext cx="9366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FF0066"/>
                </a:solidFill>
                <a:latin typeface="Arial" charset="0"/>
              </a:rPr>
              <a:t>Раны</a:t>
            </a:r>
            <a:endParaRPr lang="en-US" sz="2000" b="1">
              <a:solidFill>
                <a:srgbClr val="FF0066"/>
              </a:solidFill>
              <a:latin typeface="Arial" charset="0"/>
            </a:endParaRPr>
          </a:p>
        </p:txBody>
      </p:sp>
      <p:sp>
        <p:nvSpPr>
          <p:cNvPr id="78870" name="Text Box 22"/>
          <p:cNvSpPr txBox="1">
            <a:spLocks noChangeArrowheads="1"/>
          </p:cNvSpPr>
          <p:nvPr/>
        </p:nvSpPr>
        <p:spPr bwMode="auto">
          <a:xfrm>
            <a:off x="1836738" y="5876925"/>
            <a:ext cx="15113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FF0066"/>
                </a:solidFill>
                <a:latin typeface="Arial" charset="0"/>
              </a:rPr>
              <a:t>Царапины</a:t>
            </a:r>
            <a:endParaRPr lang="en-US" sz="2000" b="1">
              <a:solidFill>
                <a:srgbClr val="FF0066"/>
              </a:solidFill>
              <a:latin typeface="Arial" charset="0"/>
            </a:endParaRPr>
          </a:p>
        </p:txBody>
      </p:sp>
      <p:sp>
        <p:nvSpPr>
          <p:cNvPr id="78871" name="Text Box 23"/>
          <p:cNvSpPr txBox="1">
            <a:spLocks noChangeArrowheads="1"/>
          </p:cNvSpPr>
          <p:nvPr/>
        </p:nvSpPr>
        <p:spPr bwMode="auto">
          <a:xfrm>
            <a:off x="1044575" y="3536950"/>
            <a:ext cx="1295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FF0066"/>
                </a:solidFill>
                <a:latin typeface="Arial" charset="0"/>
              </a:rPr>
              <a:t>Травмы</a:t>
            </a:r>
            <a:endParaRPr lang="en-US" sz="2000" b="1">
              <a:solidFill>
                <a:srgbClr val="FF0066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8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8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78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78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88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78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78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78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78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78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78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78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78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60" grpId="0"/>
      <p:bldP spid="78861" grpId="0"/>
      <p:bldP spid="78862" grpId="0"/>
      <p:bldP spid="78863" grpId="0"/>
      <p:bldP spid="78864" grpId="0" build="allAtOnce"/>
      <p:bldP spid="78865" grpId="0"/>
      <p:bldP spid="78866" grpId="0"/>
      <p:bldP spid="78867" grpId="0"/>
      <p:bldP spid="78868" grpId="0"/>
      <p:bldP spid="78869" grpId="0"/>
      <p:bldP spid="78870" grpId="0"/>
      <p:bldP spid="78871" grpId="0"/>
      <p:bldP spid="7887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Better Board Governance. Board Training. Board Effectiveness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05235" y="3846611"/>
            <a:ext cx="3038765" cy="3011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977900" y="252412"/>
            <a:ext cx="6557818" cy="439738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ISO 14001:2015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49382" y="1256145"/>
            <a:ext cx="5855853" cy="5177657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i="1" dirty="0" smtClean="0">
              <a:solidFill>
                <a:srgbClr val="002060"/>
              </a:solidFill>
            </a:endParaRPr>
          </a:p>
          <a:p>
            <a:pPr marL="266700" indent="-266700" algn="ctr"/>
            <a:r>
              <a:rPr lang="ru-RU" b="1" i="1" dirty="0" smtClean="0">
                <a:solidFill>
                  <a:srgbClr val="002060"/>
                </a:solidFill>
              </a:rPr>
              <a:t>СТРУКТУРА</a:t>
            </a:r>
          </a:p>
          <a:p>
            <a:pPr marL="266700" indent="-266700" algn="ctr"/>
            <a:endParaRPr lang="ru-RU" b="1" i="1" dirty="0" smtClean="0">
              <a:solidFill>
                <a:srgbClr val="002060"/>
              </a:solidFill>
            </a:endParaRPr>
          </a:p>
          <a:p>
            <a:pPr marL="266700" indent="-266700" algn="ctr"/>
            <a:endParaRPr lang="ru-RU" b="1" i="1" dirty="0" smtClean="0">
              <a:solidFill>
                <a:srgbClr val="002060"/>
              </a:solidFill>
            </a:endParaRPr>
          </a:p>
          <a:p>
            <a:pPr marL="266700" indent="-266700" algn="ctr"/>
            <a:endParaRPr lang="ru-RU" b="1" i="1" dirty="0" smtClean="0">
              <a:solidFill>
                <a:srgbClr val="002060"/>
              </a:solidFill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ru-RU" b="1" i="1" dirty="0" smtClean="0">
                <a:solidFill>
                  <a:srgbClr val="002060"/>
                </a:solidFill>
              </a:rPr>
              <a:t>Область применения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b="1" i="1" dirty="0" smtClean="0">
                <a:solidFill>
                  <a:srgbClr val="002060"/>
                </a:solidFill>
              </a:rPr>
              <a:t>Нормативные ссылки 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b="1" i="1" dirty="0" smtClean="0">
                <a:solidFill>
                  <a:srgbClr val="002060"/>
                </a:solidFill>
              </a:rPr>
              <a:t>Термины и определения 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b="1" i="1" dirty="0" smtClean="0">
                <a:solidFill>
                  <a:srgbClr val="002060"/>
                </a:solidFill>
              </a:rPr>
              <a:t>Контекст организации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b="1" i="1" dirty="0" smtClean="0">
                <a:solidFill>
                  <a:srgbClr val="002060"/>
                </a:solidFill>
              </a:rPr>
              <a:t>Лидерство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b="1" i="1" dirty="0" smtClean="0">
                <a:solidFill>
                  <a:srgbClr val="002060"/>
                </a:solidFill>
              </a:rPr>
              <a:t>Планирование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b="1" i="1" dirty="0" smtClean="0">
                <a:solidFill>
                  <a:srgbClr val="002060"/>
                </a:solidFill>
              </a:rPr>
              <a:t>Обеспечение (</a:t>
            </a:r>
            <a:r>
              <a:rPr lang="ru-RU" b="1" i="1" dirty="0" err="1" smtClean="0">
                <a:solidFill>
                  <a:srgbClr val="002060"/>
                </a:solidFill>
              </a:rPr>
              <a:t>Support</a:t>
            </a:r>
            <a:r>
              <a:rPr lang="ru-RU" b="1" i="1" dirty="0" smtClean="0">
                <a:solidFill>
                  <a:srgbClr val="002060"/>
                </a:solidFill>
              </a:rPr>
              <a:t>)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b="1" i="1" dirty="0" smtClean="0">
                <a:solidFill>
                  <a:srgbClr val="002060"/>
                </a:solidFill>
              </a:rPr>
              <a:t>Функционирование (</a:t>
            </a:r>
            <a:r>
              <a:rPr lang="ru-RU" b="1" i="1" dirty="0" err="1" smtClean="0">
                <a:solidFill>
                  <a:srgbClr val="002060"/>
                </a:solidFill>
              </a:rPr>
              <a:t>Operation</a:t>
            </a:r>
            <a:r>
              <a:rPr lang="ru-RU" b="1" i="1" dirty="0" smtClean="0">
                <a:solidFill>
                  <a:srgbClr val="002060"/>
                </a:solidFill>
              </a:rPr>
              <a:t>)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b="1" i="1" dirty="0" smtClean="0">
                <a:solidFill>
                  <a:srgbClr val="002060"/>
                </a:solidFill>
              </a:rPr>
              <a:t>Оценка результатов деятельности (</a:t>
            </a:r>
            <a:r>
              <a:rPr lang="ru-RU" b="1" i="1" dirty="0" err="1" smtClean="0">
                <a:solidFill>
                  <a:srgbClr val="002060"/>
                </a:solidFill>
              </a:rPr>
              <a:t>Performance</a:t>
            </a:r>
            <a:r>
              <a:rPr lang="ru-RU" b="1" i="1" dirty="0" smtClean="0">
                <a:solidFill>
                  <a:srgbClr val="002060"/>
                </a:solidFill>
              </a:rPr>
              <a:t> </a:t>
            </a:r>
            <a:r>
              <a:rPr lang="ru-RU" b="1" i="1" dirty="0" err="1" smtClean="0">
                <a:solidFill>
                  <a:srgbClr val="002060"/>
                </a:solidFill>
              </a:rPr>
              <a:t>evaluation</a:t>
            </a:r>
            <a:r>
              <a:rPr lang="ru-RU" b="1" i="1" dirty="0" smtClean="0">
                <a:solidFill>
                  <a:srgbClr val="002060"/>
                </a:solidFill>
              </a:rPr>
              <a:t>)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b="1" i="1" dirty="0" smtClean="0">
                <a:solidFill>
                  <a:srgbClr val="002060"/>
                </a:solidFill>
              </a:rPr>
              <a:t>Улучшение</a:t>
            </a:r>
          </a:p>
          <a:p>
            <a:pPr marL="285750" indent="-285750">
              <a:buFontTx/>
              <a:buChar char="-"/>
            </a:pPr>
            <a:endParaRPr lang="ru-RU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50825" y="981075"/>
            <a:ext cx="8642350" cy="44291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Терминология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01751" y="1627919"/>
            <a:ext cx="7813375" cy="150128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ja-JP" sz="1800" b="1">
                <a:solidFill>
                  <a:srgbClr val="002060"/>
                </a:solidFill>
                <a:cs typeface="Arial" pitchFamily="34" charset="0"/>
              </a:rPr>
              <a:t>Федеральный закон от 24.07.1998 г. № 125-ФЗ «Об обязательном социальном страховании от несчастных случаев на производстве и профессиональных заболеваний»</a:t>
            </a:r>
            <a:endParaRPr lang="ru-RU" sz="1800" b="1"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2" name="Скругленный прямоугольник 6"/>
          <p:cNvSpPr/>
          <p:nvPr/>
        </p:nvSpPr>
        <p:spPr>
          <a:xfrm>
            <a:off x="903338" y="3376065"/>
            <a:ext cx="7813376" cy="244096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altLang="ja-JP" sz="1600" dirty="0">
                <a:solidFill>
                  <a:srgbClr val="002060"/>
                </a:solidFill>
                <a:cs typeface="Arial" pitchFamily="34" charset="0"/>
              </a:rPr>
              <a:t>Статья 3</a:t>
            </a:r>
          </a:p>
          <a:p>
            <a:pPr>
              <a:buFontTx/>
              <a:buChar char="•"/>
              <a:defRPr/>
            </a:pPr>
            <a:r>
              <a:rPr lang="ru-RU" altLang="ja-JP" sz="1600" dirty="0">
                <a:solidFill>
                  <a:srgbClr val="002060"/>
                </a:solidFill>
                <a:cs typeface="Arial" pitchFamily="34" charset="0"/>
              </a:rPr>
              <a:t> </a:t>
            </a:r>
            <a:r>
              <a:rPr lang="ru-RU" altLang="ja-JP" sz="1600" b="1" dirty="0">
                <a:solidFill>
                  <a:srgbClr val="002060"/>
                </a:solidFill>
                <a:cs typeface="Arial" pitchFamily="34" charset="0"/>
              </a:rPr>
              <a:t>профессиональный риск</a:t>
            </a:r>
            <a:r>
              <a:rPr lang="ru-RU" altLang="ja-JP" sz="1600" dirty="0">
                <a:solidFill>
                  <a:srgbClr val="002060"/>
                </a:solidFill>
                <a:cs typeface="Arial" pitchFamily="34" charset="0"/>
              </a:rPr>
              <a:t> – вероятность повреждения (утраты) здоровья или смерти застрахованного, связанная с исполнением им обязанностей по трудовому договору (контракту) и в иных установленных настоящим Федеральным законом случаях.</a:t>
            </a:r>
          </a:p>
          <a:p>
            <a:pPr>
              <a:buFontTx/>
              <a:buChar char="•"/>
              <a:defRPr/>
            </a:pPr>
            <a:r>
              <a:rPr lang="ru-RU" altLang="ja-JP" sz="1600" dirty="0">
                <a:solidFill>
                  <a:srgbClr val="002060"/>
                </a:solidFill>
                <a:cs typeface="Arial" pitchFamily="34" charset="0"/>
              </a:rPr>
              <a:t> </a:t>
            </a:r>
            <a:r>
              <a:rPr lang="ru-RU" altLang="ja-JP" sz="1600" b="1" dirty="0">
                <a:solidFill>
                  <a:srgbClr val="002060"/>
                </a:solidFill>
                <a:cs typeface="Arial" pitchFamily="34" charset="0"/>
              </a:rPr>
              <a:t>класс профессионального риска</a:t>
            </a:r>
            <a:r>
              <a:rPr lang="ru-RU" altLang="ja-JP" sz="1600" dirty="0">
                <a:solidFill>
                  <a:srgbClr val="002060"/>
                </a:solidFill>
                <a:cs typeface="Arial" pitchFamily="34" charset="0"/>
              </a:rPr>
              <a:t> - уровень производственного травматизма, профессиональной заболеваемости и расходов на обеспечение по страхованию, сжившийся в отраслях (</a:t>
            </a:r>
            <a:r>
              <a:rPr lang="ru-RU" altLang="ja-JP" sz="1600" dirty="0" err="1">
                <a:solidFill>
                  <a:srgbClr val="002060"/>
                </a:solidFill>
                <a:cs typeface="Arial" pitchFamily="34" charset="0"/>
              </a:rPr>
              <a:t>подотраслях</a:t>
            </a:r>
            <a:r>
              <a:rPr lang="ru-RU" altLang="ja-JP" sz="1600" dirty="0">
                <a:solidFill>
                  <a:srgbClr val="002060"/>
                </a:solidFill>
                <a:cs typeface="Arial" pitchFamily="34" charset="0"/>
              </a:rPr>
              <a:t>) экономики</a:t>
            </a:r>
          </a:p>
        </p:txBody>
      </p:sp>
      <p:pic>
        <p:nvPicPr>
          <p:cNvPr id="44041" name="Picture 10" descr="что такое эдо Блог ЦНТИ &quot;Прогресс&quot;: семинары, обучение персо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979613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95288" y="1196975"/>
            <a:ext cx="5400675" cy="43973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Терминология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30313" y="2108818"/>
            <a:ext cx="7813376" cy="102614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ru-RU" altLang="ja-JP" sz="2400" b="1">
                <a:solidFill>
                  <a:srgbClr val="002060"/>
                </a:solidFill>
                <a:cs typeface="Arial" pitchFamily="34" charset="0"/>
              </a:rPr>
              <a:t>Трудовой кодекс Российской Федерации</a:t>
            </a:r>
          </a:p>
        </p:txBody>
      </p:sp>
      <p:sp>
        <p:nvSpPr>
          <p:cNvPr id="2" name="Скругленный прямоугольник 6"/>
          <p:cNvSpPr/>
          <p:nvPr/>
        </p:nvSpPr>
        <p:spPr>
          <a:xfrm>
            <a:off x="901751" y="3357015"/>
            <a:ext cx="7813375" cy="244096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altLang="ja-JP" sz="2000" b="1">
                <a:solidFill>
                  <a:srgbClr val="002060"/>
                </a:solidFill>
                <a:cs typeface="Arial" pitchFamily="34" charset="0"/>
              </a:rPr>
              <a:t>Статья 209</a:t>
            </a:r>
          </a:p>
          <a:p>
            <a:pPr>
              <a:defRPr/>
            </a:pPr>
            <a:r>
              <a:rPr lang="ru-RU" altLang="ja-JP" sz="2000" b="1">
                <a:solidFill>
                  <a:srgbClr val="002060"/>
                </a:solidFill>
                <a:cs typeface="Arial" pitchFamily="34" charset="0"/>
              </a:rPr>
              <a:t>Профессиональный риск</a:t>
            </a:r>
            <a:r>
              <a:rPr lang="ru-RU" altLang="ja-JP" sz="2000">
                <a:solidFill>
                  <a:srgbClr val="002060"/>
                </a:solidFill>
                <a:cs typeface="Arial" pitchFamily="34" charset="0"/>
              </a:rPr>
              <a:t> – вероятность причинения вреда здоровью в результате воздействия вредных и (или) опасных факторов при исполнении работником обязанностей по трудовому договору или в иных случаях, установленных настоящим Кодексом, другими федеральными законами</a:t>
            </a:r>
            <a:r>
              <a:rPr lang="ru-RU" altLang="ja-JP" sz="2000">
                <a:solidFill>
                  <a:srgbClr val="002060"/>
                </a:solidFill>
                <a:latin typeface="Garamond" pitchFamily="18" charset="0"/>
                <a:cs typeface="Arial" pitchFamily="34" charset="0"/>
              </a:rPr>
              <a:t>.</a:t>
            </a:r>
            <a:r>
              <a:rPr lang="ru-RU" altLang="ja-JP" sz="2000">
                <a:solidFill>
                  <a:schemeClr val="tx1"/>
                </a:solidFill>
                <a:latin typeface="Garamond" pitchFamily="18" charset="0"/>
                <a:cs typeface="Arial" pitchFamily="34" charset="0"/>
              </a:rPr>
              <a:t> </a:t>
            </a:r>
          </a:p>
        </p:txBody>
      </p:sp>
      <p:pic>
        <p:nvPicPr>
          <p:cNvPr id="45065" name="Picture 10" descr="Современные технологии электронного документооборота ДитаД - делопроизводство, документоведение, информационные технологии и ар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27738" y="0"/>
            <a:ext cx="3116262" cy="207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50825" y="981075"/>
            <a:ext cx="8642350" cy="44291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Терминология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01751" y="1701466"/>
            <a:ext cx="7813375" cy="206564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ja-JP" sz="1800" b="1">
                <a:solidFill>
                  <a:srgbClr val="002060"/>
                </a:solidFill>
                <a:cs typeface="Arial" pitchFamily="34" charset="0"/>
              </a:rPr>
              <a:t>ГОСТ 12.0.230-2007</a:t>
            </a:r>
          </a:p>
          <a:p>
            <a:pPr>
              <a:defRPr/>
            </a:pPr>
            <a:r>
              <a:rPr lang="ru-RU" altLang="ja-JP" sz="1800" b="1">
                <a:solidFill>
                  <a:srgbClr val="002060"/>
                </a:solidFill>
                <a:latin typeface="Garamond" pitchFamily="18" charset="0"/>
                <a:cs typeface="Arial" pitchFamily="34" charset="0"/>
              </a:rPr>
              <a:t>Риск </a:t>
            </a:r>
            <a:r>
              <a:rPr lang="ru-RU" altLang="ja-JP" sz="1800">
                <a:solidFill>
                  <a:srgbClr val="002060"/>
                </a:solidFill>
                <a:latin typeface="Garamond" pitchFamily="18" charset="0"/>
                <a:cs typeface="Arial" pitchFamily="34" charset="0"/>
              </a:rPr>
              <a:t>– сочетание вероятности возникновения в процессе трудовой деятельности опасного события, тяжести травмы или другого ущерба для здоровья человека, вызванных этим событием</a:t>
            </a:r>
          </a:p>
        </p:txBody>
      </p:sp>
      <p:sp>
        <p:nvSpPr>
          <p:cNvPr id="2" name="Скругленный прямоугольник 6"/>
          <p:cNvSpPr/>
          <p:nvPr/>
        </p:nvSpPr>
        <p:spPr>
          <a:xfrm>
            <a:off x="831900" y="3938254"/>
            <a:ext cx="7813376" cy="206564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ja-JP" sz="1800" b="1">
                <a:solidFill>
                  <a:srgbClr val="002060"/>
                </a:solidFill>
                <a:cs typeface="Arial" pitchFamily="34" charset="0"/>
              </a:rPr>
              <a:t>ГОСТ 12.0.010-2009</a:t>
            </a:r>
          </a:p>
          <a:p>
            <a:pPr>
              <a:defRPr/>
            </a:pPr>
            <a:r>
              <a:rPr lang="ru-RU" altLang="ja-JP" sz="1800" b="1">
                <a:solidFill>
                  <a:srgbClr val="002060"/>
                </a:solidFill>
                <a:latin typeface="Garamond" pitchFamily="18" charset="0"/>
                <a:cs typeface="Arial" pitchFamily="34" charset="0"/>
              </a:rPr>
              <a:t>Риск </a:t>
            </a:r>
            <a:r>
              <a:rPr lang="ru-RU" altLang="ja-JP" sz="1800">
                <a:solidFill>
                  <a:srgbClr val="002060"/>
                </a:solidFill>
                <a:latin typeface="Garamond" pitchFamily="18" charset="0"/>
                <a:cs typeface="Arial" pitchFamily="34" charset="0"/>
              </a:rPr>
              <a:t>– сочетание (произведение) вероятности (или частоты) нанесения ущерба и тяжести этого ущерба</a:t>
            </a:r>
          </a:p>
        </p:txBody>
      </p:sp>
      <p:pic>
        <p:nvPicPr>
          <p:cNvPr id="46089" name="Picture 10" descr="8aee606677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935163" cy="159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814186" y="688181"/>
            <a:ext cx="4535487" cy="43973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Терминология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82676" y="2564757"/>
            <a:ext cx="7813375" cy="58484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altLang="ja-JP" sz="1600" dirty="0">
                <a:solidFill>
                  <a:srgbClr val="002060"/>
                </a:solidFill>
                <a:latin typeface="Garamond" pitchFamily="18" charset="0"/>
                <a:cs typeface="Arial" pitchFamily="34" charset="0"/>
              </a:rPr>
              <a:t> </a:t>
            </a:r>
            <a:r>
              <a:rPr lang="ru-RU" altLang="ja-JP" sz="1600" b="1" dirty="0" smtClean="0">
                <a:solidFill>
                  <a:srgbClr val="002060"/>
                </a:solidFill>
                <a:cs typeface="Arial" pitchFamily="34" charset="0"/>
              </a:rPr>
              <a:t>Безопасность </a:t>
            </a:r>
            <a:r>
              <a:rPr lang="ru-RU" altLang="ja-JP" sz="1600" dirty="0" smtClean="0">
                <a:solidFill>
                  <a:srgbClr val="002060"/>
                </a:solidFill>
                <a:cs typeface="Arial" pitchFamily="34" charset="0"/>
              </a:rPr>
              <a:t>– отсутствие недопустимого риска</a:t>
            </a:r>
            <a:endParaRPr lang="ru-RU" altLang="ja-JP" sz="1600" dirty="0">
              <a:solidFill>
                <a:srgbClr val="002060"/>
              </a:solidFill>
              <a:latin typeface="Garamond" pitchFamily="18" charset="0"/>
              <a:cs typeface="Arial" pitchFamily="34" charset="0"/>
            </a:endParaRPr>
          </a:p>
        </p:txBody>
      </p:sp>
      <p:sp>
        <p:nvSpPr>
          <p:cNvPr id="2" name="Скругленный прямоугольник 6"/>
          <p:cNvSpPr/>
          <p:nvPr/>
        </p:nvSpPr>
        <p:spPr>
          <a:xfrm>
            <a:off x="682676" y="3990331"/>
            <a:ext cx="7813375" cy="112596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altLang="ja-JP" sz="1600" b="1" dirty="0" smtClean="0">
                <a:solidFill>
                  <a:srgbClr val="002060"/>
                </a:solidFill>
                <a:cs typeface="Arial" pitchFamily="34" charset="0"/>
              </a:rPr>
              <a:t>Допустимый риск</a:t>
            </a:r>
            <a:r>
              <a:rPr lang="ru-RU" altLang="ja-JP" sz="1600" dirty="0" smtClean="0">
                <a:solidFill>
                  <a:srgbClr val="002060"/>
                </a:solidFill>
                <a:cs typeface="Arial" pitchFamily="34" charset="0"/>
              </a:rPr>
              <a:t> </a:t>
            </a:r>
            <a:r>
              <a:rPr lang="ru-RU" altLang="ja-JP" sz="1600" dirty="0">
                <a:solidFill>
                  <a:srgbClr val="002060"/>
                </a:solidFill>
                <a:cs typeface="Arial" pitchFamily="34" charset="0"/>
              </a:rPr>
              <a:t>– риск, </a:t>
            </a:r>
            <a:r>
              <a:rPr lang="ru-RU" altLang="ja-JP" sz="1600" dirty="0" smtClean="0">
                <a:solidFill>
                  <a:srgbClr val="002060"/>
                </a:solidFill>
                <a:cs typeface="Arial" pitchFamily="34" charset="0"/>
              </a:rPr>
              <a:t>который в данной ситуации считают приемлемым при существующих общественных ценностях</a:t>
            </a:r>
            <a:endParaRPr lang="ru-RU" altLang="ja-JP" sz="1600" dirty="0">
              <a:solidFill>
                <a:srgbClr val="002060"/>
              </a:solidFill>
              <a:latin typeface="Garamond" pitchFamily="18" charset="0"/>
              <a:cs typeface="Arial" pitchFamily="34" charset="0"/>
            </a:endParaRPr>
          </a:p>
        </p:txBody>
      </p:sp>
      <p:sp>
        <p:nvSpPr>
          <p:cNvPr id="3" name="Скругленный прямоугольник 6"/>
          <p:cNvSpPr/>
          <p:nvPr/>
        </p:nvSpPr>
        <p:spPr>
          <a:xfrm>
            <a:off x="755701" y="5370826"/>
            <a:ext cx="7813375" cy="81273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altLang="ja-JP" sz="1800" b="1" dirty="0">
                <a:solidFill>
                  <a:srgbClr val="002060"/>
                </a:solidFill>
                <a:cs typeface="Arial" pitchFamily="34" charset="0"/>
              </a:rPr>
              <a:t>Остаточный риск</a:t>
            </a:r>
            <a:r>
              <a:rPr lang="ru-RU" altLang="ja-JP" sz="1800" dirty="0">
                <a:solidFill>
                  <a:srgbClr val="002060"/>
                </a:solidFill>
                <a:cs typeface="Arial" pitchFamily="34" charset="0"/>
              </a:rPr>
              <a:t> – </a:t>
            </a:r>
            <a:r>
              <a:rPr lang="ru-RU" altLang="ja-JP" sz="1800" dirty="0" err="1">
                <a:solidFill>
                  <a:srgbClr val="002060"/>
                </a:solidFill>
                <a:cs typeface="Arial" pitchFamily="34" charset="0"/>
              </a:rPr>
              <a:t>риск</a:t>
            </a:r>
            <a:r>
              <a:rPr lang="ru-RU" altLang="ja-JP" sz="1800" dirty="0">
                <a:solidFill>
                  <a:srgbClr val="002060"/>
                </a:solidFill>
                <a:cs typeface="Arial" pitchFamily="34" charset="0"/>
              </a:rPr>
              <a:t>, остающийся после </a:t>
            </a:r>
            <a:r>
              <a:rPr lang="ru-RU" altLang="ja-JP" sz="1800" dirty="0" smtClean="0">
                <a:solidFill>
                  <a:srgbClr val="002060"/>
                </a:solidFill>
                <a:cs typeface="Arial" pitchFamily="34" charset="0"/>
              </a:rPr>
              <a:t>предпринятых защитных мер</a:t>
            </a:r>
            <a:endParaRPr lang="ru-RU" altLang="ja-JP" sz="1800" dirty="0">
              <a:solidFill>
                <a:srgbClr val="002060"/>
              </a:solidFill>
              <a:latin typeface="Garamond" pitchFamily="18" charset="0"/>
              <a:cs typeface="Arial" pitchFamily="34" charset="0"/>
            </a:endParaRPr>
          </a:p>
        </p:txBody>
      </p:sp>
      <p:sp>
        <p:nvSpPr>
          <p:cNvPr id="5" name="Скругленный прямоугольник 6"/>
          <p:cNvSpPr/>
          <p:nvPr/>
        </p:nvSpPr>
        <p:spPr>
          <a:xfrm>
            <a:off x="730300" y="1532250"/>
            <a:ext cx="7813376" cy="81273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ja-JP" sz="1600" b="1" dirty="0">
                <a:solidFill>
                  <a:srgbClr val="002060"/>
                </a:solidFill>
                <a:cs typeface="Arial" pitchFamily="34" charset="0"/>
              </a:rPr>
              <a:t>ГОСТ Р </a:t>
            </a:r>
            <a:r>
              <a:rPr lang="ru-RU" altLang="ja-JP" sz="1600" b="1" dirty="0" smtClean="0">
                <a:solidFill>
                  <a:srgbClr val="002060"/>
                </a:solidFill>
                <a:cs typeface="Arial" pitchFamily="34" charset="0"/>
              </a:rPr>
              <a:t>51898-2002 «Аспекты безопасности. Правила включения в стандарты»</a:t>
            </a:r>
            <a:endParaRPr lang="ru-RU" altLang="ja-JP" sz="1600" b="1" dirty="0">
              <a:solidFill>
                <a:srgbClr val="002060"/>
              </a:solidFill>
              <a:latin typeface="Garamond" pitchFamily="18" charset="0"/>
              <a:cs typeface="Arial" pitchFamily="34" charset="0"/>
            </a:endParaRPr>
          </a:p>
        </p:txBody>
      </p:sp>
      <p:pic>
        <p:nvPicPr>
          <p:cNvPr id="8" name="Рисунок 7" descr="1346909781_www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1"/>
            <a:ext cx="2355272" cy="1376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кругленный прямоугольник 8"/>
          <p:cNvSpPr/>
          <p:nvPr/>
        </p:nvSpPr>
        <p:spPr>
          <a:xfrm>
            <a:off x="730300" y="3302001"/>
            <a:ext cx="7813375" cy="58484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altLang="ja-JP" sz="1600" dirty="0">
                <a:solidFill>
                  <a:srgbClr val="002060"/>
                </a:solidFill>
                <a:latin typeface="Garamond" pitchFamily="18" charset="0"/>
                <a:cs typeface="Arial" pitchFamily="34" charset="0"/>
              </a:rPr>
              <a:t> </a:t>
            </a:r>
            <a:r>
              <a:rPr lang="ru-RU" altLang="ja-JP" sz="1600" b="1" dirty="0" smtClean="0">
                <a:solidFill>
                  <a:srgbClr val="002060"/>
                </a:solidFill>
                <a:cs typeface="Arial" pitchFamily="34" charset="0"/>
              </a:rPr>
              <a:t>Риск </a:t>
            </a:r>
            <a:r>
              <a:rPr lang="ru-RU" altLang="ja-JP" sz="1600" dirty="0" smtClean="0">
                <a:solidFill>
                  <a:srgbClr val="002060"/>
                </a:solidFill>
                <a:cs typeface="Arial" pitchFamily="34" charset="0"/>
              </a:rPr>
              <a:t>– сочетание вероятности нанесения ущерба и тяжести этого ущерба</a:t>
            </a:r>
            <a:endParaRPr lang="ru-RU" altLang="ja-JP" sz="1600" dirty="0">
              <a:solidFill>
                <a:srgbClr val="002060"/>
              </a:solidFill>
              <a:latin typeface="Garamond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9" name="Rectangle 11"/>
          <p:cNvSpPr>
            <a:spLocks noGrp="1" noChangeArrowheads="1"/>
          </p:cNvSpPr>
          <p:nvPr>
            <p:ph idx="1"/>
          </p:nvPr>
        </p:nvSpPr>
        <p:spPr>
          <a:xfrm>
            <a:off x="0" y="836613"/>
            <a:ext cx="8785225" cy="749300"/>
          </a:xfrm>
        </p:spPr>
        <p:txBody>
          <a:bodyPr>
            <a:normAutofit fontScale="775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sz="2800" b="1" dirty="0">
                <a:solidFill>
                  <a:schemeClr val="bg1"/>
                </a:solidFill>
              </a:rPr>
              <a:t>	</a:t>
            </a:r>
            <a:r>
              <a:rPr lang="ru-RU" sz="2800" b="1" i="1" u="sng" dirty="0">
                <a:solidFill>
                  <a:srgbClr val="002060"/>
                </a:solidFill>
              </a:rPr>
              <a:t>Вероятность</a:t>
            </a:r>
            <a:r>
              <a:rPr lang="ru-RU" sz="2800" b="1" dirty="0">
                <a:solidFill>
                  <a:srgbClr val="002060"/>
                </a:solidFill>
              </a:rPr>
              <a:t> – </a:t>
            </a:r>
            <a:r>
              <a:rPr lang="ru-RU" sz="2800" dirty="0">
                <a:solidFill>
                  <a:srgbClr val="002060"/>
                </a:solidFill>
              </a:rPr>
              <a:t>термин используемый для описания </a:t>
            </a:r>
            <a:r>
              <a:rPr lang="ru-RU" sz="2800" u="sng" dirty="0">
                <a:solidFill>
                  <a:srgbClr val="002060"/>
                </a:solidFill>
              </a:rPr>
              <a:t>степени правдоподобия</a:t>
            </a:r>
            <a:r>
              <a:rPr lang="ru-RU" sz="2800" dirty="0">
                <a:solidFill>
                  <a:srgbClr val="002060"/>
                </a:solidFill>
              </a:rPr>
              <a:t> того, что событие когда-либо случится</a:t>
            </a:r>
            <a:endParaRPr lang="en-US" sz="2800" dirty="0">
              <a:solidFill>
                <a:srgbClr val="002060"/>
              </a:solidFill>
            </a:endParaRPr>
          </a:p>
        </p:txBody>
      </p:sp>
      <p:pic>
        <p:nvPicPr>
          <p:cNvPr id="89100" name="Picture 12" descr="Nieghbours &amp; Poland 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875" y="2435225"/>
            <a:ext cx="3995738" cy="283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101" name="Picture 13" descr="DSC04890"/>
          <p:cNvPicPr>
            <a:picLocks noChangeAspect="1" noChangeArrowheads="1"/>
          </p:cNvPicPr>
          <p:nvPr/>
        </p:nvPicPr>
        <p:blipFill>
          <a:blip r:embed="rId3" cstate="print">
            <a:lum bright="12000" contrast="18000"/>
          </a:blip>
          <a:srcRect/>
          <a:stretch>
            <a:fillRect/>
          </a:stretch>
        </p:blipFill>
        <p:spPr bwMode="auto">
          <a:xfrm>
            <a:off x="2595563" y="3298825"/>
            <a:ext cx="4248150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102" name="Picture 14" descr="Safety Pics 01 127"/>
          <p:cNvPicPr>
            <a:picLocks noChangeAspect="1" noChangeArrowheads="1"/>
          </p:cNvPicPr>
          <p:nvPr/>
        </p:nvPicPr>
        <p:blipFill>
          <a:blip r:embed="rId4" cstate="print">
            <a:lum bright="18000" contrast="18000"/>
          </a:blip>
          <a:srcRect/>
          <a:stretch>
            <a:fillRect/>
          </a:stretch>
        </p:blipFill>
        <p:spPr bwMode="auto">
          <a:xfrm>
            <a:off x="5835650" y="2722563"/>
            <a:ext cx="2984500" cy="373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103" name="Picture 15" descr="Safety Pics 01 129"/>
          <p:cNvPicPr>
            <a:picLocks noChangeAspect="1" noChangeArrowheads="1"/>
          </p:cNvPicPr>
          <p:nvPr/>
        </p:nvPicPr>
        <p:blipFill>
          <a:blip r:embed="rId5" cstate="print">
            <a:lum bright="12000" contrast="12000"/>
          </a:blip>
          <a:srcRect/>
          <a:stretch>
            <a:fillRect/>
          </a:stretch>
        </p:blipFill>
        <p:spPr bwMode="auto">
          <a:xfrm>
            <a:off x="323850" y="2349500"/>
            <a:ext cx="3419475" cy="409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9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91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9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9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9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4"/>
          <p:cNvSpPr>
            <a:spLocks noChangeArrowheads="1"/>
          </p:cNvSpPr>
          <p:nvPr/>
        </p:nvSpPr>
        <p:spPr bwMode="auto">
          <a:xfrm>
            <a:off x="1469473" y="45592"/>
            <a:ext cx="62547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180975" algn="ctr"/>
            <a:r>
              <a:rPr lang="ru-RU" sz="2400" b="1" dirty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ГОСТ Р </a:t>
            </a:r>
            <a:r>
              <a:rPr lang="ru-RU" sz="2400" b="1" dirty="0" smtClean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51344-99 БЕЗОПАСНОСТЬ МАШИН. Принципы определения и оценки риска</a:t>
            </a:r>
            <a:endParaRPr lang="ru-RU" sz="2400" dirty="0">
              <a:solidFill>
                <a:srgbClr val="002060"/>
              </a:solidFill>
              <a:latin typeface="Arial" charset="0"/>
            </a:endParaRPr>
          </a:p>
        </p:txBody>
      </p:sp>
      <p:pic>
        <p:nvPicPr>
          <p:cNvPr id="674818" name="Picture 2" descr="ГОСТ Р 51344-99 Безопасность машин. Принципы оценки и определения риска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0487" y="1588655"/>
            <a:ext cx="8139257" cy="398173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82" name="Rectangle 10"/>
          <p:cNvSpPr>
            <a:spLocks noGrp="1" noChangeArrowheads="1"/>
          </p:cNvSpPr>
          <p:nvPr>
            <p:ph idx="1"/>
          </p:nvPr>
        </p:nvSpPr>
        <p:spPr>
          <a:xfrm>
            <a:off x="2700338" y="1196975"/>
            <a:ext cx="6227762" cy="1654175"/>
          </a:xfrm>
        </p:spPr>
        <p:txBody>
          <a:bodyPr>
            <a:normAutofit fontScale="85000" lnSpcReduction="10000"/>
          </a:bodyPr>
          <a:lstStyle/>
          <a:p>
            <a:pPr marL="274320" indent="-274320" eaLnBrk="1" fontAlgn="auto" hangingPunct="1">
              <a:lnSpc>
                <a:spcPct val="135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sz="2400" b="1" dirty="0">
                <a:solidFill>
                  <a:schemeClr val="bg1"/>
                </a:solidFill>
              </a:rPr>
              <a:t>	</a:t>
            </a:r>
            <a:r>
              <a:rPr lang="ru-RU" sz="2400" b="1" i="1" u="sng" dirty="0" smtClean="0">
                <a:solidFill>
                  <a:srgbClr val="002060"/>
                </a:solidFill>
              </a:rPr>
              <a:t>Риск</a:t>
            </a:r>
            <a:r>
              <a:rPr lang="ru-RU" sz="2400" b="1" dirty="0" smtClean="0">
                <a:solidFill>
                  <a:srgbClr val="002060"/>
                </a:solidFill>
              </a:rPr>
              <a:t> - сочетание </a:t>
            </a:r>
            <a:r>
              <a:rPr lang="ru-RU" sz="2400" b="1" dirty="0">
                <a:solidFill>
                  <a:srgbClr val="002060"/>
                </a:solidFill>
              </a:rPr>
              <a:t>вероятности наступления опасного события и тяжести травмы или ущерба для человеческого здоровья, вызванных этим событием</a:t>
            </a:r>
            <a:r>
              <a:rPr lang="ru-RU" sz="2400" dirty="0">
                <a:solidFill>
                  <a:srgbClr val="002060"/>
                </a:solidFill>
              </a:rPr>
              <a:t> </a:t>
            </a:r>
            <a:endParaRPr lang="en-US" sz="2400" dirty="0">
              <a:solidFill>
                <a:srgbClr val="002060"/>
              </a:solidFill>
            </a:endParaRPr>
          </a:p>
        </p:txBody>
      </p:sp>
      <p:sp>
        <p:nvSpPr>
          <p:cNvPr id="50179" name="Text Box 11"/>
          <p:cNvSpPr txBox="1">
            <a:spLocks noChangeArrowheads="1"/>
          </p:cNvSpPr>
          <p:nvPr/>
        </p:nvSpPr>
        <p:spPr bwMode="auto">
          <a:xfrm>
            <a:off x="1231900" y="3979863"/>
            <a:ext cx="2327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Arial" charset="0"/>
              </a:rPr>
              <a:t>Высокий риск</a:t>
            </a:r>
            <a:endParaRPr lang="en-GB" sz="2400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51205" name="Text Box 12"/>
          <p:cNvSpPr txBox="1">
            <a:spLocks noChangeArrowheads="1"/>
          </p:cNvSpPr>
          <p:nvPr/>
        </p:nvSpPr>
        <p:spPr bwMode="auto">
          <a:xfrm>
            <a:off x="5795963" y="3933825"/>
            <a:ext cx="20494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Низкий риск</a:t>
            </a:r>
            <a:endParaRPr lang="en-GB" sz="2400" b="1" dirty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0181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4713288"/>
            <a:ext cx="3600450" cy="120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2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412875"/>
            <a:ext cx="25146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3" name="Picture 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363" y="4678363"/>
            <a:ext cx="3536950" cy="120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82" grpId="0" build="p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12" name="Rectangle 8"/>
          <p:cNvSpPr>
            <a:spLocks noChangeArrowheads="1"/>
          </p:cNvSpPr>
          <p:nvPr/>
        </p:nvSpPr>
        <p:spPr bwMode="auto">
          <a:xfrm>
            <a:off x="277091" y="3335338"/>
            <a:ext cx="8713788" cy="16938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8100" algn="ctr" rotWithShape="0">
              <a:schemeClr val="tx1"/>
            </a:outerShdw>
          </a:effectLst>
        </p:spPr>
        <p:txBody>
          <a:bodyPr anchor="ctr">
            <a:spAutoFit/>
          </a:bodyPr>
          <a:lstStyle/>
          <a:p>
            <a:pPr algn="ctr">
              <a:lnSpc>
                <a:spcPct val="175000"/>
              </a:lnSpc>
              <a:defRPr/>
            </a:pPr>
            <a:r>
              <a:rPr lang="ru-RU" sz="3200" b="1" dirty="0" smtClean="0">
                <a:solidFill>
                  <a:srgbClr val="002060"/>
                </a:solidFill>
              </a:rPr>
              <a:t>Оценка профессиональных рисков и специальная оценка условий труда</a:t>
            </a:r>
            <a:endParaRPr lang="ru-RU" sz="3200" b="1" dirty="0"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56323" name="Text Box 9"/>
          <p:cNvSpPr txBox="1">
            <a:spLocks noChangeArrowheads="1"/>
          </p:cNvSpPr>
          <p:nvPr/>
        </p:nvSpPr>
        <p:spPr bwMode="auto">
          <a:xfrm>
            <a:off x="7740650" y="64912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1800">
              <a:latin typeface="Arial" charset="0"/>
            </a:endParaRPr>
          </a:p>
        </p:txBody>
      </p:sp>
      <p:pic>
        <p:nvPicPr>
          <p:cNvPr id="4" name="Рисунок 3" descr="C:\Users\kuznetcova\Desktop\разности\фотки\фотоприколы\11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417849" cy="3472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Систему оценки условий труда изменили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5029200"/>
            <a:ext cx="27432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http://img.infosender.in/assets/rssarticles/142107078284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35813" y="4589463"/>
            <a:ext cx="2008187" cy="226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5" name="Text Box 3"/>
          <p:cNvSpPr txBox="1">
            <a:spLocks noChangeArrowheads="1"/>
          </p:cNvSpPr>
          <p:nvPr/>
        </p:nvSpPr>
        <p:spPr bwMode="auto">
          <a:xfrm>
            <a:off x="7740650" y="6491288"/>
            <a:ext cx="18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1800">
              <a:latin typeface="Arial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84150" y="3794125"/>
            <a:ext cx="8640763" cy="43973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/>
          <a:p>
            <a:pPr algn="ctr">
              <a:lnSpc>
                <a:spcPct val="80000"/>
              </a:lnSpc>
              <a:defRPr/>
            </a:pP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84150" y="187325"/>
            <a:ext cx="5611813" cy="720725"/>
          </a:xfrm>
        </p:spPr>
        <p:txBody>
          <a:bodyPr/>
          <a:lstStyle/>
          <a:p>
            <a:pPr algn="ctr"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Федеральный закон № 426-ФЗ </a:t>
            </a:r>
            <a:b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</a:b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64518" name="Содержимое 5"/>
          <p:cNvSpPr>
            <a:spLocks noGrp="1"/>
          </p:cNvSpPr>
          <p:nvPr>
            <p:ph idx="1"/>
          </p:nvPr>
        </p:nvSpPr>
        <p:spPr>
          <a:xfrm>
            <a:off x="4572000" y="476250"/>
            <a:ext cx="4281488" cy="4054475"/>
          </a:xfrm>
        </p:spPr>
        <p:txBody>
          <a:bodyPr>
            <a:normAutofit fontScale="92500" lnSpcReduction="10000"/>
          </a:bodyPr>
          <a:lstStyle/>
          <a:p>
            <a:pPr algn="ctr">
              <a:lnSpc>
                <a:spcPct val="200000"/>
              </a:lnSpc>
              <a:buFont typeface="Wingdings 2" pitchFamily="18" charset="2"/>
              <a:buNone/>
            </a:pPr>
            <a:r>
              <a:rPr lang="ru-RU" sz="3600" b="1" smtClean="0">
                <a:solidFill>
                  <a:srgbClr val="002060"/>
                </a:solidFill>
                <a:cs typeface="Arial" charset="0"/>
              </a:rPr>
              <a:t>Оценка рисков и специальная оценка условий труда</a:t>
            </a:r>
            <a:endParaRPr lang="ru-RU" sz="3600" smtClean="0">
              <a:solidFill>
                <a:srgbClr val="002060"/>
              </a:solidFill>
            </a:endParaRPr>
          </a:p>
        </p:txBody>
      </p:sp>
      <p:sp>
        <p:nvSpPr>
          <p:cNvPr id="64519" name="Текст 6"/>
          <p:cNvSpPr>
            <a:spLocks noGrp="1"/>
          </p:cNvSpPr>
          <p:nvPr>
            <p:ph type="body" sz="half" idx="2"/>
          </p:nvPr>
        </p:nvSpPr>
        <p:spPr>
          <a:xfrm>
            <a:off x="250825" y="1676400"/>
            <a:ext cx="4176713" cy="4572000"/>
          </a:xfrm>
        </p:spPr>
        <p:txBody>
          <a:bodyPr/>
          <a:lstStyle/>
          <a:p>
            <a:r>
              <a:rPr lang="ru-RU" sz="2000" b="1" dirty="0" smtClean="0">
                <a:solidFill>
                  <a:srgbClr val="002060"/>
                </a:solidFill>
                <a:cs typeface="Arial" charset="0"/>
              </a:rPr>
              <a:t>Статья 7. Применение результатов проведения специальной оценки условий труда</a:t>
            </a:r>
          </a:p>
          <a:p>
            <a:endParaRPr lang="ru-RU" sz="2000" b="1" dirty="0" smtClean="0">
              <a:solidFill>
                <a:srgbClr val="002060"/>
              </a:solidFill>
              <a:cs typeface="Arial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cs typeface="Arial" charset="0"/>
              </a:rPr>
              <a:t>Результаты проведения специальной оценки условий труда могут применяться для: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cs typeface="Arial" charset="0"/>
              </a:rPr>
              <a:t>…..</a:t>
            </a:r>
          </a:p>
          <a:p>
            <a:r>
              <a:rPr lang="ru-RU" sz="2000" b="1" dirty="0" smtClean="0">
                <a:solidFill>
                  <a:srgbClr val="002060"/>
                </a:solidFill>
                <a:cs typeface="Arial" charset="0"/>
              </a:rPr>
              <a:t>15) оценки уровней профессиональных рисков;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cs typeface="Arial" charset="0"/>
              </a:rPr>
              <a:t>…..</a:t>
            </a:r>
          </a:p>
          <a:p>
            <a:endParaRPr lang="ru-RU" sz="2000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042988" y="393700"/>
            <a:ext cx="7656512" cy="454025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>
                <a:latin typeface="+mj-lt"/>
                <a:cs typeface="Arial" pitchFamily="34" charset="0"/>
              </a:rPr>
              <a:t>СОУТ и реестр опасностей</a:t>
            </a:r>
          </a:p>
        </p:txBody>
      </p:sp>
      <p:sp>
        <p:nvSpPr>
          <p:cNvPr id="5" name="AutoShape 14"/>
          <p:cNvSpPr>
            <a:spLocks noChangeArrowheads="1"/>
          </p:cNvSpPr>
          <p:nvPr/>
        </p:nvSpPr>
        <p:spPr bwMode="auto">
          <a:xfrm>
            <a:off x="395288" y="1171575"/>
            <a:ext cx="4052887" cy="1400175"/>
          </a:xfrm>
          <a:prstGeom prst="downArrowCallout">
            <a:avLst>
              <a:gd name="adj1" fmla="val 130578"/>
              <a:gd name="adj2" fmla="val 155228"/>
              <a:gd name="adj3" fmla="val 16667"/>
              <a:gd name="adj4" fmla="val 61927"/>
            </a:avLst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cs typeface="Tahoma" pitchFamily="34" charset="0"/>
              </a:rPr>
              <a:t>СОУТ (формирование 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cs typeface="Tahoma" pitchFamily="34" charset="0"/>
              </a:rPr>
              <a:t>перечня вредных факторов)</a:t>
            </a:r>
          </a:p>
        </p:txBody>
      </p:sp>
      <p:sp>
        <p:nvSpPr>
          <p:cNvPr id="7" name="AutoShape 15"/>
          <p:cNvSpPr>
            <a:spLocks noChangeArrowheads="1"/>
          </p:cNvSpPr>
          <p:nvPr/>
        </p:nvSpPr>
        <p:spPr bwMode="auto">
          <a:xfrm>
            <a:off x="395288" y="2801938"/>
            <a:ext cx="4200525" cy="1484312"/>
          </a:xfrm>
          <a:prstGeom prst="downArrowCallout">
            <a:avLst>
              <a:gd name="adj1" fmla="val 142745"/>
              <a:gd name="adj2" fmla="val 142745"/>
              <a:gd name="adj3" fmla="val 16667"/>
              <a:gd name="adj4" fmla="val 66667"/>
            </a:avLst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cs typeface="Tahoma" pitchFamily="34" charset="0"/>
              </a:rPr>
              <a:t>Формирование перечня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cs typeface="Tahoma" pitchFamily="34" charset="0"/>
              </a:rPr>
              <a:t> опасных факторов</a:t>
            </a:r>
          </a:p>
        </p:txBody>
      </p:sp>
      <p:sp>
        <p:nvSpPr>
          <p:cNvPr id="8" name="Rectangle 17"/>
          <p:cNvSpPr>
            <a:spLocks noChangeArrowheads="1"/>
          </p:cNvSpPr>
          <p:nvPr/>
        </p:nvSpPr>
        <p:spPr bwMode="auto">
          <a:xfrm>
            <a:off x="395288" y="4695825"/>
            <a:ext cx="4089400" cy="13144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cs typeface="Tahoma" pitchFamily="34" charset="0"/>
              </a:rPr>
              <a:t>Дополнение перечня </a:t>
            </a:r>
            <a:r>
              <a:rPr lang="ru-RU" sz="2000" b="1" dirty="0" err="1">
                <a:solidFill>
                  <a:schemeClr val="bg1"/>
                </a:solidFill>
                <a:cs typeface="Tahoma" pitchFamily="34" charset="0"/>
              </a:rPr>
              <a:t>ВиОПФ</a:t>
            </a:r>
            <a:r>
              <a:rPr lang="ru-RU" sz="2000" b="1" dirty="0">
                <a:solidFill>
                  <a:schemeClr val="bg1"/>
                </a:solidFill>
                <a:cs typeface="Tahoma" pitchFamily="34" charset="0"/>
              </a:rPr>
              <a:t> 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cs typeface="Tahoma" pitchFamily="34" charset="0"/>
              </a:rPr>
              <a:t>факторами, 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cs typeface="Tahoma" pitchFamily="34" charset="0"/>
              </a:rPr>
              <a:t>не включенными в 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cs typeface="Tahoma" pitchFamily="34" charset="0"/>
              </a:rPr>
              <a:t>нормативные документы</a:t>
            </a:r>
          </a:p>
        </p:txBody>
      </p:sp>
      <p:sp>
        <p:nvSpPr>
          <p:cNvPr id="10" name="Rectangle 17"/>
          <p:cNvSpPr>
            <a:spLocks noChangeArrowheads="1"/>
          </p:cNvSpPr>
          <p:nvPr/>
        </p:nvSpPr>
        <p:spPr bwMode="auto">
          <a:xfrm>
            <a:off x="4787900" y="3194050"/>
            <a:ext cx="4089400" cy="6858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  <a:cs typeface="Tahoma" pitchFamily="34" charset="0"/>
              </a:rPr>
              <a:t>Реестр опасностей 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  <a:cs typeface="Tahoma" pitchFamily="34" charset="0"/>
              </a:rPr>
              <a:t>для проведения оценки рисков</a:t>
            </a:r>
          </a:p>
        </p:txBody>
      </p:sp>
      <p:cxnSp>
        <p:nvCxnSpPr>
          <p:cNvPr id="11" name="Соединительная линия уступом 9"/>
          <p:cNvCxnSpPr>
            <a:stCxn id="8" idx="3"/>
          </p:cNvCxnSpPr>
          <p:nvPr/>
        </p:nvCxnSpPr>
        <p:spPr bwMode="auto">
          <a:xfrm flipV="1">
            <a:off x="4484688" y="3879850"/>
            <a:ext cx="1149350" cy="1473200"/>
          </a:xfrm>
          <a:prstGeom prst="bentConnector2">
            <a:avLst/>
          </a:prstGeom>
          <a:ln>
            <a:headEnd type="none" w="med" len="med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Соединительная линия уступом 17"/>
          <p:cNvCxnSpPr>
            <a:endCxn id="5" idx="3"/>
          </p:cNvCxnSpPr>
          <p:nvPr/>
        </p:nvCxnSpPr>
        <p:spPr bwMode="auto">
          <a:xfrm rot="16200000" flipV="1">
            <a:off x="4246563" y="1806575"/>
            <a:ext cx="1589087" cy="1185863"/>
          </a:xfrm>
          <a:prstGeom prst="bentConnector2">
            <a:avLst/>
          </a:prstGeom>
          <a:ln>
            <a:headEnd type="none" w="med" len="med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65545" name="Picture 2" descr="http://www.eatoninternationalconsulting.com/wp-content/uploads/2011/08/iStock-Process-BW-sma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94400" y="4495800"/>
            <a:ext cx="31496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 animBg="1"/>
      <p:bldP spid="7" grpId="0" build="p" animBg="1"/>
      <p:bldP spid="8" grpId="0" build="p" animBg="1"/>
      <p:bldP spid="10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5"/>
          <p:cNvSpPr txBox="1">
            <a:spLocks noChangeArrowheads="1"/>
          </p:cNvSpPr>
          <p:nvPr/>
        </p:nvSpPr>
        <p:spPr bwMode="auto">
          <a:xfrm>
            <a:off x="6558108" y="2604654"/>
            <a:ext cx="219796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b="1" i="1" dirty="0">
                <a:latin typeface="Arial Unicode MS" pitchFamily="34" charset="-128"/>
              </a:rPr>
              <a:t>ГОСТ Р </a:t>
            </a:r>
            <a:r>
              <a:rPr lang="en-US" sz="1800" b="1" i="1" dirty="0">
                <a:latin typeface="Arial Unicode MS" pitchFamily="34" charset="-128"/>
              </a:rPr>
              <a:t>54934</a:t>
            </a:r>
            <a:r>
              <a:rPr lang="ru-RU" sz="1800" b="1" i="1" dirty="0">
                <a:latin typeface="Arial Unicode MS" pitchFamily="34" charset="-128"/>
              </a:rPr>
              <a:t> –</a:t>
            </a:r>
            <a:r>
              <a:rPr lang="en-US" sz="1800" b="1" i="1" dirty="0">
                <a:latin typeface="Arial Unicode MS" pitchFamily="34" charset="-128"/>
              </a:rPr>
              <a:t> </a:t>
            </a:r>
            <a:r>
              <a:rPr lang="ru-RU" sz="1800" b="1" i="1" dirty="0">
                <a:latin typeface="Arial Unicode MS" pitchFamily="34" charset="-128"/>
              </a:rPr>
              <a:t>2012/OHSAS 18001:2007</a:t>
            </a:r>
          </a:p>
        </p:txBody>
      </p:sp>
      <p:pic>
        <p:nvPicPr>
          <p:cNvPr id="38915" name="Рисунок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5811" y="1624013"/>
            <a:ext cx="4756150" cy="385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Rectangle 13"/>
          <p:cNvSpPr>
            <a:spLocks noChangeArrowheads="1"/>
          </p:cNvSpPr>
          <p:nvPr/>
        </p:nvSpPr>
        <p:spPr bwMode="auto">
          <a:xfrm>
            <a:off x="0" y="16240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sz="2400"/>
          </a:p>
        </p:txBody>
      </p:sp>
      <p:sp>
        <p:nvSpPr>
          <p:cNvPr id="38917" name="Rectangle 15"/>
          <p:cNvSpPr>
            <a:spLocks noChangeArrowheads="1"/>
          </p:cNvSpPr>
          <p:nvPr/>
        </p:nvSpPr>
        <p:spPr bwMode="auto">
          <a:xfrm>
            <a:off x="0" y="16240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sz="240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822759" y="189421"/>
            <a:ext cx="8135937" cy="837152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/>
          <a:p>
            <a:pPr algn="ctr">
              <a:lnSpc>
                <a:spcPct val="85000"/>
              </a:lnSpc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Модель системы менеджмента безопасности труда и охраны здоровья </a:t>
            </a:r>
            <a:endParaRPr lang="uk-UA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1"/>
          <p:cNvSpPr txBox="1">
            <a:spLocks/>
          </p:cNvSpPr>
          <p:nvPr/>
        </p:nvSpPr>
        <p:spPr>
          <a:xfrm>
            <a:off x="3171825" y="6464046"/>
            <a:ext cx="5972175" cy="393954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1600" b="1" dirty="0">
                <a:solidFill>
                  <a:srgbClr val="002060"/>
                </a:solidFill>
                <a:latin typeface="+mj-lt"/>
                <a:cs typeface="Arial" pitchFamily="34" charset="0"/>
              </a:rPr>
              <a:t>Виды опасностей (ГОСТ Р 51344-99 «Безопасность </a:t>
            </a:r>
            <a:r>
              <a:rPr lang="ru-RU" sz="16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машин. Принципы оценки и определения риска») </a:t>
            </a:r>
            <a:endParaRPr lang="ru-RU" sz="16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  <p:sp>
        <p:nvSpPr>
          <p:cNvPr id="81931" name="Rectangle 11"/>
          <p:cNvSpPr>
            <a:spLocks noGrp="1" noChangeArrowheads="1"/>
          </p:cNvSpPr>
          <p:nvPr>
            <p:ph idx="1"/>
          </p:nvPr>
        </p:nvSpPr>
        <p:spPr>
          <a:xfrm>
            <a:off x="0" y="155576"/>
            <a:ext cx="4356100" cy="5545137"/>
          </a:xfrm>
        </p:spPr>
        <p:txBody>
          <a:bodyPr/>
          <a:lstStyle/>
          <a:p>
            <a:pPr eaLnBrk="1" hangingPunct="1">
              <a:lnSpc>
                <a:spcPct val="115000"/>
              </a:lnSpc>
            </a:pPr>
            <a:r>
              <a:rPr lang="ru-RU" sz="1800" b="1" dirty="0" smtClean="0">
                <a:solidFill>
                  <a:srgbClr val="002060"/>
                </a:solidFill>
              </a:rPr>
              <a:t>Электрические опасности</a:t>
            </a:r>
          </a:p>
          <a:p>
            <a:pPr eaLnBrk="1" hangingPunct="1">
              <a:lnSpc>
                <a:spcPct val="115000"/>
              </a:lnSpc>
            </a:pPr>
            <a:r>
              <a:rPr lang="ru-RU" sz="1800" b="1" dirty="0" smtClean="0">
                <a:solidFill>
                  <a:srgbClr val="002060"/>
                </a:solidFill>
              </a:rPr>
              <a:t>Термические опасности </a:t>
            </a:r>
          </a:p>
          <a:p>
            <a:pPr eaLnBrk="1" hangingPunct="1">
              <a:lnSpc>
                <a:spcPct val="115000"/>
              </a:lnSpc>
            </a:pPr>
            <a:r>
              <a:rPr lang="ru-RU" sz="1800" b="1" dirty="0" smtClean="0">
                <a:solidFill>
                  <a:srgbClr val="002060"/>
                </a:solidFill>
              </a:rPr>
              <a:t>Опасности от шума</a:t>
            </a:r>
          </a:p>
          <a:p>
            <a:pPr eaLnBrk="1" hangingPunct="1">
              <a:lnSpc>
                <a:spcPct val="115000"/>
              </a:lnSpc>
            </a:pPr>
            <a:r>
              <a:rPr lang="ru-RU" sz="1800" b="1" dirty="0" smtClean="0">
                <a:solidFill>
                  <a:srgbClr val="002060"/>
                </a:solidFill>
              </a:rPr>
              <a:t>Опасности от вибраций</a:t>
            </a:r>
          </a:p>
          <a:p>
            <a:pPr eaLnBrk="1" hangingPunct="1">
              <a:lnSpc>
                <a:spcPct val="115000"/>
              </a:lnSpc>
            </a:pPr>
            <a:r>
              <a:rPr lang="ru-RU" sz="1800" b="1" dirty="0" smtClean="0">
                <a:solidFill>
                  <a:srgbClr val="002060"/>
                </a:solidFill>
              </a:rPr>
              <a:t>Опасности от излучения</a:t>
            </a:r>
          </a:p>
          <a:p>
            <a:pPr eaLnBrk="1" hangingPunct="1">
              <a:lnSpc>
                <a:spcPct val="115000"/>
              </a:lnSpc>
            </a:pPr>
            <a:r>
              <a:rPr lang="ru-RU" sz="1800" b="1" dirty="0" smtClean="0">
                <a:solidFill>
                  <a:srgbClr val="002060"/>
                </a:solidFill>
              </a:rPr>
              <a:t>Опасность от воздействия  материалов и веществ</a:t>
            </a:r>
          </a:p>
          <a:p>
            <a:pPr eaLnBrk="1" hangingPunct="1">
              <a:lnSpc>
                <a:spcPct val="115000"/>
              </a:lnSpc>
            </a:pPr>
            <a:r>
              <a:rPr lang="ru-RU" sz="1800" b="1" dirty="0" smtClean="0">
                <a:solidFill>
                  <a:srgbClr val="002060"/>
                </a:solidFill>
              </a:rPr>
              <a:t>Опасности связанные с эргономикой</a:t>
            </a:r>
          </a:p>
          <a:p>
            <a:pPr eaLnBrk="1" hangingPunct="1">
              <a:lnSpc>
                <a:spcPct val="115000"/>
              </a:lnSpc>
            </a:pPr>
            <a:r>
              <a:rPr lang="ru-RU" sz="1800" b="1" dirty="0" smtClean="0">
                <a:solidFill>
                  <a:srgbClr val="002060"/>
                </a:solidFill>
              </a:rPr>
              <a:t>Механические опасности (раздавливание)</a:t>
            </a:r>
          </a:p>
          <a:p>
            <a:pPr eaLnBrk="1" hangingPunct="1">
              <a:lnSpc>
                <a:spcPct val="115000"/>
              </a:lnSpc>
            </a:pPr>
            <a:r>
              <a:rPr lang="ru-RU" sz="1800" b="1" dirty="0" smtClean="0">
                <a:solidFill>
                  <a:srgbClr val="002060"/>
                </a:solidFill>
              </a:rPr>
              <a:t>Механические опасности (удар)</a:t>
            </a:r>
          </a:p>
          <a:p>
            <a:pPr eaLnBrk="1" hangingPunct="1">
              <a:lnSpc>
                <a:spcPct val="115000"/>
              </a:lnSpc>
            </a:pPr>
            <a:r>
              <a:rPr lang="ru-RU" sz="1800" b="1" dirty="0" smtClean="0">
                <a:solidFill>
                  <a:srgbClr val="002060"/>
                </a:solidFill>
              </a:rPr>
              <a:t>Механические опасности (запутаться запнуться)</a:t>
            </a:r>
          </a:p>
          <a:p>
            <a:pPr eaLnBrk="1" hangingPunct="1">
              <a:lnSpc>
                <a:spcPct val="115000"/>
              </a:lnSpc>
            </a:pPr>
            <a:r>
              <a:rPr lang="ru-RU" sz="1800" b="1" dirty="0" err="1" smtClean="0">
                <a:solidFill>
                  <a:srgbClr val="002060"/>
                </a:solidFill>
              </a:rPr>
              <a:t>Пожароопасность</a:t>
            </a:r>
            <a:endParaRPr lang="ru-RU" sz="1800" b="1" dirty="0" smtClean="0">
              <a:solidFill>
                <a:srgbClr val="002060"/>
              </a:solidFill>
            </a:endParaRPr>
          </a:p>
        </p:txBody>
      </p:sp>
      <p:pic>
        <p:nvPicPr>
          <p:cNvPr id="81932" name="Picture 12" descr="boxoff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5600" y="908050"/>
            <a:ext cx="3327400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33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825" y="1125538"/>
            <a:ext cx="3495675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34" name="Picture 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4300" y="1700213"/>
            <a:ext cx="4824413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35" name="Picture 1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05250" y="1052513"/>
            <a:ext cx="5238750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36" name="Picture 1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05250" y="1989138"/>
            <a:ext cx="5238750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37" name="Picture 17" descr="IMG_262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51275" y="1916113"/>
            <a:ext cx="4605338" cy="3449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38" name="Picture 1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05250" y="1628775"/>
            <a:ext cx="523875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39" name="Picture 1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08400" y="1989138"/>
            <a:ext cx="5238750" cy="367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0" name="Picture 2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067175" y="2060575"/>
            <a:ext cx="5238750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1" name="Picture 2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356100" y="2205038"/>
            <a:ext cx="5238750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2" name="Picture 2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580063" y="620713"/>
            <a:ext cx="4581525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3" name="Picture 2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635375" y="476250"/>
            <a:ext cx="507682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4" name="Picture 2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995738" y="0"/>
            <a:ext cx="3779837" cy="50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5" name="Picture 25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995738" y="1484313"/>
            <a:ext cx="47625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81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819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1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500" fill="hold"/>
                                        <p:tgtEl>
                                          <p:spTgt spid="81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19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1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500" fill="hold"/>
                                        <p:tgtEl>
                                          <p:spTgt spid="81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19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1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500" fill="hold"/>
                                        <p:tgtEl>
                                          <p:spTgt spid="81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819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1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500" fill="hold"/>
                                        <p:tgtEl>
                                          <p:spTgt spid="819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819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1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500" fill="hold"/>
                                        <p:tgtEl>
                                          <p:spTgt spid="819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819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1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819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1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3" dur="500" fill="hold"/>
                                        <p:tgtEl>
                                          <p:spTgt spid="819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819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1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500" fill="hold"/>
                                        <p:tgtEl>
                                          <p:spTgt spid="819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1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500" fill="hold"/>
                                        <p:tgtEl>
                                          <p:spTgt spid="819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1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500" fill="hold"/>
                                        <p:tgtEl>
                                          <p:spTgt spid="819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819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1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819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1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819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1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" dur="500" fill="hold"/>
                                        <p:tgtEl>
                                          <p:spTgt spid="8193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81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323850" y="464483"/>
            <a:ext cx="8640763" cy="34471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ГОСТ Р 12.0.010-2009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850" y="932873"/>
            <a:ext cx="8316664" cy="58189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ja-JP" b="1" dirty="0">
                <a:solidFill>
                  <a:srgbClr val="002060"/>
                </a:solidFill>
                <a:latin typeface="Garamond" pitchFamily="18" charset="0"/>
                <a:cs typeface="Arial" pitchFamily="34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Опасности, связанные с </a:t>
            </a:r>
            <a:r>
              <a:rPr lang="ru-RU" b="1" dirty="0" smtClean="0">
                <a:solidFill>
                  <a:srgbClr val="002060"/>
                </a:solidFill>
              </a:rPr>
              <a:t>профессиональной деятельностью</a:t>
            </a:r>
            <a:r>
              <a:rPr lang="ru-RU" dirty="0" smtClean="0">
                <a:solidFill>
                  <a:srgbClr val="002060"/>
                </a:solidFill>
              </a:rPr>
              <a:t> работника</a:t>
            </a:r>
            <a:endParaRPr lang="ru-RU" altLang="ja-JP" b="1" dirty="0">
              <a:solidFill>
                <a:srgbClr val="002060"/>
              </a:solidFill>
              <a:latin typeface="Garamond" pitchFamily="18" charset="0"/>
              <a:cs typeface="Arial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850" y="1782618"/>
            <a:ext cx="8316664" cy="59112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ja-JP" b="1" dirty="0">
                <a:solidFill>
                  <a:srgbClr val="002060"/>
                </a:solidFill>
                <a:latin typeface="Garamond" pitchFamily="18" charset="0"/>
                <a:cs typeface="Arial" pitchFamily="34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Опасности, </a:t>
            </a:r>
            <a:r>
              <a:rPr lang="ru-RU" b="1" dirty="0" smtClean="0">
                <a:solidFill>
                  <a:srgbClr val="002060"/>
                </a:solidFill>
              </a:rPr>
              <a:t>связанные с производственной деятельностью организации</a:t>
            </a:r>
            <a:endParaRPr lang="ru-RU" altLang="ja-JP" b="1" dirty="0">
              <a:solidFill>
                <a:srgbClr val="002060"/>
              </a:solidFill>
              <a:latin typeface="Garamond" pitchFamily="18" charset="0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3850" y="2558473"/>
            <a:ext cx="8316664" cy="248458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ja-JP" b="1" dirty="0">
                <a:solidFill>
                  <a:srgbClr val="002060"/>
                </a:solidFill>
                <a:latin typeface="Garamond" pitchFamily="18" charset="0"/>
                <a:cs typeface="Arial" pitchFamily="34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Опасности, </a:t>
            </a:r>
            <a:r>
              <a:rPr lang="ru-RU" b="1" dirty="0" smtClean="0">
                <a:solidFill>
                  <a:srgbClr val="002060"/>
                </a:solidFill>
              </a:rPr>
              <a:t>не связанные с профессиональной деятельностью работника и производственной деятельностью организации:</a:t>
            </a:r>
          </a:p>
          <a:p>
            <a:pPr algn="ctr">
              <a:buFont typeface="Wingdings" pitchFamily="2" charset="2"/>
              <a:buChar char="Ø"/>
              <a:defRPr/>
            </a:pPr>
            <a:r>
              <a:rPr lang="ru-RU" dirty="0" smtClean="0">
                <a:solidFill>
                  <a:srgbClr val="002060"/>
                </a:solidFill>
              </a:rPr>
              <a:t>Тяжелые физико-географические и климатические условия: полярные, высокогорные, пустынные, необжитые районы и т.д.</a:t>
            </a:r>
          </a:p>
          <a:p>
            <a:pPr algn="ctr">
              <a:buFont typeface="Wingdings" pitchFamily="2" charset="2"/>
              <a:buChar char="Ø"/>
              <a:defRPr/>
            </a:pPr>
            <a:r>
              <a:rPr lang="ru-RU" dirty="0" smtClean="0">
                <a:solidFill>
                  <a:srgbClr val="002060"/>
                </a:solidFill>
              </a:rPr>
              <a:t>Размещение вблизи техногенных источников опасности - плотин, АЭС, магистральных трубопроводов, линий электропередачи и т.д.</a:t>
            </a:r>
          </a:p>
          <a:p>
            <a:pPr algn="ctr">
              <a:buFont typeface="Wingdings" pitchFamily="2" charset="2"/>
              <a:buChar char="Ø"/>
              <a:defRPr/>
            </a:pPr>
            <a:r>
              <a:rPr lang="ru-RU" dirty="0" smtClean="0">
                <a:solidFill>
                  <a:srgbClr val="002060"/>
                </a:solidFill>
              </a:rPr>
              <a:t>Размещение в пространстве (в космосе, над землей, на воде, под водой и т.д.).</a:t>
            </a:r>
            <a:endParaRPr lang="ru-RU" altLang="ja-JP" b="1" dirty="0">
              <a:solidFill>
                <a:srgbClr val="002060"/>
              </a:solidFill>
              <a:latin typeface="Garamond" pitchFamily="18" charset="0"/>
              <a:cs typeface="Arial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76250" y="5301673"/>
            <a:ext cx="8316664" cy="86821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ja-JP" b="1" dirty="0">
                <a:solidFill>
                  <a:srgbClr val="002060"/>
                </a:solidFill>
                <a:latin typeface="Garamond" pitchFamily="18" charset="0"/>
                <a:cs typeface="Arial" pitchFamily="34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Опасности, </a:t>
            </a:r>
            <a:r>
              <a:rPr lang="ru-RU" b="1" dirty="0" smtClean="0">
                <a:solidFill>
                  <a:srgbClr val="002060"/>
                </a:solidFill>
              </a:rPr>
              <a:t>связанные с работником</a:t>
            </a:r>
            <a:r>
              <a:rPr lang="ru-RU" dirty="0" smtClean="0">
                <a:solidFill>
                  <a:srgbClr val="002060"/>
                </a:solidFill>
              </a:rPr>
              <a:t>, выполняющим данную работу</a:t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altLang="ja-JP" b="1" dirty="0">
              <a:solidFill>
                <a:srgbClr val="002060"/>
              </a:solidFill>
              <a:latin typeface="Garamond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12" name="Rectangle 8"/>
          <p:cNvSpPr>
            <a:spLocks noChangeArrowheads="1"/>
          </p:cNvSpPr>
          <p:nvPr/>
        </p:nvSpPr>
        <p:spPr bwMode="auto">
          <a:xfrm>
            <a:off x="127000" y="3127593"/>
            <a:ext cx="8713788" cy="181588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8100" algn="ctr" rotWithShape="0">
              <a:schemeClr val="tx1"/>
            </a:outerShdw>
          </a:effectLst>
        </p:spPr>
        <p:txBody>
          <a:bodyPr anchor="ctr">
            <a:spAutoFit/>
          </a:bodyPr>
          <a:lstStyle/>
          <a:p>
            <a:pPr algn="ctr">
              <a:lnSpc>
                <a:spcPct val="175000"/>
              </a:lnSpc>
              <a:defRPr/>
            </a:pPr>
            <a:r>
              <a:rPr lang="ru-RU" sz="3200" b="1" dirty="0">
                <a:solidFill>
                  <a:srgbClr val="002060"/>
                </a:solidFill>
                <a:cs typeface="Arial" pitchFamily="34" charset="0"/>
              </a:rPr>
              <a:t>Обзор методов оценки </a:t>
            </a:r>
            <a:r>
              <a:rPr lang="ru-RU" sz="3200" b="1" dirty="0" smtClean="0">
                <a:solidFill>
                  <a:srgbClr val="002060"/>
                </a:solidFill>
                <a:cs typeface="Arial" pitchFamily="34" charset="0"/>
              </a:rPr>
              <a:t>профессиональных </a:t>
            </a:r>
            <a:r>
              <a:rPr lang="ru-RU" sz="3200" b="1" dirty="0">
                <a:solidFill>
                  <a:srgbClr val="002060"/>
                </a:solidFill>
                <a:cs typeface="Arial" pitchFamily="34" charset="0"/>
              </a:rPr>
              <a:t>рисков </a:t>
            </a:r>
          </a:p>
        </p:txBody>
      </p:sp>
      <p:sp>
        <p:nvSpPr>
          <p:cNvPr id="67587" name="Text Box 9"/>
          <p:cNvSpPr txBox="1">
            <a:spLocks noChangeArrowheads="1"/>
          </p:cNvSpPr>
          <p:nvPr/>
        </p:nvSpPr>
        <p:spPr bwMode="auto">
          <a:xfrm>
            <a:off x="7740650" y="64912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1800">
              <a:latin typeface="Arial" charset="0"/>
            </a:endParaRPr>
          </a:p>
        </p:txBody>
      </p:sp>
      <p:pic>
        <p:nvPicPr>
          <p:cNvPr id="568322" name="Picture 2" descr="http://kcmblog.com/wp-content/uploads/2011/01/measuring-ris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676579" cy="3371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://maxdvizov.ru/nashi-kupi/imgs/64175-gde-kupit-bezalkogolnoe-vino-kupi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80063" y="4184751"/>
            <a:ext cx="3563936" cy="2673248"/>
          </a:xfrm>
          <a:prstGeom prst="rect">
            <a:avLst/>
          </a:prstGeom>
          <a:noFill/>
        </p:spPr>
      </p:pic>
      <p:sp>
        <p:nvSpPr>
          <p:cNvPr id="124930" name="Text Box 9"/>
          <p:cNvSpPr txBox="1">
            <a:spLocks noChangeArrowheads="1"/>
          </p:cNvSpPr>
          <p:nvPr/>
        </p:nvSpPr>
        <p:spPr bwMode="auto">
          <a:xfrm>
            <a:off x="7740650" y="64912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1800">
              <a:latin typeface="Arial" pitchFamily="34" charset="0"/>
            </a:endParaRPr>
          </a:p>
        </p:txBody>
      </p:sp>
      <p:sp>
        <p:nvSpPr>
          <p:cNvPr id="124931" name="Text Box 2"/>
          <p:cNvSpPr txBox="1">
            <a:spLocks noChangeArrowheads="1"/>
          </p:cNvSpPr>
          <p:nvPr/>
        </p:nvSpPr>
        <p:spPr bwMode="auto">
          <a:xfrm>
            <a:off x="3059113" y="1412875"/>
            <a:ext cx="2305050" cy="11176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>
              <a:spcAft>
                <a:spcPts val="1000"/>
              </a:spcAft>
            </a:pPr>
            <a:r>
              <a:rPr lang="ru-RU" sz="1600" b="1">
                <a:latin typeface="Calibri" pitchFamily="34" charset="0"/>
              </a:rPr>
              <a:t>Методы оценки рисков для здоровья работников</a:t>
            </a:r>
            <a:endParaRPr lang="ru-RU" sz="1600"/>
          </a:p>
        </p:txBody>
      </p:sp>
      <p:sp>
        <p:nvSpPr>
          <p:cNvPr id="124932" name="Text Box 3"/>
          <p:cNvSpPr txBox="1">
            <a:spLocks noChangeArrowheads="1"/>
          </p:cNvSpPr>
          <p:nvPr/>
        </p:nvSpPr>
        <p:spPr bwMode="auto">
          <a:xfrm>
            <a:off x="4627418" y="2786062"/>
            <a:ext cx="4184073" cy="159197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>
              <a:spcAft>
                <a:spcPts val="1000"/>
              </a:spcAft>
            </a:pPr>
            <a:r>
              <a:rPr lang="ru-RU" sz="1800" b="1" dirty="0" smtClean="0">
                <a:latin typeface="Calibri" pitchFamily="34" charset="0"/>
              </a:rPr>
              <a:t>Косвенные (с использованием показателей, характеризующих отклонение контролируемых условий от норм и имеющих причинно-следственную связь с рисками)</a:t>
            </a:r>
            <a:endParaRPr lang="ru-RU" sz="1800" dirty="0"/>
          </a:p>
        </p:txBody>
      </p:sp>
      <p:sp>
        <p:nvSpPr>
          <p:cNvPr id="124933" name="Text Box 4"/>
          <p:cNvSpPr txBox="1">
            <a:spLocks noChangeArrowheads="1"/>
          </p:cNvSpPr>
          <p:nvPr/>
        </p:nvSpPr>
        <p:spPr bwMode="auto">
          <a:xfrm>
            <a:off x="1116013" y="2857500"/>
            <a:ext cx="2519362" cy="136366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>
              <a:spcAft>
                <a:spcPts val="0"/>
              </a:spcAft>
            </a:pPr>
            <a:r>
              <a:rPr lang="ru-RU" sz="1800" b="1" dirty="0" smtClean="0">
                <a:latin typeface="Calibri" pitchFamily="34" charset="0"/>
              </a:rPr>
              <a:t>Прямые </a:t>
            </a:r>
          </a:p>
          <a:p>
            <a:pPr algn="ctr">
              <a:spcAft>
                <a:spcPts val="0"/>
              </a:spcAft>
            </a:pPr>
            <a:r>
              <a:rPr lang="ru-RU" sz="1800" b="1" dirty="0" smtClean="0">
                <a:latin typeface="Calibri" pitchFamily="34" charset="0"/>
              </a:rPr>
              <a:t>(с использованием статистической информации)</a:t>
            </a:r>
            <a:endParaRPr lang="ru-RU" sz="1800" dirty="0"/>
          </a:p>
        </p:txBody>
      </p:sp>
      <p:sp>
        <p:nvSpPr>
          <p:cNvPr id="124934" name="Text Box 5"/>
          <p:cNvSpPr txBox="1">
            <a:spLocks noChangeArrowheads="1"/>
          </p:cNvSpPr>
          <p:nvPr/>
        </p:nvSpPr>
        <p:spPr bwMode="auto">
          <a:xfrm>
            <a:off x="3635374" y="4724400"/>
            <a:ext cx="2146589" cy="119062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ctr">
              <a:spcAft>
                <a:spcPts val="1000"/>
              </a:spcAft>
            </a:pPr>
            <a:endParaRPr lang="ru-RU" sz="1600" dirty="0">
              <a:latin typeface="Times New Roman" pitchFamily="18" charset="0"/>
            </a:endParaRPr>
          </a:p>
          <a:p>
            <a:pPr algn="ctr">
              <a:spcAft>
                <a:spcPts val="1000"/>
              </a:spcAft>
            </a:pPr>
            <a:r>
              <a:rPr lang="ru-RU" sz="1600" b="1" dirty="0">
                <a:latin typeface="Calibri" pitchFamily="34" charset="0"/>
              </a:rPr>
              <a:t>Качественные</a:t>
            </a:r>
            <a:endParaRPr lang="ru-RU" sz="1600" dirty="0"/>
          </a:p>
        </p:txBody>
      </p:sp>
      <p:sp>
        <p:nvSpPr>
          <p:cNvPr id="124935" name="Text Box 6"/>
          <p:cNvSpPr txBox="1">
            <a:spLocks noChangeArrowheads="1"/>
          </p:cNvSpPr>
          <p:nvPr/>
        </p:nvSpPr>
        <p:spPr bwMode="auto">
          <a:xfrm>
            <a:off x="900113" y="4797425"/>
            <a:ext cx="2116137" cy="11176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ctr">
              <a:spcAft>
                <a:spcPts val="1000"/>
              </a:spcAft>
            </a:pPr>
            <a:endParaRPr lang="ru-RU" sz="1600">
              <a:latin typeface="Times New Roman" pitchFamily="18" charset="0"/>
            </a:endParaRPr>
          </a:p>
          <a:p>
            <a:pPr algn="ctr">
              <a:spcAft>
                <a:spcPts val="1000"/>
              </a:spcAft>
            </a:pPr>
            <a:r>
              <a:rPr lang="ru-RU" sz="1600" b="1">
                <a:latin typeface="Calibri" pitchFamily="34" charset="0"/>
              </a:rPr>
              <a:t>Количественные</a:t>
            </a:r>
            <a:endParaRPr lang="ru-RU" sz="1600"/>
          </a:p>
        </p:txBody>
      </p:sp>
      <p:sp>
        <p:nvSpPr>
          <p:cNvPr id="124936" name="Line 7"/>
          <p:cNvSpPr>
            <a:spLocks noChangeShapeType="1"/>
          </p:cNvSpPr>
          <p:nvPr/>
        </p:nvSpPr>
        <p:spPr bwMode="auto">
          <a:xfrm flipH="1">
            <a:off x="2700338" y="2530475"/>
            <a:ext cx="358775" cy="3222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4937" name="Line 8"/>
          <p:cNvSpPr>
            <a:spLocks noChangeShapeType="1"/>
          </p:cNvSpPr>
          <p:nvPr/>
        </p:nvSpPr>
        <p:spPr bwMode="auto">
          <a:xfrm>
            <a:off x="2051050" y="4221163"/>
            <a:ext cx="0" cy="6016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4938" name="Line 9"/>
          <p:cNvSpPr>
            <a:spLocks noChangeShapeType="1"/>
          </p:cNvSpPr>
          <p:nvPr/>
        </p:nvSpPr>
        <p:spPr bwMode="auto">
          <a:xfrm>
            <a:off x="3132138" y="4221163"/>
            <a:ext cx="1257300" cy="4572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4939" name="Line 10"/>
          <p:cNvSpPr>
            <a:spLocks noChangeShapeType="1"/>
          </p:cNvSpPr>
          <p:nvPr/>
        </p:nvSpPr>
        <p:spPr bwMode="auto">
          <a:xfrm>
            <a:off x="5364163" y="2492375"/>
            <a:ext cx="1295255" cy="2936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900113" y="455626"/>
            <a:ext cx="7274069" cy="590931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+mj-lt"/>
                <a:cs typeface="Arial" pitchFamily="34" charset="0"/>
              </a:rPr>
              <a:t>ГОСТ Р 12.0.010-2009</a:t>
            </a:r>
          </a:p>
          <a:p>
            <a:pPr algn="ctr">
              <a:lnSpc>
                <a:spcPct val="80000"/>
              </a:lnSpc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+mj-lt"/>
              </a:rPr>
              <a:t>«ССБТ. Система управления охраной труда. </a:t>
            </a:r>
          </a:p>
          <a:p>
            <a:pPr algn="ctr">
              <a:lnSpc>
                <a:spcPct val="80000"/>
              </a:lnSpc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+mj-lt"/>
              </a:rPr>
              <a:t>Определение опасностей и оценка рисков»</a:t>
            </a:r>
            <a:endParaRPr lang="ru-RU" sz="1600" b="1" dirty="0">
              <a:solidFill>
                <a:srgbClr val="002060"/>
              </a:solidFill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43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75564" y="1836333"/>
            <a:ext cx="3768436" cy="5021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7283" name="Text Box 11"/>
          <p:cNvSpPr txBox="1">
            <a:spLocks noChangeArrowheads="1"/>
          </p:cNvSpPr>
          <p:nvPr/>
        </p:nvSpPr>
        <p:spPr bwMode="auto">
          <a:xfrm>
            <a:off x="803563" y="1045873"/>
            <a:ext cx="7902864" cy="7921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ru-RU" sz="2000" b="1" dirty="0">
                <a:solidFill>
                  <a:srgbClr val="002060"/>
                </a:solidFill>
                <a:latin typeface="Arial" pitchFamily="34" charset="0"/>
              </a:rPr>
              <a:t>Оценка и определение риска проводится на основе решений, опирающихся на здравый смысл.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03563" y="2311399"/>
            <a:ext cx="3241964" cy="3816928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i="1" dirty="0" smtClean="0">
              <a:solidFill>
                <a:srgbClr val="002060"/>
              </a:solidFill>
            </a:endParaRPr>
          </a:p>
          <a:p>
            <a:pPr marL="266700" indent="-266700" algn="ctr"/>
            <a:r>
              <a:rPr lang="ru-RU" b="1" dirty="0" smtClean="0">
                <a:solidFill>
                  <a:srgbClr val="002060"/>
                </a:solidFill>
              </a:rPr>
              <a:t>В этом основное отличие оценки рисков в ОТ и ПБ!</a:t>
            </a:r>
          </a:p>
          <a:p>
            <a:pPr marL="266700" indent="-266700" algn="ctr"/>
            <a:endParaRPr lang="ru-RU" b="1" dirty="0" smtClean="0">
              <a:solidFill>
                <a:srgbClr val="002060"/>
              </a:solidFill>
            </a:endParaRPr>
          </a:p>
          <a:p>
            <a:endParaRPr lang="ru-RU" b="1" dirty="0" smtClean="0">
              <a:solidFill>
                <a:srgbClr val="002060"/>
              </a:solidFill>
              <a:latin typeface="Garamond" pitchFamily="18" charset="0"/>
              <a:cs typeface="Arial" pitchFamily="34" charset="0"/>
            </a:endParaRPr>
          </a:p>
          <a:p>
            <a:pPr marL="285750" indent="-285750">
              <a:buFontTx/>
              <a:buChar char="-"/>
            </a:pPr>
            <a:endParaRPr lang="ru-RU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5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ext Box 9"/>
          <p:cNvSpPr txBox="1">
            <a:spLocks noChangeArrowheads="1"/>
          </p:cNvSpPr>
          <p:nvPr/>
        </p:nvSpPr>
        <p:spPr bwMode="auto">
          <a:xfrm>
            <a:off x="7740650" y="64912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1800">
              <a:latin typeface="Arial" charset="0"/>
            </a:endParaRP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684213" y="549275"/>
            <a:ext cx="7488237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/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Применение прямых и косвенных методов оценки</a:t>
            </a:r>
            <a:r>
              <a:rPr lang="ru-RU" sz="3200" b="1" dirty="0">
                <a:solidFill>
                  <a:srgbClr val="002060"/>
                </a:solidFill>
                <a:latin typeface="Arial" charset="0"/>
              </a:rPr>
              <a:t> </a:t>
            </a: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4883150" y="2373313"/>
            <a:ext cx="4140200" cy="4360862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b="1" dirty="0" smtClean="0">
                <a:solidFill>
                  <a:srgbClr val="002060"/>
                </a:solidFill>
              </a:rPr>
              <a:t>Прямые качественные методы используются, е</a:t>
            </a:r>
            <a:r>
              <a:rPr lang="ru-RU" dirty="0" smtClean="0">
                <a:solidFill>
                  <a:srgbClr val="002060"/>
                </a:solidFill>
              </a:rPr>
              <a:t>сли </a:t>
            </a:r>
            <a:r>
              <a:rPr lang="ru-RU" u="sng" dirty="0" smtClean="0">
                <a:solidFill>
                  <a:srgbClr val="002060"/>
                </a:solidFill>
              </a:rPr>
              <a:t>данных недостаточно </a:t>
            </a:r>
            <a:r>
              <a:rPr lang="ru-RU" dirty="0" smtClean="0">
                <a:solidFill>
                  <a:srgbClr val="002060"/>
                </a:solidFill>
              </a:rPr>
              <a:t>для применения статистического анализа. </a:t>
            </a:r>
          </a:p>
          <a:p>
            <a:pPr algn="just">
              <a:defRPr/>
            </a:pPr>
            <a:r>
              <a:rPr lang="ru-RU" dirty="0" smtClean="0">
                <a:solidFill>
                  <a:srgbClr val="002060"/>
                </a:solidFill>
              </a:rPr>
              <a:t>Несмотря на то, что их результатом могут являться количественные характеристики риска, </a:t>
            </a:r>
            <a:r>
              <a:rPr lang="ru-RU" u="sng" dirty="0" smtClean="0">
                <a:solidFill>
                  <a:srgbClr val="002060"/>
                </a:solidFill>
              </a:rPr>
              <a:t>в основе лежат методы анализа, основанные на бальных оценках </a:t>
            </a:r>
            <a:r>
              <a:rPr lang="ru-RU" dirty="0" smtClean="0">
                <a:solidFill>
                  <a:srgbClr val="002060"/>
                </a:solidFill>
              </a:rPr>
              <a:t>условий труда экспертами или оценочной командой</a:t>
            </a:r>
            <a:endParaRPr lang="ru-RU" sz="2400" dirty="0"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79388" y="1341438"/>
            <a:ext cx="4048125" cy="4359275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b="1" dirty="0" smtClean="0">
                <a:solidFill>
                  <a:srgbClr val="002060"/>
                </a:solidFill>
              </a:rPr>
              <a:t>Прямая количественная оценки </a:t>
            </a:r>
            <a:r>
              <a:rPr lang="ru-RU" dirty="0" smtClean="0">
                <a:solidFill>
                  <a:srgbClr val="002060"/>
                </a:solidFill>
              </a:rPr>
              <a:t>риска возможна лишь в </a:t>
            </a:r>
            <a:r>
              <a:rPr lang="ru-RU" u="sng" dirty="0" smtClean="0">
                <a:solidFill>
                  <a:srgbClr val="002060"/>
                </a:solidFill>
              </a:rPr>
              <a:t>ограниченном числе случаев</a:t>
            </a:r>
            <a:r>
              <a:rPr lang="ru-RU" dirty="0" smtClean="0">
                <a:solidFill>
                  <a:srgbClr val="002060"/>
                </a:solidFill>
              </a:rPr>
              <a:t>, когда в организации имеются </a:t>
            </a:r>
            <a:r>
              <a:rPr lang="ru-RU" u="sng" dirty="0" smtClean="0">
                <a:solidFill>
                  <a:srgbClr val="002060"/>
                </a:solidFill>
              </a:rPr>
              <a:t>накопленные данные </a:t>
            </a:r>
            <a:r>
              <a:rPr lang="ru-RU" dirty="0" smtClean="0">
                <a:solidFill>
                  <a:srgbClr val="002060"/>
                </a:solidFill>
              </a:rPr>
              <a:t>о частоте случаев производственного травматизма (</a:t>
            </a:r>
            <a:r>
              <a:rPr lang="ru-RU" dirty="0" err="1" smtClean="0">
                <a:solidFill>
                  <a:srgbClr val="002060"/>
                </a:solidFill>
              </a:rPr>
              <a:t>микротравмирования</a:t>
            </a:r>
            <a:r>
              <a:rPr lang="ru-RU" dirty="0" smtClean="0">
                <a:solidFill>
                  <a:srgbClr val="002060"/>
                </a:solidFill>
              </a:rPr>
              <a:t>, профессиональных заболеваний) и их тяжести на объекте оценки рисков. </a:t>
            </a:r>
            <a:endParaRPr lang="ru-RU" sz="2400" dirty="0">
              <a:solidFill>
                <a:srgbClr val="002060"/>
              </a:solidFill>
              <a:cs typeface="Arial" pitchFamily="34" charset="0"/>
            </a:endParaRPr>
          </a:p>
        </p:txBody>
      </p:sp>
      <p:pic>
        <p:nvPicPr>
          <p:cNvPr id="80902" name="Picture 2" descr="Административный надзор рефера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5675" y="646113"/>
            <a:ext cx="1717675" cy="161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" grpId="0" build="p" animBg="1"/>
      <p:bldP spid="9" grpId="0" build="p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 Box 9"/>
          <p:cNvSpPr txBox="1">
            <a:spLocks noChangeArrowheads="1"/>
          </p:cNvSpPr>
          <p:nvPr/>
        </p:nvSpPr>
        <p:spPr bwMode="auto">
          <a:xfrm>
            <a:off x="7740650" y="64912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1800">
              <a:latin typeface="Arial" pitchFamily="34" charset="0"/>
            </a:endParaRP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332509"/>
            <a:ext cx="8784976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/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Прямой метод </a:t>
            </a:r>
            <a:r>
              <a:rPr lang="ru-RU" sz="2800" b="1" dirty="0" smtClean="0">
                <a:solidFill>
                  <a:srgbClr val="002060"/>
                </a:solidFill>
              </a:rPr>
              <a:t>оценки риска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Arial" pitchFamily="34" charset="0"/>
              </a:rPr>
              <a:t>(по ГОСТ Р 12.0.010-2009 «ССБТ. Определение опасностей и оценка рисков»)</a:t>
            </a:r>
            <a:r>
              <a:rPr lang="ru-RU" sz="2800" b="1" dirty="0" smtClean="0">
                <a:solidFill>
                  <a:schemeClr val="tx2"/>
                </a:solidFill>
                <a:latin typeface="Arial" pitchFamily="34" charset="0"/>
              </a:rPr>
              <a:t> </a:t>
            </a:r>
            <a:endParaRPr lang="ru-RU" sz="2800" b="1" dirty="0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67544" y="1052736"/>
            <a:ext cx="8317432" cy="194421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defRPr/>
            </a:pPr>
            <a:r>
              <a:rPr lang="ru-RU" sz="1800" u="sng" dirty="0">
                <a:solidFill>
                  <a:srgbClr val="002060"/>
                </a:solidFill>
              </a:rPr>
              <a:t>Риск </a:t>
            </a:r>
            <a:r>
              <a:rPr lang="en-US" sz="1800" b="1" i="1" u="sng" dirty="0">
                <a:solidFill>
                  <a:srgbClr val="002060"/>
                </a:solidFill>
              </a:rPr>
              <a:t>R</a:t>
            </a:r>
            <a:r>
              <a:rPr lang="ru-RU" sz="1800" u="sng" dirty="0">
                <a:solidFill>
                  <a:srgbClr val="002060"/>
                </a:solidFill>
              </a:rPr>
              <a:t> в общем случае </a:t>
            </a:r>
            <a:r>
              <a:rPr lang="ru-RU" sz="1800" dirty="0">
                <a:solidFill>
                  <a:srgbClr val="002060"/>
                </a:solidFill>
              </a:rPr>
              <a:t>количественно рассчитывают </a:t>
            </a:r>
            <a:r>
              <a:rPr lang="ru-RU" sz="1800" u="sng" dirty="0">
                <a:solidFill>
                  <a:srgbClr val="002060"/>
                </a:solidFill>
              </a:rPr>
              <a:t>суммированием произведений</a:t>
            </a:r>
            <a:r>
              <a:rPr lang="ru-RU" sz="1800" dirty="0">
                <a:solidFill>
                  <a:srgbClr val="002060"/>
                </a:solidFill>
              </a:rPr>
              <a:t> возможных </a:t>
            </a:r>
            <a:r>
              <a:rPr lang="ru-RU" sz="1800" dirty="0" smtClean="0">
                <a:solidFill>
                  <a:srgbClr val="002060"/>
                </a:solidFill>
              </a:rPr>
              <a:t>значений </a:t>
            </a:r>
            <a:r>
              <a:rPr lang="ru-RU" sz="1800" dirty="0">
                <a:solidFill>
                  <a:srgbClr val="002060"/>
                </a:solidFill>
              </a:rPr>
              <a:t>ущерба здоровью и жизни работника (</a:t>
            </a:r>
            <a:r>
              <a:rPr lang="ru-RU" sz="1800" u="sng" dirty="0">
                <a:solidFill>
                  <a:srgbClr val="002060"/>
                </a:solidFill>
              </a:rPr>
              <a:t>тяжести последствий</a:t>
            </a:r>
            <a:r>
              <a:rPr lang="ru-RU" sz="1800" dirty="0">
                <a:solidFill>
                  <a:srgbClr val="002060"/>
                </a:solidFill>
              </a:rPr>
              <a:t>) </a:t>
            </a:r>
            <a:r>
              <a:rPr lang="en-US" sz="1800" b="1" i="1" dirty="0">
                <a:solidFill>
                  <a:srgbClr val="002060"/>
                </a:solidFill>
              </a:rPr>
              <a:t>S</a:t>
            </a:r>
            <a:r>
              <a:rPr lang="en-US" sz="1800" b="1" i="1" baseline="-25000" dirty="0">
                <a:solidFill>
                  <a:srgbClr val="002060"/>
                </a:solidFill>
              </a:rPr>
              <a:t>i</a:t>
            </a:r>
            <a:r>
              <a:rPr lang="en-US" sz="1800" dirty="0">
                <a:solidFill>
                  <a:srgbClr val="002060"/>
                </a:solidFill>
              </a:rPr>
              <a:t> </a:t>
            </a:r>
            <a:r>
              <a:rPr lang="ru-RU" sz="1800" dirty="0">
                <a:solidFill>
                  <a:srgbClr val="002060"/>
                </a:solidFill>
              </a:rPr>
              <a:t>в результате несчастных случаев на производстве (микротравм, профессиональных заболеваний) на </a:t>
            </a:r>
            <a:r>
              <a:rPr lang="ru-RU" sz="1800" u="sng" dirty="0">
                <a:solidFill>
                  <a:srgbClr val="002060"/>
                </a:solidFill>
              </a:rPr>
              <a:t>вероятности наступления этих событий </a:t>
            </a:r>
            <a:r>
              <a:rPr lang="ru-RU" sz="1800" b="1" i="1" dirty="0">
                <a:solidFill>
                  <a:srgbClr val="002060"/>
                </a:solidFill>
              </a:rPr>
              <a:t>Р</a:t>
            </a:r>
            <a:r>
              <a:rPr lang="en-US" sz="1800" b="1" i="1" baseline="-25000" dirty="0" err="1">
                <a:solidFill>
                  <a:srgbClr val="002060"/>
                </a:solidFill>
              </a:rPr>
              <a:t>i</a:t>
            </a:r>
            <a:r>
              <a:rPr lang="en-US" sz="1800" dirty="0">
                <a:solidFill>
                  <a:srgbClr val="002060"/>
                </a:solidFill>
              </a:rPr>
              <a:t>  </a:t>
            </a:r>
            <a:r>
              <a:rPr lang="ru-RU" sz="1800" u="sng" dirty="0">
                <a:solidFill>
                  <a:srgbClr val="002060"/>
                </a:solidFill>
              </a:rPr>
              <a:t>по каждой выявленной опасности</a:t>
            </a:r>
            <a:r>
              <a:rPr lang="ru-RU" sz="1800" dirty="0">
                <a:solidFill>
                  <a:srgbClr val="002060"/>
                </a:solidFill>
              </a:rPr>
              <a:t> (опасному или вредному производственному фактору)</a:t>
            </a:r>
            <a:endParaRPr lang="ru-RU" sz="2400" dirty="0"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410691" y="3140968"/>
            <a:ext cx="3860800" cy="100811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defRPr/>
            </a:pPr>
            <a:endParaRPr lang="ru-RU" sz="2400" dirty="0"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55576" y="4292600"/>
            <a:ext cx="7813376" cy="80587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solidFill>
                  <a:srgbClr val="002060"/>
                </a:solidFill>
              </a:rPr>
              <a:t>где </a:t>
            </a:r>
            <a:r>
              <a:rPr lang="en-US" sz="1600" b="1" i="1" dirty="0">
                <a:solidFill>
                  <a:srgbClr val="002060"/>
                </a:solidFill>
              </a:rPr>
              <a:t>n</a:t>
            </a:r>
            <a:r>
              <a:rPr lang="ru-RU" sz="1600" dirty="0">
                <a:solidFill>
                  <a:srgbClr val="002060"/>
                </a:solidFill>
              </a:rPr>
              <a:t> – общее число опасностей, в результате воздействия которых может наступить несчастный случай (микротравма, профессиональное заболевание)</a:t>
            </a:r>
            <a:endParaRPr lang="ru-RU" sz="1600" dirty="0"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20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55576" y="5301208"/>
            <a:ext cx="7813376" cy="135821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300" dirty="0">
                <a:solidFill>
                  <a:srgbClr val="002060"/>
                </a:solidFill>
              </a:rPr>
              <a:t>Количественное оценивание риска, проводимое по такой формуле,  в реальных условиях производства затруднено. Только в очень ограниченном числе ситуаций, например, в случаях </a:t>
            </a:r>
            <a:r>
              <a:rPr lang="ru-RU" sz="1300" u="sng" dirty="0">
                <a:solidFill>
                  <a:srgbClr val="002060"/>
                </a:solidFill>
              </a:rPr>
              <a:t>многолетнего контроля </a:t>
            </a:r>
            <a:r>
              <a:rPr lang="ru-RU" sz="1300" dirty="0">
                <a:solidFill>
                  <a:srgbClr val="002060"/>
                </a:solidFill>
              </a:rPr>
              <a:t>за состоянием условий труда на рабочих местах, возможно с </a:t>
            </a:r>
            <a:r>
              <a:rPr lang="ru-RU" sz="1300" u="sng" dirty="0">
                <a:solidFill>
                  <a:srgbClr val="002060"/>
                </a:solidFill>
              </a:rPr>
              <a:t>высокой степенью достоверности </a:t>
            </a:r>
            <a:r>
              <a:rPr lang="ru-RU" sz="1300" dirty="0">
                <a:solidFill>
                  <a:srgbClr val="002060"/>
                </a:solidFill>
              </a:rPr>
              <a:t>говорить о </a:t>
            </a:r>
            <a:r>
              <a:rPr lang="ru-RU" sz="1300" u="sng" dirty="0">
                <a:solidFill>
                  <a:srgbClr val="002060"/>
                </a:solidFill>
              </a:rPr>
              <a:t>значениях вероятности </a:t>
            </a:r>
            <a:r>
              <a:rPr lang="ru-RU" sz="1300" dirty="0">
                <a:solidFill>
                  <a:srgbClr val="002060"/>
                </a:solidFill>
              </a:rPr>
              <a:t>наступления несчастных случаев и </a:t>
            </a:r>
            <a:r>
              <a:rPr lang="ru-RU" sz="1300" u="sng" dirty="0">
                <a:solidFill>
                  <a:srgbClr val="002060"/>
                </a:solidFill>
              </a:rPr>
              <a:t>зафиксированной тяжести </a:t>
            </a:r>
            <a:r>
              <a:rPr lang="ru-RU" sz="1300" dirty="0">
                <a:solidFill>
                  <a:srgbClr val="002060"/>
                </a:solidFill>
              </a:rPr>
              <a:t>их последствий для здоровья работников</a:t>
            </a:r>
            <a:endParaRPr lang="ru-RU" sz="1300" dirty="0">
              <a:solidFill>
                <a:srgbClr val="002060"/>
              </a:solidFill>
              <a:cs typeface="Arial" pitchFamily="34" charset="0"/>
            </a:endParaRPr>
          </a:p>
        </p:txBody>
      </p:sp>
      <p:graphicFrame>
        <p:nvGraphicFramePr>
          <p:cNvPr id="565251" name="Object 3"/>
          <p:cNvGraphicFramePr>
            <a:graphicFrameLocks noChangeAspect="1"/>
          </p:cNvGraphicFramePr>
          <p:nvPr/>
        </p:nvGraphicFramePr>
        <p:xfrm>
          <a:off x="2410691" y="3140968"/>
          <a:ext cx="3325091" cy="1008112"/>
        </p:xfrm>
        <a:graphic>
          <a:graphicData uri="http://schemas.openxmlformats.org/presentationml/2006/ole">
            <p:oleObj spid="_x0000_s1026" name="Формула" r:id="rId3" imgW="736560" imgH="4572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3"/>
          <p:cNvSpPr>
            <a:spLocks noGrp="1" noChangeArrowheads="1"/>
          </p:cNvSpPr>
          <p:nvPr>
            <p:ph idx="1"/>
          </p:nvPr>
        </p:nvSpPr>
        <p:spPr>
          <a:xfrm>
            <a:off x="322263" y="1311275"/>
            <a:ext cx="6069012" cy="52101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1800" b="1" smtClean="0">
                <a:solidFill>
                  <a:srgbClr val="002060"/>
                </a:solidFill>
                <a:latin typeface="Garamond" pitchFamily="18" charset="0"/>
              </a:rPr>
              <a:t> Косвенные методы оценки рисков для здоровья и жизни работников используют показатели, характеризующие отклонение существующих (контролируемых) условий (параметров) от норм и имеющие причинно-следственную связь с рисками. 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1800" b="1" smtClean="0">
              <a:solidFill>
                <a:srgbClr val="002060"/>
              </a:solidFill>
              <a:latin typeface="Garamond" pitchFamily="18" charset="0"/>
            </a:endParaRP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1800" b="1" smtClean="0">
                <a:solidFill>
                  <a:srgbClr val="002060"/>
                </a:solidFill>
                <a:latin typeface="Garamond" pitchFamily="18" charset="0"/>
              </a:rPr>
              <a:t>К таким показателям, например, относятся: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800" b="1" smtClean="0">
                <a:solidFill>
                  <a:srgbClr val="002060"/>
                </a:solidFill>
                <a:latin typeface="Garamond" pitchFamily="18" charset="0"/>
              </a:rPr>
              <a:t>- превышение измеренных или рассчитанных значений вредных и (или) опасных производственных факторов предельно допустимых концентраций (ПДК), уровней (ПДУ), установленных гигиеническими критериями и нормативами;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800" b="1" smtClean="0">
                <a:solidFill>
                  <a:srgbClr val="002060"/>
                </a:solidFill>
                <a:latin typeface="Garamond" pitchFamily="18" charset="0"/>
              </a:rPr>
              <a:t>- общее количество факторов производственной среды, отклоняющихся от нормальных;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800" b="1" smtClean="0">
                <a:solidFill>
                  <a:srgbClr val="002060"/>
                </a:solidFill>
                <a:latin typeface="Garamond" pitchFamily="18" charset="0"/>
              </a:rPr>
              <a:t>- отношение выполненных на рабочем месте нормативных требований охраны труда к их общему количеству.</a:t>
            </a:r>
          </a:p>
        </p:txBody>
      </p:sp>
      <p:sp>
        <p:nvSpPr>
          <p:cNvPr id="218114" name="Rectangle 2"/>
          <p:cNvSpPr>
            <a:spLocks noChangeArrowheads="1"/>
          </p:cNvSpPr>
          <p:nvPr/>
        </p:nvSpPr>
        <p:spPr bwMode="auto">
          <a:xfrm>
            <a:off x="250825" y="404813"/>
            <a:ext cx="8496300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/>
          <a:lstStyle/>
          <a:p>
            <a:pPr algn="ctr"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Косвенные методы оценки риска</a:t>
            </a:r>
          </a:p>
        </p:txBody>
      </p:sp>
      <p:pic>
        <p:nvPicPr>
          <p:cNvPr id="82948" name="Picture 2" descr="http://novostipmr.com/sites/default/files/field/image/201509/vozdu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8400" y="4932363"/>
            <a:ext cx="2895600" cy="192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8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8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8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5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5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5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5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5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5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5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5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5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5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0" grpId="0" build="p"/>
      <p:bldP spid="218114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2"/>
          <p:cNvSpPr>
            <a:spLocks noChangeArrowheads="1"/>
          </p:cNvSpPr>
          <p:nvPr/>
        </p:nvSpPr>
        <p:spPr bwMode="auto">
          <a:xfrm>
            <a:off x="250825" y="404813"/>
            <a:ext cx="8496300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/>
          <a:lstStyle/>
          <a:p>
            <a:pPr algn="ctr"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Косвенные методы оценки риска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0825" y="1173018"/>
            <a:ext cx="8317432" cy="118225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defRPr/>
            </a:pPr>
            <a:r>
              <a:rPr lang="ru-RU" b="1" dirty="0" smtClean="0">
                <a:solidFill>
                  <a:srgbClr val="002060"/>
                </a:solidFill>
              </a:rPr>
              <a:t>Р 2.2.1766-03 Руководство по оценке профессионального риска для здоровья работников. Организационно – методические основы, принципы и критерии оценки</a:t>
            </a:r>
            <a:endParaRPr lang="ru-RU" sz="2400" dirty="0"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0825" y="2493817"/>
            <a:ext cx="8717684" cy="396240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1200" b="1" dirty="0" smtClean="0">
                <a:solidFill>
                  <a:srgbClr val="002060"/>
                </a:solidFill>
              </a:rPr>
              <a:t>Косвенный метод оценки рисков на основе определения класса условий труда</a:t>
            </a:r>
          </a:p>
          <a:p>
            <a:r>
              <a:rPr lang="ru-RU" sz="1200" dirty="0" smtClean="0">
                <a:solidFill>
                  <a:srgbClr val="002060"/>
                </a:solidFill>
              </a:rPr>
              <a:t>	Все условия труда в зависимости от величины возможного ущерба здоровью и жизни работника делят на классы. </a:t>
            </a:r>
          </a:p>
          <a:p>
            <a:r>
              <a:rPr lang="ru-RU" sz="1200" dirty="0" smtClean="0">
                <a:solidFill>
                  <a:srgbClr val="002060"/>
                </a:solidFill>
              </a:rPr>
              <a:t>	Например, к первому классу относят такие условия, при которых вредные факторы отсутствуют либо не превышают уровни, принятые в качестве безопасных. Ко второму классу - условия, при которых нет превышения установленных гигиенических нормативов, а возможные изменения функционального состояния организма восстанавливаются во время регламентированного отдыха или к началу следующей смены и не оказывают неблагоприятного действия в ближайшем и отдаленном периоде на состояние здоровья работника. К третьему классу - условия, при которых возможен ущерб, присущий первой группе и т.д. </a:t>
            </a:r>
          </a:p>
          <a:p>
            <a:r>
              <a:rPr lang="ru-RU" sz="1200" dirty="0" smtClean="0">
                <a:solidFill>
                  <a:srgbClr val="002060"/>
                </a:solidFill>
              </a:rPr>
              <a:t>	Отнесение условий труда к тому или иному классу в зависимости от уровней (значений) показателей, характеризующих вредные и (или) опасные производственные факторы, тяжесть и напряженность труда, выполнение требований безопасности труда, проводят по действующим правилам, методикам, руководствам. Для этого сначала измеряют (рассчитывают) значение показателя, а затем его сравнивают с нормативными предельно допустимыми значениями (концентрациями, уровнями и т.д.). Степень (кратность) превышения является критерием отнесения конкретных условий к классу.</a:t>
            </a:r>
            <a:br>
              <a:rPr lang="ru-RU" sz="1200" dirty="0" smtClean="0">
                <a:solidFill>
                  <a:srgbClr val="002060"/>
                </a:solidFill>
              </a:rPr>
            </a:br>
            <a:r>
              <a:rPr lang="ru-RU" sz="1200" dirty="0" smtClean="0">
                <a:solidFill>
                  <a:srgbClr val="002060"/>
                </a:solidFill>
              </a:rPr>
              <a:t>	Каждому классу условий труда соответствует определенный риск, выраженный как качественной величиной (от пренебрежимо малого до сверхвысокого), так и количественной величиной - индексом профессиональной заболеваемости.</a:t>
            </a:r>
            <a:endParaRPr lang="ru-RU" sz="12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8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8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8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114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2"/>
          <p:cNvSpPr>
            <a:spLocks noChangeArrowheads="1"/>
          </p:cNvSpPr>
          <p:nvPr/>
        </p:nvSpPr>
        <p:spPr bwMode="auto">
          <a:xfrm>
            <a:off x="895350" y="225425"/>
            <a:ext cx="79248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/>
          <a:lstStyle/>
          <a:p>
            <a:pPr algn="ctr">
              <a:defRPr/>
            </a:pP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Примеры косвенных методов оценки риска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323850" y="1006764"/>
            <a:ext cx="6192838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 u="sng" dirty="0">
                <a:solidFill>
                  <a:srgbClr val="002060"/>
                </a:solidFill>
              </a:rPr>
              <a:t>Метод интервью. </a:t>
            </a:r>
          </a:p>
          <a:p>
            <a:r>
              <a:rPr lang="ru-RU" sz="1400" b="1" i="1" dirty="0">
                <a:solidFill>
                  <a:srgbClr val="002060"/>
                </a:solidFill>
              </a:rPr>
              <a:t>Отдельным группам работников (например, работающим в одном цехе, отделе, либо обслуживающим оборудование) задают ряд уже подготовленных вопросов относительно возможных опасностей (рисков), с которыми работники сталкиваются в ходе выполнения своей трудовой функции. </a:t>
            </a:r>
          </a:p>
          <a:p>
            <a:r>
              <a:rPr lang="ru-RU" sz="1400" b="1" i="1" dirty="0">
                <a:solidFill>
                  <a:srgbClr val="002060"/>
                </a:solidFill>
              </a:rPr>
              <a:t>Целями использования метода являются как выявление опасностей, с которыми сталкиваются работники, так и вовлечение работников в процесс оценки и управления рисками. </a:t>
            </a:r>
          </a:p>
          <a:p>
            <a:r>
              <a:rPr lang="ru-RU" sz="1400" b="1" i="1" dirty="0">
                <a:solidFill>
                  <a:srgbClr val="002060"/>
                </a:solidFill>
              </a:rPr>
              <a:t>Метод может применяться как в форме анкетирования, так и в форме так называемых «аудитов безопасного поведения».</a:t>
            </a:r>
          </a:p>
          <a:p>
            <a:endParaRPr lang="ru-RU" sz="1400" b="1" i="1" dirty="0">
              <a:solidFill>
                <a:srgbClr val="002060"/>
              </a:solidFill>
            </a:endParaRPr>
          </a:p>
          <a:p>
            <a:r>
              <a:rPr lang="ru-RU" sz="1400" b="1" u="sng" dirty="0">
                <a:solidFill>
                  <a:srgbClr val="002060"/>
                </a:solidFill>
              </a:rPr>
              <a:t>Метод контрольных листов («</a:t>
            </a:r>
            <a:r>
              <a:rPr lang="ru-RU" sz="1400" b="1" u="sng" dirty="0" err="1">
                <a:solidFill>
                  <a:srgbClr val="002060"/>
                </a:solidFill>
              </a:rPr>
              <a:t>чек-листов</a:t>
            </a:r>
            <a:r>
              <a:rPr lang="ru-RU" sz="1400" b="1" u="sng" dirty="0">
                <a:solidFill>
                  <a:srgbClr val="002060"/>
                </a:solidFill>
              </a:rPr>
              <a:t>»). </a:t>
            </a:r>
          </a:p>
          <a:p>
            <a:r>
              <a:rPr lang="ru-RU" sz="1400" b="1" i="1" dirty="0">
                <a:solidFill>
                  <a:srgbClr val="002060"/>
                </a:solidFill>
              </a:rPr>
              <a:t>Контрольный лист – это перечень опасностей и/или рисков, который формируется на основе данных производственного контроля, предыдущих оценок рисков. Организация, как правило, разрабатывает контрольные листы с учетом специфики своей деятельности, однако, имеются и типовые контрольные листы для определенных опасностей, профессий и видов работ. </a:t>
            </a:r>
          </a:p>
        </p:txBody>
      </p:sp>
      <p:pic>
        <p:nvPicPr>
          <p:cNvPr id="83972" name="Рисунок 4" descr="http://d3lgc28rsiigal.cloudfront.net/wp-content/uploads/2014/07/polls.jpg?4814d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84875" y="3592513"/>
            <a:ext cx="3159125" cy="326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8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8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8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114" grpId="0"/>
      <p:bldP spid="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1607704" y="329406"/>
            <a:ext cx="6003059" cy="439738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ISO 14001:2015</a:t>
            </a:r>
          </a:p>
        </p:txBody>
      </p:sp>
      <p:pic>
        <p:nvPicPr>
          <p:cNvPr id="4" name="Рисунок 3" descr="C:\Users\KUZNET~1\AppData\Local\Temp\FineReader11.00\media\image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350" y="981075"/>
            <a:ext cx="6192838" cy="547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6" descr="http://d3lgc28rsiigal.cloudfront.net/wp-content/uploads/2014/07/polls.jpg?4814d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1425" y="2271713"/>
            <a:ext cx="2822575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23850" y="2565400"/>
            <a:ext cx="6215063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</a:pPr>
            <a:endParaRPr lang="ru-RU" sz="2800" b="1">
              <a:solidFill>
                <a:srgbClr val="002060"/>
              </a:solidFill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</a:pPr>
            <a:r>
              <a:rPr lang="ru-RU" sz="2400" b="1">
                <a:solidFill>
                  <a:srgbClr val="002060"/>
                </a:solidFill>
              </a:rPr>
              <a:t>Производственный процесс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</a:pPr>
            <a:r>
              <a:rPr lang="ru-RU" sz="2400" b="1">
                <a:solidFill>
                  <a:srgbClr val="002060"/>
                </a:solidFill>
              </a:rPr>
              <a:t>Машины и оборудование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</a:pPr>
            <a:r>
              <a:rPr lang="ru-RU" sz="2400" b="1">
                <a:solidFill>
                  <a:srgbClr val="002060"/>
                </a:solidFill>
              </a:rPr>
              <a:t>Порядок и чистота на рабочем месте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</a:pPr>
            <a:r>
              <a:rPr lang="ru-RU" sz="2400" b="1">
                <a:solidFill>
                  <a:srgbClr val="002060"/>
                </a:solidFill>
              </a:rPr>
              <a:t>Факторы окружающей среды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</a:pPr>
            <a:r>
              <a:rPr lang="ru-RU" sz="2400" b="1">
                <a:solidFill>
                  <a:srgbClr val="002060"/>
                </a:solidFill>
              </a:rPr>
              <a:t>Эргономика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</a:pPr>
            <a:r>
              <a:rPr lang="ru-RU" sz="2400" b="1">
                <a:solidFill>
                  <a:srgbClr val="002060"/>
                </a:solidFill>
              </a:rPr>
              <a:t>Проходы и проезды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</a:pPr>
            <a:r>
              <a:rPr lang="ru-RU" sz="2400" b="1">
                <a:solidFill>
                  <a:srgbClr val="002060"/>
                </a:solidFill>
              </a:rPr>
              <a:t>Возможности для спасения и оказания первой помощи 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28650" y="220663"/>
            <a:ext cx="8101013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/>
          <a:lstStyle/>
          <a:p>
            <a:pPr algn="ctr">
              <a:defRPr/>
            </a:pP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Пример косвенного метода оценки риска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Выноска со стрелкой вниз 8"/>
          <p:cNvSpPr/>
          <p:nvPr/>
        </p:nvSpPr>
        <p:spPr>
          <a:xfrm>
            <a:off x="960438" y="1019175"/>
            <a:ext cx="7029450" cy="1968500"/>
          </a:xfrm>
          <a:prstGeom prst="downArrow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2060"/>
                </a:solidFill>
              </a:rPr>
              <a:t>Метод </a:t>
            </a:r>
            <a:r>
              <a:rPr lang="ru-RU" sz="3200" b="1" dirty="0" err="1">
                <a:solidFill>
                  <a:srgbClr val="002060"/>
                </a:solidFill>
              </a:rPr>
              <a:t>Элмери</a:t>
            </a:r>
            <a:r>
              <a:rPr lang="ru-RU" sz="3200" b="1" dirty="0">
                <a:solidFill>
                  <a:srgbClr val="002060"/>
                </a:solidFill>
              </a:rPr>
              <a:t>. Наблюдение за производственной средой</a:t>
            </a:r>
          </a:p>
        </p:txBody>
      </p:sp>
      <p:pic>
        <p:nvPicPr>
          <p:cNvPr id="10" name="Рисунок 7" descr="http://avtomobilist-sbor.ru/wp-content/uploads/2014/07/%D1%87%D0%B5%D0%BB81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88" y="4378325"/>
            <a:ext cx="2657475" cy="247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/>
      <p:bldP spid="9" grpId="0" build="p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1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1557338"/>
            <a:ext cx="7593012" cy="4940300"/>
          </a:xfrm>
        </p:spPr>
        <p:txBody>
          <a:bodyPr/>
          <a:lstStyle/>
          <a:p>
            <a:pPr eaLnBrk="1" hangingPunct="1">
              <a:buFont typeface="Wingdings" pitchFamily="2" charset="2"/>
              <a:buChar char="ü"/>
            </a:pPr>
            <a:r>
              <a:rPr lang="ru-RU" sz="2800" b="1" smtClean="0">
                <a:solidFill>
                  <a:srgbClr val="002060"/>
                </a:solidFill>
                <a:latin typeface="Garamond" pitchFamily="18" charset="0"/>
                <a:cs typeface="Arial" charset="0"/>
              </a:rPr>
              <a:t>Работники;</a:t>
            </a:r>
          </a:p>
          <a:p>
            <a:pPr eaLnBrk="1" hangingPunct="1">
              <a:buFont typeface="Wingdings" pitchFamily="2" charset="2"/>
              <a:buChar char="ü"/>
            </a:pPr>
            <a:endParaRPr lang="ru-RU" sz="2800" b="1" smtClean="0">
              <a:solidFill>
                <a:srgbClr val="002060"/>
              </a:solidFill>
              <a:latin typeface="Garamond" pitchFamily="18" charset="0"/>
              <a:cs typeface="Arial" charset="0"/>
            </a:endParaRPr>
          </a:p>
          <a:p>
            <a:pPr eaLnBrk="1" hangingPunct="1">
              <a:buFont typeface="Wingdings" pitchFamily="2" charset="2"/>
              <a:buChar char="ü"/>
            </a:pPr>
            <a:r>
              <a:rPr lang="ru-RU" sz="2800" b="1" smtClean="0">
                <a:solidFill>
                  <a:srgbClr val="002060"/>
                </a:solidFill>
                <a:latin typeface="Garamond" pitchFamily="18" charset="0"/>
                <a:cs typeface="Arial" charset="0"/>
              </a:rPr>
              <a:t>Начальники цехов;</a:t>
            </a:r>
          </a:p>
          <a:p>
            <a:pPr eaLnBrk="1" hangingPunct="1">
              <a:buFont typeface="Wingdings" pitchFamily="2" charset="2"/>
              <a:buChar char="ü"/>
            </a:pPr>
            <a:endParaRPr lang="ru-RU" sz="2800" b="1" smtClean="0">
              <a:solidFill>
                <a:srgbClr val="002060"/>
              </a:solidFill>
              <a:latin typeface="Garamond" pitchFamily="18" charset="0"/>
              <a:cs typeface="Arial" charset="0"/>
            </a:endParaRPr>
          </a:p>
          <a:p>
            <a:pPr eaLnBrk="1" hangingPunct="1">
              <a:buFont typeface="Wingdings" pitchFamily="2" charset="2"/>
              <a:buChar char="ü"/>
            </a:pPr>
            <a:r>
              <a:rPr lang="ru-RU" sz="2800" b="1" smtClean="0">
                <a:solidFill>
                  <a:srgbClr val="002060"/>
                </a:solidFill>
                <a:latin typeface="Garamond" pitchFamily="18" charset="0"/>
                <a:cs typeface="Arial" charset="0"/>
              </a:rPr>
              <a:t>Уполномоченный по охране труда;</a:t>
            </a:r>
          </a:p>
          <a:p>
            <a:pPr eaLnBrk="1" hangingPunct="1">
              <a:buFont typeface="Wingdings" pitchFamily="2" charset="2"/>
              <a:buChar char="ü"/>
            </a:pPr>
            <a:endParaRPr lang="ru-RU" sz="2800" b="1" smtClean="0">
              <a:solidFill>
                <a:srgbClr val="002060"/>
              </a:solidFill>
              <a:latin typeface="Garamond" pitchFamily="18" charset="0"/>
              <a:cs typeface="Arial" charset="0"/>
            </a:endParaRPr>
          </a:p>
          <a:p>
            <a:pPr eaLnBrk="1" hangingPunct="1">
              <a:buFont typeface="Wingdings" pitchFamily="2" charset="2"/>
              <a:buChar char="ü"/>
            </a:pPr>
            <a:r>
              <a:rPr lang="ru-RU" sz="2800" b="1" smtClean="0">
                <a:solidFill>
                  <a:srgbClr val="002060"/>
                </a:solidFill>
                <a:latin typeface="Garamond" pitchFamily="18" charset="0"/>
                <a:cs typeface="Arial" charset="0"/>
              </a:rPr>
              <a:t>Инженер по охране труда;</a:t>
            </a:r>
          </a:p>
          <a:p>
            <a:pPr eaLnBrk="1" hangingPunct="1">
              <a:buFont typeface="Wingdings" pitchFamily="2" charset="2"/>
              <a:buChar char="ü"/>
            </a:pPr>
            <a:endParaRPr lang="ru-RU" sz="2800" b="1" smtClean="0">
              <a:solidFill>
                <a:srgbClr val="002060"/>
              </a:solidFill>
              <a:latin typeface="Garamond" pitchFamily="18" charset="0"/>
              <a:cs typeface="Arial" charset="0"/>
            </a:endParaRPr>
          </a:p>
          <a:p>
            <a:pPr eaLnBrk="1" hangingPunct="1">
              <a:buFont typeface="Wingdings" pitchFamily="2" charset="2"/>
              <a:buChar char="ü"/>
            </a:pPr>
            <a:r>
              <a:rPr lang="ru-RU" sz="2800" b="1" smtClean="0">
                <a:solidFill>
                  <a:srgbClr val="002060"/>
                </a:solidFill>
                <a:latin typeface="Garamond" pitchFamily="18" charset="0"/>
                <a:cs typeface="Arial" charset="0"/>
              </a:rPr>
              <a:t>Службы гигиены труда на предприятии</a:t>
            </a:r>
            <a:r>
              <a:rPr lang="ru-RU" sz="2800" b="1" smtClean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329732" name="Picture 4" descr="MCPE01838_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3800" y="2276475"/>
            <a:ext cx="1249363" cy="119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9733" name="Picture 5" descr="MCPE02002_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938" y="1412875"/>
            <a:ext cx="1157287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9734" name="Picture 6" descr="MCPE01460_0000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24750" y="2997200"/>
            <a:ext cx="1163638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9735" name="Picture 7" descr="MCPE06267_0000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59413" y="4292600"/>
            <a:ext cx="1250950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9736" name="Picture 8" descr="j024071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77100" y="5208588"/>
            <a:ext cx="1411288" cy="153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8114" name="Rectangle 2"/>
          <p:cNvSpPr>
            <a:spLocks noChangeArrowheads="1"/>
          </p:cNvSpPr>
          <p:nvPr/>
        </p:nvSpPr>
        <p:spPr bwMode="auto">
          <a:xfrm>
            <a:off x="876300" y="138113"/>
            <a:ext cx="7812088" cy="66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/>
          <a:lstStyle/>
          <a:p>
            <a:pPr algn="ctr">
              <a:defRPr/>
            </a:pP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Для кого предназначена система </a:t>
            </a:r>
            <a:r>
              <a:rPr 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Элмери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?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9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29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29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29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29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8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8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8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9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9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9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9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29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9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297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297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297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297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9731" grpId="0" build="p"/>
      <p:bldP spid="218114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23850" y="1357313"/>
            <a:ext cx="8569325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Tx/>
              <a:buChar char="•"/>
            </a:pPr>
            <a:endParaRPr lang="ru-RU" sz="1800" b="1" dirty="0">
              <a:solidFill>
                <a:srgbClr val="002060"/>
              </a:solidFill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</a:pPr>
            <a:r>
              <a:rPr lang="ru-RU" sz="2400" b="1" dirty="0">
                <a:solidFill>
                  <a:srgbClr val="002060"/>
                </a:solidFill>
              </a:rPr>
              <a:t>Состояние объекта наблюдения (пункт) признается "хорошим" и ставится  </a:t>
            </a:r>
            <a:r>
              <a:rPr lang="ru-RU" sz="2400" b="1" dirty="0">
                <a:solidFill>
                  <a:srgbClr val="002060"/>
                </a:solidFill>
                <a:latin typeface="Arial" charset="0"/>
              </a:rPr>
              <a:t>«</a:t>
            </a:r>
            <a:r>
              <a:rPr lang="ru-RU" sz="2400" b="1" dirty="0">
                <a:solidFill>
                  <a:srgbClr val="002060"/>
                </a:solidFill>
              </a:rPr>
              <a:t>+</a:t>
            </a:r>
            <a:r>
              <a:rPr lang="ru-RU" sz="2400" b="1" dirty="0">
                <a:solidFill>
                  <a:srgbClr val="002060"/>
                </a:solidFill>
                <a:latin typeface="Arial" charset="0"/>
              </a:rPr>
              <a:t>»</a:t>
            </a:r>
            <a:r>
              <a:rPr lang="ru-RU" sz="2400" b="1" dirty="0">
                <a:solidFill>
                  <a:srgbClr val="002060"/>
                </a:solidFill>
              </a:rPr>
              <a:t>  в графу, если он отвечает минимальному уровню (по мнению наблюдателя) требований безопасности. Если состояние объекта не соответствует требованиям охраны труда, то ставится отметка "</a:t>
            </a:r>
            <a:r>
              <a:rPr lang="ru-RU" sz="2400" b="1" dirty="0">
                <a:solidFill>
                  <a:srgbClr val="002060"/>
                </a:solidFill>
                <a:latin typeface="Arial" charset="0"/>
              </a:rPr>
              <a:t>–</a:t>
            </a:r>
            <a:r>
              <a:rPr lang="ru-RU" sz="2400" b="1" dirty="0">
                <a:solidFill>
                  <a:srgbClr val="002060"/>
                </a:solidFill>
              </a:rPr>
              <a:t>".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</a:pPr>
            <a:endParaRPr lang="ru-RU" sz="2400" b="1" dirty="0">
              <a:solidFill>
                <a:srgbClr val="002060"/>
              </a:solidFill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</a:pPr>
            <a:r>
              <a:rPr lang="ru-RU" sz="2400" b="1" dirty="0">
                <a:solidFill>
                  <a:srgbClr val="002060"/>
                </a:solidFill>
              </a:rPr>
              <a:t>Если по какой-либо причине нет возможности оценить данный показатель или методом наблюдения его нельзя определить, то в соответствующей графе карты наблюдений указывается отметка "отсутствует" или "0".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104900" y="133350"/>
            <a:ext cx="7150100" cy="91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Карты наблюдений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827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484313"/>
            <a:ext cx="7772400" cy="908050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Garamond" pitchFamily="18" charset="0"/>
                <a:cs typeface="Arial" charset="0"/>
              </a:rPr>
              <a:t>Характеризует уровень безопасности наблюдаемого участка (рабочего места)</a:t>
            </a:r>
          </a:p>
        </p:txBody>
      </p:sp>
      <p:sp>
        <p:nvSpPr>
          <p:cNvPr id="141315" name="Text Box 4"/>
          <p:cNvSpPr txBox="1">
            <a:spLocks noChangeArrowheads="1"/>
          </p:cNvSpPr>
          <p:nvPr/>
        </p:nvSpPr>
        <p:spPr bwMode="auto">
          <a:xfrm>
            <a:off x="132339" y="4267200"/>
            <a:ext cx="864235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>
                <a:solidFill>
                  <a:srgbClr val="002060"/>
                </a:solidFill>
              </a:rPr>
              <a:t>Индекс обозначает процентное соотношение, значение которого может быть от 0 до 100. </a:t>
            </a:r>
          </a:p>
          <a:p>
            <a:pPr>
              <a:spcBef>
                <a:spcPct val="100000"/>
              </a:spcBef>
            </a:pPr>
            <a:r>
              <a:rPr lang="ru-RU" sz="2000" b="1" dirty="0">
                <a:solidFill>
                  <a:srgbClr val="002060"/>
                </a:solidFill>
              </a:rPr>
              <a:t>Например, результат 60 % показывает, что 60 пунктов из 100 соответствует требованиям охраны труда</a:t>
            </a:r>
          </a:p>
        </p:txBody>
      </p:sp>
      <p:sp>
        <p:nvSpPr>
          <p:cNvPr id="141316" name="Text Box 5"/>
          <p:cNvSpPr txBox="1">
            <a:spLocks noChangeArrowheads="1"/>
          </p:cNvSpPr>
          <p:nvPr/>
        </p:nvSpPr>
        <p:spPr bwMode="auto">
          <a:xfrm>
            <a:off x="250825" y="3213100"/>
            <a:ext cx="2624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Индекс </a:t>
            </a:r>
            <a:r>
              <a:rPr lang="ru-RU" sz="2400" b="1" dirty="0" err="1">
                <a:solidFill>
                  <a:srgbClr val="002060"/>
                </a:solidFill>
              </a:rPr>
              <a:t>Элмери</a:t>
            </a:r>
            <a:r>
              <a:rPr lang="ru-RU" sz="2400" b="1" dirty="0">
                <a:solidFill>
                  <a:srgbClr val="002060"/>
                </a:solidFill>
              </a:rPr>
              <a:t> =</a:t>
            </a:r>
          </a:p>
        </p:txBody>
      </p:sp>
      <p:sp>
        <p:nvSpPr>
          <p:cNvPr id="141317" name="Text Box 6"/>
          <p:cNvSpPr txBox="1">
            <a:spLocks noChangeArrowheads="1"/>
          </p:cNvSpPr>
          <p:nvPr/>
        </p:nvSpPr>
        <p:spPr bwMode="auto">
          <a:xfrm>
            <a:off x="4067175" y="2924175"/>
            <a:ext cx="27003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2060"/>
                </a:solidFill>
              </a:rPr>
              <a:t>пункты </a:t>
            </a:r>
            <a:r>
              <a:rPr lang="ru-RU" sz="2400" b="1">
                <a:solidFill>
                  <a:srgbClr val="002060"/>
                </a:solidFill>
                <a:latin typeface="Arial" charset="0"/>
              </a:rPr>
              <a:t>«</a:t>
            </a:r>
            <a:r>
              <a:rPr lang="ru-RU" sz="2400" b="1">
                <a:solidFill>
                  <a:srgbClr val="002060"/>
                </a:solidFill>
              </a:rPr>
              <a:t>хорошо</a:t>
            </a:r>
            <a:r>
              <a:rPr lang="ru-RU" sz="2400" b="1">
                <a:solidFill>
                  <a:srgbClr val="002060"/>
                </a:solidFill>
                <a:latin typeface="Arial" charset="0"/>
              </a:rPr>
              <a:t>»</a:t>
            </a:r>
            <a:endParaRPr lang="ru-RU" sz="2400" b="1">
              <a:solidFill>
                <a:srgbClr val="002060"/>
              </a:solidFill>
            </a:endParaRPr>
          </a:p>
        </p:txBody>
      </p:sp>
      <p:sp>
        <p:nvSpPr>
          <p:cNvPr id="141318" name="Line 7"/>
          <p:cNvSpPr>
            <a:spLocks noChangeShapeType="1"/>
          </p:cNvSpPr>
          <p:nvPr/>
        </p:nvSpPr>
        <p:spPr bwMode="auto">
          <a:xfrm>
            <a:off x="3203575" y="3429000"/>
            <a:ext cx="45370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1319" name="Text Box 8"/>
          <p:cNvSpPr txBox="1">
            <a:spLocks noChangeArrowheads="1"/>
          </p:cNvSpPr>
          <p:nvPr/>
        </p:nvSpPr>
        <p:spPr bwMode="auto">
          <a:xfrm>
            <a:off x="2843213" y="3500438"/>
            <a:ext cx="52959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2060"/>
                </a:solidFill>
              </a:rPr>
              <a:t>пункты</a:t>
            </a:r>
            <a:r>
              <a:rPr lang="ru-RU" sz="2000" b="1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sz="2400" b="1">
                <a:solidFill>
                  <a:srgbClr val="002060"/>
                </a:solidFill>
                <a:latin typeface="Arial" charset="0"/>
              </a:rPr>
              <a:t>«</a:t>
            </a:r>
            <a:r>
              <a:rPr lang="ru-RU" sz="2400" b="1">
                <a:solidFill>
                  <a:srgbClr val="002060"/>
                </a:solidFill>
              </a:rPr>
              <a:t>хорошо</a:t>
            </a:r>
            <a:r>
              <a:rPr lang="ru-RU" sz="2400" b="1">
                <a:solidFill>
                  <a:srgbClr val="002060"/>
                </a:solidFill>
                <a:latin typeface="Arial" charset="0"/>
              </a:rPr>
              <a:t>»</a:t>
            </a:r>
            <a:r>
              <a:rPr lang="ru-RU" sz="2400" b="1">
                <a:solidFill>
                  <a:srgbClr val="002060"/>
                </a:solidFill>
              </a:rPr>
              <a:t> + пункты </a:t>
            </a:r>
            <a:r>
              <a:rPr lang="ru-RU" sz="2400" b="1">
                <a:solidFill>
                  <a:srgbClr val="002060"/>
                </a:solidFill>
                <a:latin typeface="Arial" charset="0"/>
              </a:rPr>
              <a:t>«</a:t>
            </a:r>
            <a:r>
              <a:rPr lang="ru-RU" sz="2400" b="1">
                <a:solidFill>
                  <a:srgbClr val="002060"/>
                </a:solidFill>
              </a:rPr>
              <a:t>плохо</a:t>
            </a:r>
            <a:r>
              <a:rPr lang="ru-RU" sz="2400" b="1">
                <a:solidFill>
                  <a:srgbClr val="002060"/>
                </a:solidFill>
                <a:latin typeface="Arial" charset="0"/>
              </a:rPr>
              <a:t>»</a:t>
            </a:r>
            <a:endParaRPr lang="ru-RU" sz="2400" b="1">
              <a:solidFill>
                <a:srgbClr val="002060"/>
              </a:solidFill>
            </a:endParaRPr>
          </a:p>
        </p:txBody>
      </p:sp>
      <p:sp>
        <p:nvSpPr>
          <p:cNvPr id="141320" name="Text Box 9"/>
          <p:cNvSpPr txBox="1">
            <a:spLocks noChangeArrowheads="1"/>
          </p:cNvSpPr>
          <p:nvPr/>
        </p:nvSpPr>
        <p:spPr bwMode="auto">
          <a:xfrm>
            <a:off x="7793038" y="3206750"/>
            <a:ext cx="11398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2060"/>
                </a:solidFill>
              </a:rPr>
              <a:t>Х 100%</a:t>
            </a:r>
          </a:p>
        </p:txBody>
      </p:sp>
      <p:sp>
        <p:nvSpPr>
          <p:cNvPr id="218114" name="Rectangle 2"/>
          <p:cNvSpPr>
            <a:spLocks noChangeArrowheads="1"/>
          </p:cNvSpPr>
          <p:nvPr/>
        </p:nvSpPr>
        <p:spPr bwMode="auto">
          <a:xfrm>
            <a:off x="684213" y="115888"/>
            <a:ext cx="7812087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/>
          <a:lstStyle/>
          <a:p>
            <a:pPr algn="ctr"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Индекс </a:t>
            </a:r>
            <a:r>
              <a:rPr lang="ru-RU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Элмери</a:t>
            </a: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. 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8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8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8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3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3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3827" grpId="0" build="p"/>
      <p:bldP spid="141315" grpId="0"/>
      <p:bldP spid="141316" grpId="0"/>
      <p:bldP spid="141317" grpId="0"/>
      <p:bldP spid="141318" grpId="0" animBg="1"/>
      <p:bldP spid="141319" grpId="0"/>
      <p:bldP spid="141320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95350"/>
            <a:ext cx="9167813" cy="578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8" y="1100138"/>
            <a:ext cx="7743825" cy="465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67" name="Picture 7" descr="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0"/>
            <a:ext cx="719138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1435" name="Oval 11"/>
          <p:cNvSpPr>
            <a:spLocks noChangeArrowheads="1"/>
          </p:cNvSpPr>
          <p:nvPr/>
        </p:nvSpPr>
        <p:spPr bwMode="auto">
          <a:xfrm>
            <a:off x="1476375" y="1484313"/>
            <a:ext cx="1800225" cy="2592387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2400"/>
          </a:p>
        </p:txBody>
      </p:sp>
      <p:sp>
        <p:nvSpPr>
          <p:cNvPr id="231436" name="Text Box 12"/>
          <p:cNvSpPr txBox="1">
            <a:spLocks noChangeArrowheads="1"/>
          </p:cNvSpPr>
          <p:nvPr/>
        </p:nvSpPr>
        <p:spPr bwMode="auto">
          <a:xfrm>
            <a:off x="395288" y="5013325"/>
            <a:ext cx="7272337" cy="1552575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FF00"/>
                </a:solidFill>
                <a:latin typeface="Arial" charset="0"/>
              </a:rPr>
              <a:t>Работник 1:</a:t>
            </a:r>
          </a:p>
          <a:p>
            <a:r>
              <a:rPr lang="ru-RU" sz="2400" b="1">
                <a:solidFill>
                  <a:srgbClr val="FFFFCC"/>
                </a:solidFill>
                <a:latin typeface="Arial" charset="0"/>
              </a:rPr>
              <a:t>Каска отсутствует. </a:t>
            </a:r>
            <a:r>
              <a:rPr lang="ru-RU" sz="2400" b="1">
                <a:solidFill>
                  <a:srgbClr val="FF0066"/>
                </a:solidFill>
                <a:latin typeface="Arial" charset="0"/>
              </a:rPr>
              <a:t>Пометка «неправильно».</a:t>
            </a:r>
            <a:r>
              <a:rPr lang="ru-RU" sz="2400" b="1">
                <a:solidFill>
                  <a:srgbClr val="FFFFCC"/>
                </a:solidFill>
                <a:latin typeface="Arial" charset="0"/>
              </a:rPr>
              <a:t> Использование каски на стройке необходимо, так как  существует риск травмы головы. </a:t>
            </a:r>
          </a:p>
        </p:txBody>
      </p:sp>
      <p:sp>
        <p:nvSpPr>
          <p:cNvPr id="231437" name="Text Box 13"/>
          <p:cNvSpPr txBox="1">
            <a:spLocks noChangeArrowheads="1"/>
          </p:cNvSpPr>
          <p:nvPr/>
        </p:nvSpPr>
        <p:spPr bwMode="auto">
          <a:xfrm>
            <a:off x="179388" y="4292600"/>
            <a:ext cx="8208962" cy="2282825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FF00"/>
                </a:solidFill>
                <a:latin typeface="Arial" charset="0"/>
              </a:rPr>
              <a:t>Работник 2:</a:t>
            </a:r>
          </a:p>
          <a:p>
            <a:r>
              <a:rPr lang="ru-RU" sz="2400" b="1">
                <a:solidFill>
                  <a:srgbClr val="FFFFCC"/>
                </a:solidFill>
                <a:latin typeface="Arial" charset="0"/>
              </a:rPr>
              <a:t>Имеются требуемые средства защиты, но работник рискует, когда пользуется неисправным сварочным оборудованием. Отсутствует пожаротушительная перчатка при баллонах и огнетушитель. </a:t>
            </a:r>
            <a:r>
              <a:rPr lang="ru-RU" sz="2400" b="1">
                <a:solidFill>
                  <a:srgbClr val="FF0066"/>
                </a:solidFill>
                <a:latin typeface="Arial" charset="0"/>
              </a:rPr>
              <a:t>Отметка «неправильно».</a:t>
            </a:r>
          </a:p>
        </p:txBody>
      </p:sp>
      <p:sp>
        <p:nvSpPr>
          <p:cNvPr id="231438" name="Text Box 14"/>
          <p:cNvSpPr txBox="1">
            <a:spLocks noChangeArrowheads="1"/>
          </p:cNvSpPr>
          <p:nvPr/>
        </p:nvSpPr>
        <p:spPr bwMode="auto">
          <a:xfrm>
            <a:off x="0" y="0"/>
            <a:ext cx="4176713" cy="1917700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FF00"/>
                </a:solidFill>
                <a:latin typeface="Arial" charset="0"/>
              </a:rPr>
              <a:t>Работник 3:</a:t>
            </a:r>
          </a:p>
          <a:p>
            <a:r>
              <a:rPr lang="ru-RU" sz="2400" b="1">
                <a:solidFill>
                  <a:srgbClr val="FFFFCC"/>
                </a:solidFill>
                <a:latin typeface="Arial" charset="0"/>
              </a:rPr>
              <a:t>Требуемые средства защиты имеются. Работник не рискует. </a:t>
            </a:r>
            <a:r>
              <a:rPr lang="ru-RU" sz="2400" b="1">
                <a:solidFill>
                  <a:srgbClr val="FFFF00"/>
                </a:solidFill>
                <a:latin typeface="Arial" charset="0"/>
              </a:rPr>
              <a:t>Отметка «правильно».</a:t>
            </a:r>
            <a:r>
              <a:rPr lang="ru-RU" sz="2400">
                <a:latin typeface="Arial" charset="0"/>
              </a:rPr>
              <a:t> </a:t>
            </a:r>
          </a:p>
        </p:txBody>
      </p:sp>
      <p:sp>
        <p:nvSpPr>
          <p:cNvPr id="231439" name="Text Box 15"/>
          <p:cNvSpPr txBox="1">
            <a:spLocks noChangeArrowheads="1"/>
          </p:cNvSpPr>
          <p:nvPr/>
        </p:nvSpPr>
        <p:spPr bwMode="auto">
          <a:xfrm>
            <a:off x="107950" y="58738"/>
            <a:ext cx="4176713" cy="1552575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FF00"/>
                </a:solidFill>
                <a:latin typeface="Arial" charset="0"/>
              </a:rPr>
              <a:t>Работник 4:</a:t>
            </a:r>
          </a:p>
          <a:p>
            <a:r>
              <a:rPr lang="ru-RU" sz="2400" b="1">
                <a:solidFill>
                  <a:srgbClr val="FFFFCC"/>
                </a:solidFill>
                <a:latin typeface="Arial" charset="0"/>
              </a:rPr>
              <a:t>Пользуется каской в зоне работы крана.</a:t>
            </a:r>
            <a:r>
              <a:rPr lang="ru-RU" sz="2400" b="1">
                <a:latin typeface="Arial" charset="0"/>
              </a:rPr>
              <a:t> </a:t>
            </a:r>
            <a:r>
              <a:rPr lang="ru-RU" sz="2400" b="1">
                <a:solidFill>
                  <a:srgbClr val="FFFF00"/>
                </a:solidFill>
                <a:latin typeface="Arial" charset="0"/>
              </a:rPr>
              <a:t>Отметка «правильно».</a:t>
            </a:r>
            <a:endParaRPr lang="ru-RU" sz="240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231440" name="Oval 16"/>
          <p:cNvSpPr>
            <a:spLocks noChangeArrowheads="1"/>
          </p:cNvSpPr>
          <p:nvPr/>
        </p:nvSpPr>
        <p:spPr bwMode="auto">
          <a:xfrm>
            <a:off x="3563938" y="1125538"/>
            <a:ext cx="2520950" cy="2016125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2400"/>
          </a:p>
        </p:txBody>
      </p:sp>
      <p:sp>
        <p:nvSpPr>
          <p:cNvPr id="231441" name="Oval 17"/>
          <p:cNvSpPr>
            <a:spLocks noChangeArrowheads="1"/>
          </p:cNvSpPr>
          <p:nvPr/>
        </p:nvSpPr>
        <p:spPr bwMode="auto">
          <a:xfrm>
            <a:off x="5580063" y="1916113"/>
            <a:ext cx="1584325" cy="1800225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2400"/>
          </a:p>
        </p:txBody>
      </p:sp>
      <p:sp>
        <p:nvSpPr>
          <p:cNvPr id="231442" name="Oval 18"/>
          <p:cNvSpPr>
            <a:spLocks noChangeArrowheads="1"/>
          </p:cNvSpPr>
          <p:nvPr/>
        </p:nvSpPr>
        <p:spPr bwMode="auto">
          <a:xfrm>
            <a:off x="2987675" y="3213100"/>
            <a:ext cx="2160588" cy="208915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1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1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14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1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1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1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1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1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1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14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1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1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1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231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1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1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1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1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14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1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314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1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1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1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14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314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1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1435" grpId="0" animBg="1"/>
      <p:bldP spid="231436" grpId="0" animBg="1"/>
      <p:bldP spid="231437" grpId="0" animBg="1"/>
      <p:bldP spid="231438" grpId="0" animBg="1"/>
      <p:bldP spid="231439" grpId="0" animBg="1"/>
      <p:bldP spid="231440" grpId="0" animBg="1"/>
      <p:bldP spid="231441" grpId="0" animBg="1"/>
      <p:bldP spid="231442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803275"/>
            <a:ext cx="7620000" cy="550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2459" name="Oval 11"/>
          <p:cNvSpPr>
            <a:spLocks noChangeArrowheads="1"/>
          </p:cNvSpPr>
          <p:nvPr/>
        </p:nvSpPr>
        <p:spPr bwMode="auto">
          <a:xfrm>
            <a:off x="1763713" y="4941888"/>
            <a:ext cx="431800" cy="4318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2400"/>
          </a:p>
        </p:txBody>
      </p:sp>
      <p:sp>
        <p:nvSpPr>
          <p:cNvPr id="232460" name="Text Box 12"/>
          <p:cNvSpPr txBox="1">
            <a:spLocks noChangeArrowheads="1"/>
          </p:cNvSpPr>
          <p:nvPr/>
        </p:nvSpPr>
        <p:spPr bwMode="auto">
          <a:xfrm>
            <a:off x="179388" y="476250"/>
            <a:ext cx="7956550" cy="1187450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FF00"/>
                </a:solidFill>
                <a:latin typeface="Arial" charset="0"/>
              </a:rPr>
              <a:t>Поручень 8:</a:t>
            </a:r>
            <a:br>
              <a:rPr lang="ru-RU" sz="2400" b="1">
                <a:solidFill>
                  <a:srgbClr val="FFFF00"/>
                </a:solidFill>
                <a:latin typeface="Arial" charset="0"/>
              </a:rPr>
            </a:br>
            <a:r>
              <a:rPr lang="ru-RU" sz="2400" b="1">
                <a:solidFill>
                  <a:srgbClr val="FFFFCC"/>
                </a:solidFill>
                <a:latin typeface="Arial" charset="0"/>
              </a:rPr>
              <a:t>Поручень не имеет промежуточной перекладины. Отметка</a:t>
            </a:r>
            <a:r>
              <a:rPr lang="en-US" sz="2400" b="1">
                <a:solidFill>
                  <a:srgbClr val="FFFFCC"/>
                </a:solidFill>
                <a:latin typeface="Arial" charset="0"/>
              </a:rPr>
              <a:t> </a:t>
            </a:r>
            <a:r>
              <a:rPr lang="ru-RU" sz="2400" b="1">
                <a:solidFill>
                  <a:srgbClr val="FFFFCC"/>
                </a:solidFill>
                <a:latin typeface="Arial" charset="0"/>
              </a:rPr>
              <a:t>-</a:t>
            </a:r>
            <a:r>
              <a:rPr lang="en-US" sz="2400" b="1">
                <a:solidFill>
                  <a:srgbClr val="FFFFCC"/>
                </a:solidFill>
                <a:latin typeface="Arial" charset="0"/>
              </a:rPr>
              <a:t> </a:t>
            </a:r>
            <a:r>
              <a:rPr lang="ru-RU" sz="2400" b="1">
                <a:solidFill>
                  <a:srgbClr val="FF0066"/>
                </a:solidFill>
                <a:latin typeface="Arial" charset="0"/>
              </a:rPr>
              <a:t>неправильно.</a:t>
            </a:r>
          </a:p>
        </p:txBody>
      </p:sp>
      <p:sp>
        <p:nvSpPr>
          <p:cNvPr id="232461" name="Text Box 13"/>
          <p:cNvSpPr txBox="1">
            <a:spLocks noChangeArrowheads="1"/>
          </p:cNvSpPr>
          <p:nvPr/>
        </p:nvSpPr>
        <p:spPr bwMode="auto">
          <a:xfrm>
            <a:off x="755650" y="5337175"/>
            <a:ext cx="7185025" cy="1187450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FF00"/>
                </a:solidFill>
                <a:latin typeface="Arial" charset="0"/>
              </a:rPr>
              <a:t>Поручень 1-7:</a:t>
            </a:r>
          </a:p>
          <a:p>
            <a:r>
              <a:rPr lang="ru-RU" sz="2400" b="1">
                <a:solidFill>
                  <a:srgbClr val="FFFFCC"/>
                </a:solidFill>
                <a:latin typeface="Arial" charset="0"/>
              </a:rPr>
              <a:t>Конструкция поручней</a:t>
            </a:r>
            <a:r>
              <a:rPr lang="en-US" sz="2400" b="1">
                <a:solidFill>
                  <a:srgbClr val="FFFFCC"/>
                </a:solidFill>
                <a:latin typeface="Arial" charset="0"/>
              </a:rPr>
              <a:t> </a:t>
            </a:r>
            <a:r>
              <a:rPr lang="ru-RU" sz="2400" b="1">
                <a:solidFill>
                  <a:srgbClr val="FFFFCC"/>
                </a:solidFill>
                <a:latin typeface="Arial" charset="0"/>
              </a:rPr>
              <a:t>-</a:t>
            </a:r>
            <a:r>
              <a:rPr lang="en-US" sz="2400" b="1">
                <a:solidFill>
                  <a:srgbClr val="FFFFCC"/>
                </a:solidFill>
                <a:latin typeface="Arial" charset="0"/>
              </a:rPr>
              <a:t> </a:t>
            </a:r>
            <a:r>
              <a:rPr lang="ru-RU" sz="2400" b="1">
                <a:solidFill>
                  <a:srgbClr val="FFFFCC"/>
                </a:solidFill>
                <a:latin typeface="Arial" charset="0"/>
              </a:rPr>
              <a:t>согласно указаниям, поэтому делаем </a:t>
            </a:r>
            <a:r>
              <a:rPr lang="ru-RU" sz="2400" b="1">
                <a:solidFill>
                  <a:srgbClr val="FFFF00"/>
                </a:solidFill>
                <a:latin typeface="Arial" charset="0"/>
              </a:rPr>
              <a:t>7</a:t>
            </a:r>
            <a:r>
              <a:rPr lang="en-US" sz="2400" b="1">
                <a:solidFill>
                  <a:srgbClr val="FFFF00"/>
                </a:solidFill>
                <a:latin typeface="Arial" charset="0"/>
              </a:rPr>
              <a:t> </a:t>
            </a:r>
            <a:r>
              <a:rPr lang="ru-RU" sz="2400" b="1">
                <a:solidFill>
                  <a:srgbClr val="FFFF00"/>
                </a:solidFill>
                <a:latin typeface="Arial" charset="0"/>
              </a:rPr>
              <a:t>Отметок</a:t>
            </a:r>
            <a:r>
              <a:rPr lang="en-US" sz="2400" b="1">
                <a:solidFill>
                  <a:srgbClr val="FFFF00"/>
                </a:solidFill>
                <a:latin typeface="Arial" charset="0"/>
              </a:rPr>
              <a:t> </a:t>
            </a:r>
            <a:r>
              <a:rPr lang="ru-RU" sz="2400" b="1">
                <a:solidFill>
                  <a:srgbClr val="FFFF00"/>
                </a:solidFill>
                <a:latin typeface="Arial" charset="0"/>
              </a:rPr>
              <a:t>правильно.</a:t>
            </a:r>
          </a:p>
        </p:txBody>
      </p:sp>
      <p:sp>
        <p:nvSpPr>
          <p:cNvPr id="232462" name="Text Box 14"/>
          <p:cNvSpPr txBox="1">
            <a:spLocks noChangeArrowheads="1"/>
          </p:cNvSpPr>
          <p:nvPr/>
        </p:nvSpPr>
        <p:spPr bwMode="auto">
          <a:xfrm>
            <a:off x="266700" y="260350"/>
            <a:ext cx="8877300" cy="1187450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FF00"/>
                </a:solidFill>
                <a:latin typeface="Arial" charset="0"/>
              </a:rPr>
              <a:t>Защита от падения 9:</a:t>
            </a:r>
          </a:p>
          <a:p>
            <a:r>
              <a:rPr lang="ru-RU" sz="2400" b="1">
                <a:solidFill>
                  <a:srgbClr val="FFFFCC"/>
                </a:solidFill>
                <a:latin typeface="Arial" charset="0"/>
              </a:rPr>
              <a:t>Защитный щит отмечен и его передвижение невозможно.</a:t>
            </a:r>
            <a:r>
              <a:rPr lang="ru-RU" sz="2400" b="1">
                <a:latin typeface="Arial" charset="0"/>
              </a:rPr>
              <a:t> </a:t>
            </a:r>
            <a:r>
              <a:rPr lang="ru-RU" sz="2400" b="1">
                <a:solidFill>
                  <a:srgbClr val="FFFF00"/>
                </a:solidFill>
                <a:latin typeface="Arial" charset="0"/>
              </a:rPr>
              <a:t>Отметка - правильно.</a:t>
            </a:r>
          </a:p>
        </p:txBody>
      </p:sp>
      <p:sp>
        <p:nvSpPr>
          <p:cNvPr id="232463" name="Text Box 15"/>
          <p:cNvSpPr txBox="1">
            <a:spLocks noChangeArrowheads="1"/>
          </p:cNvSpPr>
          <p:nvPr/>
        </p:nvSpPr>
        <p:spPr bwMode="auto">
          <a:xfrm>
            <a:off x="0" y="5516563"/>
            <a:ext cx="8732838" cy="822325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FF00"/>
                </a:solidFill>
                <a:latin typeface="Arial" charset="0"/>
              </a:rPr>
              <a:t>Защита от падения 10:</a:t>
            </a:r>
          </a:p>
          <a:p>
            <a:r>
              <a:rPr lang="ru-RU" sz="2400" b="1">
                <a:solidFill>
                  <a:srgbClr val="FFFFCC"/>
                </a:solidFill>
                <a:latin typeface="Arial" charset="0"/>
              </a:rPr>
              <a:t>Защитный щит не отмечен. </a:t>
            </a:r>
            <a:r>
              <a:rPr lang="ru-RU" sz="2400" b="1">
                <a:solidFill>
                  <a:srgbClr val="FF0066"/>
                </a:solidFill>
                <a:latin typeface="Arial" charset="0"/>
              </a:rPr>
              <a:t>Отметка - неправильно.</a:t>
            </a:r>
          </a:p>
        </p:txBody>
      </p:sp>
      <p:sp>
        <p:nvSpPr>
          <p:cNvPr id="232464" name="Text Box 16"/>
          <p:cNvSpPr txBox="1">
            <a:spLocks noChangeArrowheads="1"/>
          </p:cNvSpPr>
          <p:nvPr/>
        </p:nvSpPr>
        <p:spPr bwMode="auto">
          <a:xfrm>
            <a:off x="179388" y="5229225"/>
            <a:ext cx="8732837" cy="1187450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FF00"/>
                </a:solidFill>
                <a:latin typeface="Arial" charset="0"/>
              </a:rPr>
              <a:t>Защита от падения 11:</a:t>
            </a:r>
          </a:p>
          <a:p>
            <a:r>
              <a:rPr lang="ru-RU" sz="2400" b="1">
                <a:solidFill>
                  <a:srgbClr val="FFFFCC"/>
                </a:solidFill>
                <a:latin typeface="Arial" charset="0"/>
              </a:rPr>
              <a:t>Отверстие защищено с каждой стороны поручнями, согласно указаниям. </a:t>
            </a:r>
            <a:r>
              <a:rPr lang="ru-RU" sz="2400" b="1">
                <a:solidFill>
                  <a:srgbClr val="FFFF00"/>
                </a:solidFill>
                <a:latin typeface="Arial" charset="0"/>
              </a:rPr>
              <a:t>Отметка - правильно.</a:t>
            </a:r>
          </a:p>
        </p:txBody>
      </p:sp>
      <p:sp>
        <p:nvSpPr>
          <p:cNvPr id="232465" name="Text Box 17"/>
          <p:cNvSpPr txBox="1">
            <a:spLocks noChangeArrowheads="1"/>
          </p:cNvSpPr>
          <p:nvPr/>
        </p:nvSpPr>
        <p:spPr bwMode="auto">
          <a:xfrm>
            <a:off x="179388" y="5876925"/>
            <a:ext cx="8496300" cy="822325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FF00"/>
                </a:solidFill>
                <a:latin typeface="Arial" charset="0"/>
              </a:rPr>
              <a:t>Защита от падения 12: </a:t>
            </a:r>
            <a:br>
              <a:rPr lang="ru-RU" sz="2400" b="1">
                <a:solidFill>
                  <a:srgbClr val="FFFF00"/>
                </a:solidFill>
                <a:latin typeface="Arial" charset="0"/>
              </a:rPr>
            </a:br>
            <a:r>
              <a:rPr lang="ru-RU" sz="2400" b="1">
                <a:solidFill>
                  <a:srgbClr val="FFFFCC"/>
                </a:solidFill>
                <a:latin typeface="Arial" charset="0"/>
              </a:rPr>
              <a:t>Защитный щит отсутствует</a:t>
            </a:r>
            <a:r>
              <a:rPr lang="ru-RU" sz="2400" b="1">
                <a:solidFill>
                  <a:srgbClr val="FFFF00"/>
                </a:solidFill>
                <a:latin typeface="Arial" charset="0"/>
              </a:rPr>
              <a:t>.</a:t>
            </a:r>
            <a:r>
              <a:rPr lang="ru-RU" sz="2400">
                <a:solidFill>
                  <a:srgbClr val="FFFF00"/>
                </a:solidFill>
                <a:latin typeface="Arial" charset="0"/>
              </a:rPr>
              <a:t> </a:t>
            </a:r>
            <a:r>
              <a:rPr lang="ru-RU" sz="2400" b="1">
                <a:solidFill>
                  <a:srgbClr val="FFFF00"/>
                </a:solidFill>
                <a:latin typeface="Arial" charset="0"/>
              </a:rPr>
              <a:t> Отметка - неправильно.</a:t>
            </a:r>
          </a:p>
        </p:txBody>
      </p:sp>
      <p:sp>
        <p:nvSpPr>
          <p:cNvPr id="232466" name="Oval 18"/>
          <p:cNvSpPr>
            <a:spLocks noChangeArrowheads="1"/>
          </p:cNvSpPr>
          <p:nvPr/>
        </p:nvSpPr>
        <p:spPr bwMode="auto">
          <a:xfrm>
            <a:off x="1403350" y="2852738"/>
            <a:ext cx="431800" cy="4318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2400"/>
          </a:p>
        </p:txBody>
      </p:sp>
      <p:sp>
        <p:nvSpPr>
          <p:cNvPr id="232467" name="Oval 19"/>
          <p:cNvSpPr>
            <a:spLocks noChangeArrowheads="1"/>
          </p:cNvSpPr>
          <p:nvPr/>
        </p:nvSpPr>
        <p:spPr bwMode="auto">
          <a:xfrm>
            <a:off x="2627313" y="2420938"/>
            <a:ext cx="431800" cy="4318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2400"/>
          </a:p>
        </p:txBody>
      </p:sp>
      <p:sp>
        <p:nvSpPr>
          <p:cNvPr id="232468" name="Oval 20"/>
          <p:cNvSpPr>
            <a:spLocks noChangeArrowheads="1"/>
          </p:cNvSpPr>
          <p:nvPr/>
        </p:nvSpPr>
        <p:spPr bwMode="auto">
          <a:xfrm>
            <a:off x="3708400" y="2060575"/>
            <a:ext cx="431800" cy="4318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2400"/>
          </a:p>
        </p:txBody>
      </p:sp>
      <p:sp>
        <p:nvSpPr>
          <p:cNvPr id="232469" name="Oval 21"/>
          <p:cNvSpPr>
            <a:spLocks noChangeArrowheads="1"/>
          </p:cNvSpPr>
          <p:nvPr/>
        </p:nvSpPr>
        <p:spPr bwMode="auto">
          <a:xfrm>
            <a:off x="4500563" y="1917700"/>
            <a:ext cx="431800" cy="4318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2400"/>
          </a:p>
        </p:txBody>
      </p:sp>
      <p:sp>
        <p:nvSpPr>
          <p:cNvPr id="232470" name="Oval 22"/>
          <p:cNvSpPr>
            <a:spLocks noChangeArrowheads="1"/>
          </p:cNvSpPr>
          <p:nvPr/>
        </p:nvSpPr>
        <p:spPr bwMode="auto">
          <a:xfrm>
            <a:off x="6156325" y="2133600"/>
            <a:ext cx="431800" cy="4318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2400"/>
          </a:p>
        </p:txBody>
      </p:sp>
      <p:sp>
        <p:nvSpPr>
          <p:cNvPr id="232471" name="Oval 23"/>
          <p:cNvSpPr>
            <a:spLocks noChangeArrowheads="1"/>
          </p:cNvSpPr>
          <p:nvPr/>
        </p:nvSpPr>
        <p:spPr bwMode="auto">
          <a:xfrm>
            <a:off x="5867400" y="3357563"/>
            <a:ext cx="431800" cy="4318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2400"/>
          </a:p>
        </p:txBody>
      </p:sp>
      <p:sp>
        <p:nvSpPr>
          <p:cNvPr id="232472" name="Oval 24"/>
          <p:cNvSpPr>
            <a:spLocks noChangeArrowheads="1"/>
          </p:cNvSpPr>
          <p:nvPr/>
        </p:nvSpPr>
        <p:spPr bwMode="auto">
          <a:xfrm>
            <a:off x="3419475" y="4797425"/>
            <a:ext cx="431800" cy="4318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2400"/>
          </a:p>
        </p:txBody>
      </p:sp>
      <p:sp>
        <p:nvSpPr>
          <p:cNvPr id="232473" name="Oval 25"/>
          <p:cNvSpPr>
            <a:spLocks noChangeArrowheads="1"/>
          </p:cNvSpPr>
          <p:nvPr/>
        </p:nvSpPr>
        <p:spPr bwMode="auto">
          <a:xfrm>
            <a:off x="2700338" y="4076700"/>
            <a:ext cx="431800" cy="4318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2400"/>
          </a:p>
        </p:txBody>
      </p:sp>
      <p:sp>
        <p:nvSpPr>
          <p:cNvPr id="232474" name="Oval 26"/>
          <p:cNvSpPr>
            <a:spLocks noChangeArrowheads="1"/>
          </p:cNvSpPr>
          <p:nvPr/>
        </p:nvSpPr>
        <p:spPr bwMode="auto">
          <a:xfrm>
            <a:off x="2627313" y="3284538"/>
            <a:ext cx="504825" cy="504825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2400"/>
          </a:p>
        </p:txBody>
      </p:sp>
      <p:sp>
        <p:nvSpPr>
          <p:cNvPr id="232475" name="Oval 27"/>
          <p:cNvSpPr>
            <a:spLocks noChangeArrowheads="1"/>
          </p:cNvSpPr>
          <p:nvPr/>
        </p:nvSpPr>
        <p:spPr bwMode="auto">
          <a:xfrm>
            <a:off x="4427538" y="3429000"/>
            <a:ext cx="504825" cy="504825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2400"/>
          </a:p>
        </p:txBody>
      </p:sp>
      <p:sp>
        <p:nvSpPr>
          <p:cNvPr id="232476" name="Oval 28"/>
          <p:cNvSpPr>
            <a:spLocks noChangeArrowheads="1"/>
          </p:cNvSpPr>
          <p:nvPr/>
        </p:nvSpPr>
        <p:spPr bwMode="auto">
          <a:xfrm>
            <a:off x="4572000" y="2636838"/>
            <a:ext cx="504825" cy="504825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2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2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24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2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2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24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2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2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24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2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2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24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2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2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24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2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2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24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2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2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24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2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2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2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2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2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24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32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2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232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2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2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2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324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32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2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900" decel="100000" fill="hold"/>
                                        <p:tgtEl>
                                          <p:spTgt spid="232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2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32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32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324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32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32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32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32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324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32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32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32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32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324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32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32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2459" grpId="0" animBg="1"/>
      <p:bldP spid="232460" grpId="0" animBg="1"/>
      <p:bldP spid="232461" grpId="0" animBg="1"/>
      <p:bldP spid="232462" grpId="0" animBg="1"/>
      <p:bldP spid="232463" grpId="0" animBg="1"/>
      <p:bldP spid="232464" grpId="0" animBg="1"/>
      <p:bldP spid="232465" grpId="0" animBg="1"/>
      <p:bldP spid="232466" grpId="0" animBg="1"/>
      <p:bldP spid="232467" grpId="0" animBg="1"/>
      <p:bldP spid="232468" grpId="0" animBg="1"/>
      <p:bldP spid="232469" grpId="0" animBg="1"/>
      <p:bldP spid="232470" grpId="0" animBg="1"/>
      <p:bldP spid="232471" grpId="0" animBg="1"/>
      <p:bldP spid="232472" grpId="0" animBg="1"/>
      <p:bldP spid="232473" grpId="0" animBg="1"/>
      <p:bldP spid="232474" grpId="0" animBg="1"/>
      <p:bldP spid="232475" grpId="0" animBg="1"/>
      <p:bldP spid="232476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20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3800" y="3429000"/>
            <a:ext cx="41402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95288" y="836613"/>
            <a:ext cx="6985000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Tx/>
              <a:buChar char="•"/>
              <a:defRPr/>
            </a:pPr>
            <a:endParaRPr lang="ru-RU" sz="1800" b="1" dirty="0">
              <a:solidFill>
                <a:srgbClr val="002060"/>
              </a:solidFill>
              <a:cs typeface="Arial" pitchFamily="34" charset="0"/>
            </a:endParaRPr>
          </a:p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cs typeface="Arial" pitchFamily="34" charset="0"/>
              </a:rPr>
              <a:t>Постановление Исполкома ФНПР от 26 сентября 2007 г. № 4-6 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cs typeface="Arial" pitchFamily="34" charset="0"/>
              </a:rPr>
              <a:t>«О Методических рекомендациях по организации наблюдения (контроля) за состоянием условий и охраны труда на рабочих местах уполномоченными (доверенными) лицами профессиональных союзов»</a:t>
            </a:r>
            <a:endParaRPr lang="ru-RU" sz="2400" b="1" dirty="0"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3"/>
          <p:cNvSpPr>
            <a:spLocks noChangeArrowheads="1"/>
          </p:cNvSpPr>
          <p:nvPr/>
        </p:nvSpPr>
        <p:spPr bwMode="auto">
          <a:xfrm>
            <a:off x="139700" y="3103563"/>
            <a:ext cx="5873750" cy="323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endParaRPr lang="ru-RU" sz="2400" b="1">
              <a:solidFill>
                <a:srgbClr val="002060"/>
              </a:solidFill>
            </a:endParaRPr>
          </a:p>
          <a:p>
            <a:pPr algn="ctr"/>
            <a:r>
              <a:rPr lang="ru-RU" sz="2000">
                <a:solidFill>
                  <a:srgbClr val="002060"/>
                </a:solidFill>
              </a:rPr>
              <a:t>Подверженность от 0 = никогда до 10 = постоянная подверженность. </a:t>
            </a:r>
          </a:p>
          <a:p>
            <a:pPr algn="ctr"/>
            <a:r>
              <a:rPr lang="ru-RU" sz="2000">
                <a:solidFill>
                  <a:srgbClr val="002060"/>
                </a:solidFill>
              </a:rPr>
              <a:t>Вероятность от 0 = абсолютно невозможно до 10 = это случится. </a:t>
            </a:r>
          </a:p>
          <a:p>
            <a:pPr algn="ctr"/>
            <a:r>
              <a:rPr lang="ru-RU" sz="2000">
                <a:solidFill>
                  <a:srgbClr val="002060"/>
                </a:solidFill>
              </a:rPr>
              <a:t>Последствия от 1 = минимальные (повреждение) до 100 = катастрофа.</a:t>
            </a:r>
          </a:p>
          <a:p>
            <a:pPr algn="ctr"/>
            <a:r>
              <a:rPr lang="ru-RU" sz="2000">
                <a:solidFill>
                  <a:srgbClr val="002060"/>
                </a:solidFill>
              </a:rPr>
              <a:t>R = 0 </a:t>
            </a:r>
            <a:r>
              <a:rPr lang="ru-RU" sz="2000">
                <a:solidFill>
                  <a:srgbClr val="002060"/>
                </a:solidFill>
                <a:latin typeface="Arial" charset="0"/>
              </a:rPr>
              <a:t>–</a:t>
            </a:r>
            <a:r>
              <a:rPr lang="ru-RU" sz="2000">
                <a:solidFill>
                  <a:srgbClr val="002060"/>
                </a:solidFill>
              </a:rPr>
              <a:t> 20 небольшой риск, возможно приемлемый</a:t>
            </a:r>
          </a:p>
          <a:p>
            <a:pPr algn="ctr"/>
            <a:r>
              <a:rPr lang="ru-RU" sz="2000">
                <a:solidFill>
                  <a:srgbClr val="002060"/>
                </a:solidFill>
              </a:rPr>
              <a:t>R = &gt; 400 очень высокий риск, немедленное прекращение деятельности 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84213" y="193675"/>
            <a:ext cx="8135937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/>
          <a:lstStyle/>
          <a:p>
            <a:pPr algn="ctr">
              <a:defRPr/>
            </a:pP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Примеры статистической оценки риска</a:t>
            </a:r>
          </a:p>
        </p:txBody>
      </p:sp>
      <p:sp>
        <p:nvSpPr>
          <p:cNvPr id="8" name="Выноска со стрелкой вниз 7"/>
          <p:cNvSpPr/>
          <p:nvPr/>
        </p:nvSpPr>
        <p:spPr>
          <a:xfrm>
            <a:off x="1550988" y="1255713"/>
            <a:ext cx="4849812" cy="1431925"/>
          </a:xfrm>
          <a:prstGeom prst="downArrow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2060"/>
                </a:solidFill>
              </a:rPr>
              <a:t>Метод </a:t>
            </a:r>
            <a:r>
              <a:rPr lang="ru-RU" sz="3200" b="1" dirty="0" err="1">
                <a:solidFill>
                  <a:srgbClr val="002060"/>
                </a:solidFill>
              </a:rPr>
              <a:t>Файн-Кинни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9" name="Picture 4" descr="http://ganetsinai.com/wp-content/uploads/2013/09/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16613" y="4857750"/>
            <a:ext cx="3227387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401638" y="2687638"/>
            <a:ext cx="84185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2060"/>
                </a:solidFill>
              </a:rPr>
              <a:t>R = Подверженность x Вероятность x Последствия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  <p:bldP spid="8" grpId="0" build="p" animBg="1"/>
      <p:bldP spid="10" grpId="0" build="p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4"/>
          <p:cNvGraphicFramePr>
            <a:graphicFrameLocks noGrp="1"/>
          </p:cNvGraphicFramePr>
          <p:nvPr>
            <p:ph sz="half" idx="4294967295"/>
          </p:nvPr>
        </p:nvGraphicFramePr>
        <p:xfrm>
          <a:off x="0" y="2"/>
          <a:ext cx="9144000" cy="6858717"/>
        </p:xfrm>
        <a:graphic>
          <a:graphicData uri="http://schemas.openxmlformats.org/drawingml/2006/table">
            <a:tbl>
              <a:tblPr/>
              <a:tblGrid>
                <a:gridCol w="868363"/>
                <a:gridCol w="2190750"/>
                <a:gridCol w="869950"/>
                <a:gridCol w="2084387"/>
                <a:gridCol w="1217613"/>
                <a:gridCol w="1912937"/>
              </a:tblGrid>
              <a:tr h="804416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ТЯЖЕСТЬ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ВОЗДЕЙСТВИЕ ОПАСНОСТИ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ВЕРОЯТНОСТЬ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657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Баллы 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Описание тяжести последствий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Баллы 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Характер воздействия опасности                     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Баллы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 вероятности несчастного случая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29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Микротравма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Никогда 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Абсолютно невозможно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18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Несчастные случаи с легким исходом с оформлением листа временной нетрудоспособности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среднем – 1 раз в год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Почти невозможно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012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Несчастные случаи с тяжелым исходом с оформлением листа временной нетрудоспособности. Установление групп инвалидности.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среднем – 1 раз в месяц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Маловероятно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479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Групповые несчастные случаи с тяжелым исходом. Смертельные случаи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среднем – 1 раз в неделю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Нехарактерно, но возможно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99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Гибель людей и материальных ценностей, разрушения оборудования зданий и сооружений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среднем – 1 раз за рабочую смену 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Очень возможно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77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Чрезвычайная ситуация с большим числом жертв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Постоянно в течение рабочей смены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Скорее всего произойдет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5204</TotalTime>
  <Words>6114</Words>
  <Application>Microsoft Office PowerPoint</Application>
  <PresentationFormat>Экран (4:3)</PresentationFormat>
  <Paragraphs>836</Paragraphs>
  <Slides>119</Slides>
  <Notes>19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119</vt:i4>
      </vt:variant>
    </vt:vector>
  </HeadingPairs>
  <TitlesOfParts>
    <vt:vector size="122" baseType="lpstr">
      <vt:lpstr>Открытая</vt:lpstr>
      <vt:lpstr>Формула</vt:lpstr>
      <vt:lpstr>Документ</vt:lpstr>
      <vt:lpstr>Слайд 1</vt:lpstr>
      <vt:lpstr>Слайд 2</vt:lpstr>
      <vt:lpstr>Все новое – это хорошо забытое старое. Административно-управленческий подход.</vt:lpstr>
      <vt:lpstr>Международные документы и соответствующие  российские ГОСТы по СУОТ</vt:lpstr>
      <vt:lpstr>МОТ-СУОТ 2001 и OHSAS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Федеральный закон № 426-ФЗ  </vt:lpstr>
      <vt:lpstr>Слайд 79</vt:lpstr>
      <vt:lpstr>Слайд 80</vt:lpstr>
      <vt:lpstr>Слайд 81</vt:lpstr>
      <vt:lpstr>Слайд 82</vt:lpstr>
      <vt:lpstr>Слайд 83</vt:lpstr>
      <vt:lpstr>Слайд 84</vt:lpstr>
      <vt:lpstr>Слайд 85</vt:lpstr>
      <vt:lpstr>Слайд 86</vt:lpstr>
      <vt:lpstr>Слайд 87</vt:lpstr>
      <vt:lpstr>Слайд 88</vt:lpstr>
      <vt:lpstr>Слайд 89</vt:lpstr>
      <vt:lpstr>Слайд 90</vt:lpstr>
      <vt:lpstr>Слайд 91</vt:lpstr>
      <vt:lpstr>Слайд 92</vt:lpstr>
      <vt:lpstr>Слайд 93</vt:lpstr>
      <vt:lpstr>Слайд 94</vt:lpstr>
      <vt:lpstr>Слайд 95</vt:lpstr>
      <vt:lpstr>Слайд 96</vt:lpstr>
      <vt:lpstr>Слайд 97</vt:lpstr>
      <vt:lpstr>Слайд 98</vt:lpstr>
      <vt:lpstr>Слайд 99</vt:lpstr>
      <vt:lpstr>Слайд 100</vt:lpstr>
      <vt:lpstr>Слайд 101</vt:lpstr>
      <vt:lpstr>Слайд 102</vt:lpstr>
      <vt:lpstr>Слайд 103</vt:lpstr>
      <vt:lpstr>Слайд 104</vt:lpstr>
      <vt:lpstr>Слайд 105</vt:lpstr>
      <vt:lpstr>Слайд 106</vt:lpstr>
      <vt:lpstr>Слайд 107</vt:lpstr>
      <vt:lpstr>Слайд 108</vt:lpstr>
      <vt:lpstr>Слайд 109</vt:lpstr>
      <vt:lpstr>Слайд 110</vt:lpstr>
      <vt:lpstr>Слайд 111</vt:lpstr>
      <vt:lpstr>Слайд 112</vt:lpstr>
      <vt:lpstr>Слайд 113</vt:lpstr>
      <vt:lpstr>Слайд 114</vt:lpstr>
      <vt:lpstr>Слайд 115</vt:lpstr>
      <vt:lpstr>Слайд 116</vt:lpstr>
      <vt:lpstr>Слайд 117</vt:lpstr>
      <vt:lpstr>Слайд 118</vt:lpstr>
      <vt:lpstr>Слайд 119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Oeg Kosyrev</dc:creator>
  <cp:lastModifiedBy>Катя</cp:lastModifiedBy>
  <cp:revision>302</cp:revision>
  <cp:lastPrinted>2015-09-08T06:19:20Z</cp:lastPrinted>
  <dcterms:created xsi:type="dcterms:W3CDTF">2012-11-25T18:30:42Z</dcterms:created>
  <dcterms:modified xsi:type="dcterms:W3CDTF">2017-05-20T17:11:06Z</dcterms:modified>
</cp:coreProperties>
</file>