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diagrams/colors11.xml" ContentType="application/vnd.openxmlformats-officedocument.drawingml.diagramColors+xml"/>
  <Override PartName="/ppt/notesSlides/notesSlide38.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tableStyles.xml" ContentType="application/vnd.openxmlformats-officedocument.presentationml.tableStyles+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7.xml" ContentType="application/vnd.openxmlformats-officedocument.presentationml.slide+xml"/>
  <Override PartName="/ppt/slides/slide88.xml" ContentType="application/vnd.openxmlformats-officedocument.presentationml.slide+xml"/>
  <Override PartName="/ppt/diagrams/colors4.xml" ContentType="application/vnd.openxmlformats-officedocument.drawingml.diagramColors+xml"/>
  <Override PartName="/ppt/diagrams/drawing10.xml" ContentType="application/vnd.ms-office.drawingml.diagramDrawing+xml"/>
  <Override PartName="/ppt/diagrams/colors16.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slides/slide55.xml" ContentType="application/vnd.openxmlformats-officedocument.presentationml.slide+xml"/>
  <Override PartName="/ppt/theme/theme2.xml" ContentType="application/vnd.openxmlformats-officedocument.theme+xml"/>
  <Override PartName="/ppt/diagrams/quickStyle3.xml" ContentType="application/vnd.openxmlformats-officedocument.drawingml.diagramStyl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diagrams/layout6.xml" ContentType="application/vnd.openxmlformats-officedocument.drawingml.diagramLayout+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layout2.xml" ContentType="application/vnd.openxmlformats-officedocument.drawingml.diagramLayout+xml"/>
  <Override PartName="/ppt/diagrams/drawing8.xml" ContentType="application/vnd.ms-office.drawingml.diagramDrawing+xml"/>
  <Override PartName="/ppt/slides/slide89.xml" ContentType="application/vnd.openxmlformats-officedocument.presentationml.slide+xml"/>
  <Override PartName="/ppt/slides/slide108.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diagrams/layout14.xml" ContentType="application/vnd.openxmlformats-officedocument.drawingml.diagramLayout+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notesSlides/notesSlide4.xml" ContentType="application/vnd.openxmlformats-officedocument.presentationml.notesSlide+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diagrams/data15.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heme/themeOverride3.xml" ContentType="application/vnd.openxmlformats-officedocument.themeOverr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diagrams/quickStyle15.xml" ContentType="application/vnd.openxmlformats-officedocument.drawingml.diagramStyle+xml"/>
  <Override PartName="/ppt/diagrams/drawing16.xml" ContentType="application/vnd.ms-office.drawingml.diagramDrawing+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diagrams/layout15.xml" ContentType="application/vnd.openxmlformats-officedocument.drawingml.diagramLayout+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diagrams/layout11.xml" ContentType="application/vnd.openxmlformats-officedocument.drawingml.diagramLayout+xml"/>
  <Override PartName="/ppt/diagrams/colors14.xml" ContentType="application/vnd.openxmlformats-officedocument.drawingml.diagramColor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diagrams/colors10.xml" ContentType="application/vnd.openxmlformats-officedocument.drawingml.diagramColor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heme/themeOverride4.xml" ContentType="application/vnd.openxmlformats-officedocument.themeOverride+xml"/>
  <Override PartName="/ppt/notesSlides/notesSlide37.xml" ContentType="application/vnd.openxmlformats-officedocument.presentationml.notesSlide+xml"/>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diagrams/data9.xml" ContentType="application/vnd.openxmlformats-officedocument.drawingml.diagramData+xml"/>
  <Override PartName="/ppt/diagrams/quickStyle16.xml" ContentType="application/vnd.openxmlformats-officedocument.drawingml.diagramStyl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diagrams/layout4.xml" ContentType="application/vnd.openxmlformats-officedocument.drawingml.diagramLayout+xml"/>
  <Override PartName="/ppt/notesSlides/notesSlide11.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diagrams/layout16.xml" ContentType="application/vnd.openxmlformats-officedocument.drawingml.diagramLayout+xml"/>
  <Override PartName="/ppt/slides/slide98.xml" ContentType="application/vnd.openxmlformats-officedocument.presentationml.slide+xml"/>
  <Override PartName="/ppt/notesSlides/notesSlide6.xml" ContentType="application/vnd.openxmlformats-officedocument.presentationml.notesSlide+xml"/>
  <Override PartName="/ppt/diagrams/drawing6.xml" ContentType="application/vnd.ms-office.drawingml.diagramDrawing+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ppt/notesSlides/notesSlide12.xml" ContentType="application/vnd.openxmlformats-officedocument.presentationml.notesSlide+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drawing7.xml" ContentType="application/vnd.ms-office.drawingml.diagramDrawing+xml"/>
  <Override PartName="/ppt/diagrams/layout13.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diagrams/colors12.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diagrams/data14.xml" ContentType="application/vnd.openxmlformats-officedocument.drawingml.diagramData+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slides/slide51.xml" ContentType="application/vnd.openxmlformats-officedocument.presentationml.slide+xml"/>
  <Override PartName="/ppt/theme/themeOverride2.xml" ContentType="application/vnd.openxmlformats-officedocument.themeOverr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80" r:id="rId1"/>
  </p:sldMasterIdLst>
  <p:notesMasterIdLst>
    <p:notesMasterId r:id="rId118"/>
  </p:notesMasterIdLst>
  <p:sldIdLst>
    <p:sldId id="382" r:id="rId2"/>
    <p:sldId id="257" r:id="rId3"/>
    <p:sldId id="329" r:id="rId4"/>
    <p:sldId id="327" r:id="rId5"/>
    <p:sldId id="328" r:id="rId6"/>
    <p:sldId id="330" r:id="rId7"/>
    <p:sldId id="390" r:id="rId8"/>
    <p:sldId id="331" r:id="rId9"/>
    <p:sldId id="339" r:id="rId10"/>
    <p:sldId id="345" r:id="rId11"/>
    <p:sldId id="383" r:id="rId12"/>
    <p:sldId id="333" r:id="rId13"/>
    <p:sldId id="391" r:id="rId14"/>
    <p:sldId id="469" r:id="rId15"/>
    <p:sldId id="392" r:id="rId16"/>
    <p:sldId id="393" r:id="rId17"/>
    <p:sldId id="394" r:id="rId18"/>
    <p:sldId id="395" r:id="rId19"/>
    <p:sldId id="396" r:id="rId20"/>
    <p:sldId id="397" r:id="rId21"/>
    <p:sldId id="444" r:id="rId22"/>
    <p:sldId id="410" r:id="rId23"/>
    <p:sldId id="475" r:id="rId24"/>
    <p:sldId id="379" r:id="rId25"/>
    <p:sldId id="427" r:id="rId26"/>
    <p:sldId id="430" r:id="rId27"/>
    <p:sldId id="384" r:id="rId28"/>
    <p:sldId id="360" r:id="rId29"/>
    <p:sldId id="368" r:id="rId30"/>
    <p:sldId id="433" r:id="rId31"/>
    <p:sldId id="439" r:id="rId32"/>
    <p:sldId id="312" r:id="rId33"/>
    <p:sldId id="385" r:id="rId34"/>
    <p:sldId id="386" r:id="rId35"/>
    <p:sldId id="467" r:id="rId36"/>
    <p:sldId id="468" r:id="rId37"/>
    <p:sldId id="387" r:id="rId38"/>
    <p:sldId id="388" r:id="rId39"/>
    <p:sldId id="389" r:id="rId40"/>
    <p:sldId id="399" r:id="rId41"/>
    <p:sldId id="464" r:id="rId42"/>
    <p:sldId id="400" r:id="rId43"/>
    <p:sldId id="425" r:id="rId44"/>
    <p:sldId id="426" r:id="rId45"/>
    <p:sldId id="401" r:id="rId46"/>
    <p:sldId id="424" r:id="rId47"/>
    <p:sldId id="429" r:id="rId48"/>
    <p:sldId id="446" r:id="rId49"/>
    <p:sldId id="423" r:id="rId50"/>
    <p:sldId id="445" r:id="rId51"/>
    <p:sldId id="476" r:id="rId52"/>
    <p:sldId id="477" r:id="rId53"/>
    <p:sldId id="402" r:id="rId54"/>
    <p:sldId id="404" r:id="rId55"/>
    <p:sldId id="474" r:id="rId56"/>
    <p:sldId id="414" r:id="rId57"/>
    <p:sldId id="479" r:id="rId58"/>
    <p:sldId id="432" r:id="rId59"/>
    <p:sldId id="470" r:id="rId60"/>
    <p:sldId id="471" r:id="rId61"/>
    <p:sldId id="472" r:id="rId62"/>
    <p:sldId id="416" r:id="rId63"/>
    <p:sldId id="415" r:id="rId64"/>
    <p:sldId id="417" r:id="rId65"/>
    <p:sldId id="419" r:id="rId66"/>
    <p:sldId id="418" r:id="rId67"/>
    <p:sldId id="447" r:id="rId68"/>
    <p:sldId id="448" r:id="rId69"/>
    <p:sldId id="420" r:id="rId70"/>
    <p:sldId id="466" r:id="rId71"/>
    <p:sldId id="473" r:id="rId72"/>
    <p:sldId id="440" r:id="rId73"/>
    <p:sldId id="465" r:id="rId74"/>
    <p:sldId id="408" r:id="rId75"/>
    <p:sldId id="409" r:id="rId76"/>
    <p:sldId id="325" r:id="rId77"/>
    <p:sldId id="361" r:id="rId78"/>
    <p:sldId id="422" r:id="rId79"/>
    <p:sldId id="348" r:id="rId80"/>
    <p:sldId id="350" r:id="rId81"/>
    <p:sldId id="378" r:id="rId82"/>
    <p:sldId id="441" r:id="rId83"/>
    <p:sldId id="434" r:id="rId84"/>
    <p:sldId id="480" r:id="rId85"/>
    <p:sldId id="486" r:id="rId86"/>
    <p:sldId id="485" r:id="rId87"/>
    <p:sldId id="484" r:id="rId88"/>
    <p:sldId id="481" r:id="rId89"/>
    <p:sldId id="482" r:id="rId90"/>
    <p:sldId id="483" r:id="rId91"/>
    <p:sldId id="421" r:id="rId92"/>
    <p:sldId id="428" r:id="rId93"/>
    <p:sldId id="436" r:id="rId94"/>
    <p:sldId id="438" r:id="rId95"/>
    <p:sldId id="435" r:id="rId96"/>
    <p:sldId id="449" r:id="rId97"/>
    <p:sldId id="450" r:id="rId98"/>
    <p:sldId id="451" r:id="rId99"/>
    <p:sldId id="452" r:id="rId100"/>
    <p:sldId id="453" r:id="rId101"/>
    <p:sldId id="454" r:id="rId102"/>
    <p:sldId id="455" r:id="rId103"/>
    <p:sldId id="456" r:id="rId104"/>
    <p:sldId id="457" r:id="rId105"/>
    <p:sldId id="458" r:id="rId106"/>
    <p:sldId id="459" r:id="rId107"/>
    <p:sldId id="460" r:id="rId108"/>
    <p:sldId id="461" r:id="rId109"/>
    <p:sldId id="462" r:id="rId110"/>
    <p:sldId id="463" r:id="rId111"/>
    <p:sldId id="443" r:id="rId112"/>
    <p:sldId id="437" r:id="rId113"/>
    <p:sldId id="442" r:id="rId114"/>
    <p:sldId id="478" r:id="rId115"/>
    <p:sldId id="365" r:id="rId116"/>
    <p:sldId id="310" r:id="rId117"/>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CC"/>
    <a:srgbClr val="154A57"/>
    <a:srgbClr val="FF66FF"/>
    <a:srgbClr val="FFFF00"/>
    <a:srgbClr val="FFFF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720FE8-7029-40DD-9749-ECD4F8D7061F}" type="doc">
      <dgm:prSet loTypeId="urn:microsoft.com/office/officeart/2005/8/layout/chevron2" loCatId="process" qsTypeId="urn:microsoft.com/office/officeart/2005/8/quickstyle/simple1" qsCatId="simple" csTypeId="urn:microsoft.com/office/officeart/2005/8/colors/accent1_4" csCatId="accent1" phldr="1"/>
      <dgm:spPr/>
      <dgm:t>
        <a:bodyPr/>
        <a:lstStyle/>
        <a:p>
          <a:endParaRPr lang="ru-RU"/>
        </a:p>
      </dgm:t>
    </dgm:pt>
    <dgm:pt modelId="{54946D52-D059-452D-9F45-94357D64B614}">
      <dgm:prSet phldrT="[Текст]"/>
      <dgm:spPr/>
      <dgm:t>
        <a:bodyPr/>
        <a:lstStyle/>
        <a:p>
          <a:endParaRPr lang="ru-RU" dirty="0">
            <a:solidFill>
              <a:schemeClr val="tx2"/>
            </a:solidFill>
            <a:latin typeface="Arial Narrow" pitchFamily="34" charset="0"/>
          </a:endParaRPr>
        </a:p>
      </dgm:t>
    </dgm:pt>
    <dgm:pt modelId="{EA539AE9-D9AE-4B4B-ABF5-391D266BAE97}" type="parTrans" cxnId="{4076DF14-5EF3-4AE1-AAD8-067B0288FA24}">
      <dgm:prSet/>
      <dgm:spPr/>
      <dgm:t>
        <a:bodyPr/>
        <a:lstStyle/>
        <a:p>
          <a:endParaRPr lang="ru-RU">
            <a:solidFill>
              <a:schemeClr val="tx2"/>
            </a:solidFill>
            <a:latin typeface="Arial Narrow" pitchFamily="34" charset="0"/>
          </a:endParaRPr>
        </a:p>
      </dgm:t>
    </dgm:pt>
    <dgm:pt modelId="{FD148BF6-989B-469E-BE88-7C7C3C84F8F0}" type="sibTrans" cxnId="{4076DF14-5EF3-4AE1-AAD8-067B0288FA24}">
      <dgm:prSet/>
      <dgm:spPr/>
      <dgm:t>
        <a:bodyPr/>
        <a:lstStyle/>
        <a:p>
          <a:endParaRPr lang="ru-RU">
            <a:solidFill>
              <a:schemeClr val="tx2"/>
            </a:solidFill>
            <a:latin typeface="Arial Narrow" pitchFamily="34" charset="0"/>
          </a:endParaRPr>
        </a:p>
      </dgm:t>
    </dgm:pt>
    <dgm:pt modelId="{E052E152-6677-48E4-9813-5BA03BEC6FC5}">
      <dgm:prSet phldrT="[Текст]"/>
      <dgm:spPr/>
      <dgm:t>
        <a:bodyPr/>
        <a:lstStyle/>
        <a:p>
          <a:r>
            <a:rPr lang="ru-RU" dirty="0" smtClean="0">
              <a:solidFill>
                <a:schemeClr val="tx2"/>
              </a:solidFill>
              <a:latin typeface="Arial Narrow" pitchFamily="34" charset="0"/>
            </a:rPr>
            <a:t>Трудовой кодекс Российской Федерации</a:t>
          </a:r>
          <a:endParaRPr lang="ru-RU" dirty="0">
            <a:solidFill>
              <a:schemeClr val="tx2"/>
            </a:solidFill>
            <a:latin typeface="Arial Narrow" pitchFamily="34" charset="0"/>
          </a:endParaRPr>
        </a:p>
      </dgm:t>
    </dgm:pt>
    <dgm:pt modelId="{EE1808EB-4031-4139-8777-4C30E0CA4C4E}" type="parTrans" cxnId="{454A1D4D-1470-49A1-B5F5-AE6D9CB6DD2F}">
      <dgm:prSet/>
      <dgm:spPr/>
      <dgm:t>
        <a:bodyPr/>
        <a:lstStyle/>
        <a:p>
          <a:endParaRPr lang="ru-RU">
            <a:solidFill>
              <a:schemeClr val="tx2"/>
            </a:solidFill>
            <a:latin typeface="Arial Narrow" pitchFamily="34" charset="0"/>
          </a:endParaRPr>
        </a:p>
      </dgm:t>
    </dgm:pt>
    <dgm:pt modelId="{09A7A457-46AD-4E58-A066-84452FFF10FC}" type="sibTrans" cxnId="{454A1D4D-1470-49A1-B5F5-AE6D9CB6DD2F}">
      <dgm:prSet/>
      <dgm:spPr/>
      <dgm:t>
        <a:bodyPr/>
        <a:lstStyle/>
        <a:p>
          <a:endParaRPr lang="ru-RU">
            <a:solidFill>
              <a:schemeClr val="tx2"/>
            </a:solidFill>
            <a:latin typeface="Arial Narrow" pitchFamily="34" charset="0"/>
          </a:endParaRPr>
        </a:p>
      </dgm:t>
    </dgm:pt>
    <dgm:pt modelId="{CD58F8AE-9570-4B25-8D53-2E7C820475B3}">
      <dgm:prSet phldrT="[Текст]"/>
      <dgm:spPr/>
      <dgm:t>
        <a:bodyPr/>
        <a:lstStyle/>
        <a:p>
          <a:endParaRPr lang="ru-RU" dirty="0">
            <a:solidFill>
              <a:schemeClr val="tx2"/>
            </a:solidFill>
            <a:latin typeface="Arial Narrow" pitchFamily="34" charset="0"/>
          </a:endParaRPr>
        </a:p>
      </dgm:t>
    </dgm:pt>
    <dgm:pt modelId="{67117FA2-2E31-4B31-A9E6-B0072137CBE4}" type="parTrans" cxnId="{ACC8C019-2B50-4EDF-91AD-73ED30394CC5}">
      <dgm:prSet/>
      <dgm:spPr/>
      <dgm:t>
        <a:bodyPr/>
        <a:lstStyle/>
        <a:p>
          <a:endParaRPr lang="ru-RU">
            <a:solidFill>
              <a:schemeClr val="tx2"/>
            </a:solidFill>
            <a:latin typeface="Arial Narrow" pitchFamily="34" charset="0"/>
          </a:endParaRPr>
        </a:p>
      </dgm:t>
    </dgm:pt>
    <dgm:pt modelId="{01523CE0-24C1-462F-AE7C-BAA2E89C7EDA}" type="sibTrans" cxnId="{ACC8C019-2B50-4EDF-91AD-73ED30394CC5}">
      <dgm:prSet/>
      <dgm:spPr/>
      <dgm:t>
        <a:bodyPr/>
        <a:lstStyle/>
        <a:p>
          <a:endParaRPr lang="ru-RU">
            <a:solidFill>
              <a:schemeClr val="tx2"/>
            </a:solidFill>
            <a:latin typeface="Arial Narrow" pitchFamily="34" charset="0"/>
          </a:endParaRPr>
        </a:p>
      </dgm:t>
    </dgm:pt>
    <dgm:pt modelId="{2AC3FB2F-69FA-4A9E-9CFC-2B3F24C85DC2}">
      <dgm:prSet phldrT="[Текст]"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1800" dirty="0" smtClean="0">
              <a:solidFill>
                <a:schemeClr val="tx2"/>
              </a:solidFill>
              <a:latin typeface="Arial Narrow" pitchFamily="34" charset="0"/>
            </a:rPr>
            <a:t> Федеральный закон «О специальной оценке условий труда»</a:t>
          </a:r>
          <a:endParaRPr lang="ru-RU" sz="1800" dirty="0">
            <a:solidFill>
              <a:schemeClr val="tx2"/>
            </a:solidFill>
            <a:latin typeface="Arial Narrow" pitchFamily="34" charset="0"/>
          </a:endParaRPr>
        </a:p>
      </dgm:t>
    </dgm:pt>
    <dgm:pt modelId="{C419E8C5-8373-47ED-A839-D684ECEC8907}" type="parTrans" cxnId="{FE9F0F9A-BE0A-4533-82D3-50C2C7A9E0B5}">
      <dgm:prSet/>
      <dgm:spPr/>
      <dgm:t>
        <a:bodyPr/>
        <a:lstStyle/>
        <a:p>
          <a:endParaRPr lang="ru-RU">
            <a:solidFill>
              <a:schemeClr val="tx2"/>
            </a:solidFill>
            <a:latin typeface="Arial Narrow" pitchFamily="34" charset="0"/>
          </a:endParaRPr>
        </a:p>
      </dgm:t>
    </dgm:pt>
    <dgm:pt modelId="{B2667D56-D778-4E0A-BFF3-C9C7FFC03387}" type="sibTrans" cxnId="{FE9F0F9A-BE0A-4533-82D3-50C2C7A9E0B5}">
      <dgm:prSet/>
      <dgm:spPr/>
      <dgm:t>
        <a:bodyPr/>
        <a:lstStyle/>
        <a:p>
          <a:endParaRPr lang="ru-RU">
            <a:solidFill>
              <a:schemeClr val="tx2"/>
            </a:solidFill>
            <a:latin typeface="Arial Narrow" pitchFamily="34" charset="0"/>
          </a:endParaRPr>
        </a:p>
      </dgm:t>
    </dgm:pt>
    <dgm:pt modelId="{C4D1AAED-4872-448D-95E2-4389D073B289}">
      <dgm:prSet/>
      <dgm:spPr/>
      <dgm:t>
        <a:bodyPr/>
        <a:lstStyle/>
        <a:p>
          <a:endParaRPr lang="ru-RU" dirty="0">
            <a:solidFill>
              <a:schemeClr val="tx2"/>
            </a:solidFill>
            <a:latin typeface="Arial Narrow" pitchFamily="34" charset="0"/>
          </a:endParaRPr>
        </a:p>
      </dgm:t>
    </dgm:pt>
    <dgm:pt modelId="{2B58982D-155A-4D43-ACCB-5A8A077ECC98}" type="parTrans" cxnId="{ABC89DC3-7770-483B-BE03-029811336B7F}">
      <dgm:prSet/>
      <dgm:spPr/>
      <dgm:t>
        <a:bodyPr/>
        <a:lstStyle/>
        <a:p>
          <a:endParaRPr lang="ru-RU">
            <a:solidFill>
              <a:schemeClr val="tx2"/>
            </a:solidFill>
            <a:latin typeface="Arial Narrow" pitchFamily="34" charset="0"/>
          </a:endParaRPr>
        </a:p>
      </dgm:t>
    </dgm:pt>
    <dgm:pt modelId="{9468A440-C7C1-44C5-B0AF-5557F7680300}" type="sibTrans" cxnId="{ABC89DC3-7770-483B-BE03-029811336B7F}">
      <dgm:prSet/>
      <dgm:spPr/>
      <dgm:t>
        <a:bodyPr/>
        <a:lstStyle/>
        <a:p>
          <a:endParaRPr lang="ru-RU">
            <a:solidFill>
              <a:schemeClr val="tx2"/>
            </a:solidFill>
            <a:latin typeface="Arial Narrow" pitchFamily="34" charset="0"/>
          </a:endParaRPr>
        </a:p>
      </dgm:t>
    </dgm:pt>
    <dgm:pt modelId="{4C9BB320-794F-4D20-93FB-075268A9AB61}">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1800" dirty="0" smtClean="0">
              <a:solidFill>
                <a:schemeClr val="tx2"/>
              </a:solidFill>
              <a:latin typeface="Arial Narrow" pitchFamily="34" charset="0"/>
            </a:rPr>
            <a:t> Кодекс Российской Федерации об административных правонарушениях</a:t>
          </a:r>
          <a:endParaRPr lang="ru-RU" sz="1800" dirty="0">
            <a:solidFill>
              <a:schemeClr val="tx2"/>
            </a:solidFill>
            <a:latin typeface="Arial Narrow" pitchFamily="34" charset="0"/>
          </a:endParaRPr>
        </a:p>
      </dgm:t>
    </dgm:pt>
    <dgm:pt modelId="{12027C08-AE74-4C5B-B373-7B936DF8C8E8}" type="parTrans" cxnId="{33C890C8-CC1C-46DC-8891-30E2C260C8E4}">
      <dgm:prSet/>
      <dgm:spPr/>
      <dgm:t>
        <a:bodyPr/>
        <a:lstStyle/>
        <a:p>
          <a:endParaRPr lang="ru-RU">
            <a:solidFill>
              <a:schemeClr val="tx2"/>
            </a:solidFill>
            <a:latin typeface="Arial Narrow" pitchFamily="34" charset="0"/>
          </a:endParaRPr>
        </a:p>
      </dgm:t>
    </dgm:pt>
    <dgm:pt modelId="{2C4F4642-9BB8-4B9C-8EF2-4DBA9AB66E42}" type="sibTrans" cxnId="{33C890C8-CC1C-46DC-8891-30E2C260C8E4}">
      <dgm:prSet/>
      <dgm:spPr/>
      <dgm:t>
        <a:bodyPr/>
        <a:lstStyle/>
        <a:p>
          <a:endParaRPr lang="ru-RU">
            <a:solidFill>
              <a:schemeClr val="tx2"/>
            </a:solidFill>
            <a:latin typeface="Arial Narrow" pitchFamily="34" charset="0"/>
          </a:endParaRPr>
        </a:p>
      </dgm:t>
    </dgm:pt>
    <dgm:pt modelId="{1CF00C11-8AB9-4AD8-9008-25F900AC4720}" type="pres">
      <dgm:prSet presAssocID="{3E720FE8-7029-40DD-9749-ECD4F8D7061F}" presName="linearFlow" presStyleCnt="0">
        <dgm:presLayoutVars>
          <dgm:dir/>
          <dgm:animLvl val="lvl"/>
          <dgm:resizeHandles val="exact"/>
        </dgm:presLayoutVars>
      </dgm:prSet>
      <dgm:spPr/>
      <dgm:t>
        <a:bodyPr/>
        <a:lstStyle/>
        <a:p>
          <a:endParaRPr lang="ru-RU"/>
        </a:p>
      </dgm:t>
    </dgm:pt>
    <dgm:pt modelId="{7529D165-DB31-4ECC-91EA-E2B10910EB79}" type="pres">
      <dgm:prSet presAssocID="{54946D52-D059-452D-9F45-94357D64B614}" presName="composite" presStyleCnt="0"/>
      <dgm:spPr/>
    </dgm:pt>
    <dgm:pt modelId="{553CF19E-4729-4ABF-A0C5-57CB9414D45A}" type="pres">
      <dgm:prSet presAssocID="{54946D52-D059-452D-9F45-94357D64B614}" presName="parentText" presStyleLbl="alignNode1" presStyleIdx="0" presStyleCnt="3">
        <dgm:presLayoutVars>
          <dgm:chMax val="1"/>
          <dgm:bulletEnabled val="1"/>
        </dgm:presLayoutVars>
      </dgm:prSet>
      <dgm:spPr/>
      <dgm:t>
        <a:bodyPr/>
        <a:lstStyle/>
        <a:p>
          <a:endParaRPr lang="ru-RU"/>
        </a:p>
      </dgm:t>
    </dgm:pt>
    <dgm:pt modelId="{1C685CF7-422A-4B22-9D1A-046068453516}" type="pres">
      <dgm:prSet presAssocID="{54946D52-D059-452D-9F45-94357D64B614}" presName="descendantText" presStyleLbl="alignAcc1" presStyleIdx="0" presStyleCnt="3" custLinFactNeighborX="69" custLinFactNeighborY="-10">
        <dgm:presLayoutVars>
          <dgm:bulletEnabled val="1"/>
        </dgm:presLayoutVars>
      </dgm:prSet>
      <dgm:spPr/>
      <dgm:t>
        <a:bodyPr/>
        <a:lstStyle/>
        <a:p>
          <a:endParaRPr lang="ru-RU"/>
        </a:p>
      </dgm:t>
    </dgm:pt>
    <dgm:pt modelId="{4188B6E6-96B5-4C10-8BE8-4F90FE409174}" type="pres">
      <dgm:prSet presAssocID="{FD148BF6-989B-469E-BE88-7C7C3C84F8F0}" presName="sp" presStyleCnt="0"/>
      <dgm:spPr/>
    </dgm:pt>
    <dgm:pt modelId="{1672DDE1-9865-46F7-BDEE-68F858ABE94A}" type="pres">
      <dgm:prSet presAssocID="{CD58F8AE-9570-4B25-8D53-2E7C820475B3}" presName="composite" presStyleCnt="0"/>
      <dgm:spPr/>
    </dgm:pt>
    <dgm:pt modelId="{1EBA463F-5489-4877-AE91-76D2ADE424F8}" type="pres">
      <dgm:prSet presAssocID="{CD58F8AE-9570-4B25-8D53-2E7C820475B3}" presName="parentText" presStyleLbl="alignNode1" presStyleIdx="1" presStyleCnt="3" custLinFactNeighborX="0" custLinFactNeighborY="2562">
        <dgm:presLayoutVars>
          <dgm:chMax val="1"/>
          <dgm:bulletEnabled val="1"/>
        </dgm:presLayoutVars>
      </dgm:prSet>
      <dgm:spPr/>
      <dgm:t>
        <a:bodyPr/>
        <a:lstStyle/>
        <a:p>
          <a:endParaRPr lang="ru-RU"/>
        </a:p>
      </dgm:t>
    </dgm:pt>
    <dgm:pt modelId="{F1906299-DBB5-42ED-8AAF-5885CB883904}" type="pres">
      <dgm:prSet presAssocID="{CD58F8AE-9570-4B25-8D53-2E7C820475B3}" presName="descendantText" presStyleLbl="alignAcc1" presStyleIdx="1" presStyleCnt="3">
        <dgm:presLayoutVars>
          <dgm:bulletEnabled val="1"/>
        </dgm:presLayoutVars>
      </dgm:prSet>
      <dgm:spPr/>
      <dgm:t>
        <a:bodyPr/>
        <a:lstStyle/>
        <a:p>
          <a:endParaRPr lang="ru-RU"/>
        </a:p>
      </dgm:t>
    </dgm:pt>
    <dgm:pt modelId="{A2550BDC-D675-48E5-9958-6376582C4C33}" type="pres">
      <dgm:prSet presAssocID="{01523CE0-24C1-462F-AE7C-BAA2E89C7EDA}" presName="sp" presStyleCnt="0"/>
      <dgm:spPr/>
    </dgm:pt>
    <dgm:pt modelId="{CD834ADC-C73B-4A40-8CB6-0362138308B3}" type="pres">
      <dgm:prSet presAssocID="{C4D1AAED-4872-448D-95E2-4389D073B289}" presName="composite" presStyleCnt="0"/>
      <dgm:spPr/>
    </dgm:pt>
    <dgm:pt modelId="{EF0E247B-1186-4833-BBEB-71D1BEDC0118}" type="pres">
      <dgm:prSet presAssocID="{C4D1AAED-4872-448D-95E2-4389D073B289}" presName="parentText" presStyleLbl="alignNode1" presStyleIdx="2" presStyleCnt="3">
        <dgm:presLayoutVars>
          <dgm:chMax val="1"/>
          <dgm:bulletEnabled val="1"/>
        </dgm:presLayoutVars>
      </dgm:prSet>
      <dgm:spPr/>
      <dgm:t>
        <a:bodyPr/>
        <a:lstStyle/>
        <a:p>
          <a:endParaRPr lang="ru-RU"/>
        </a:p>
      </dgm:t>
    </dgm:pt>
    <dgm:pt modelId="{8356D223-36D0-43DB-9C44-43CBE4AB9D98}" type="pres">
      <dgm:prSet presAssocID="{C4D1AAED-4872-448D-95E2-4389D073B289}" presName="descendantText" presStyleLbl="alignAcc1" presStyleIdx="2" presStyleCnt="3">
        <dgm:presLayoutVars>
          <dgm:bulletEnabled val="1"/>
        </dgm:presLayoutVars>
      </dgm:prSet>
      <dgm:spPr/>
      <dgm:t>
        <a:bodyPr/>
        <a:lstStyle/>
        <a:p>
          <a:endParaRPr lang="ru-RU"/>
        </a:p>
      </dgm:t>
    </dgm:pt>
  </dgm:ptLst>
  <dgm:cxnLst>
    <dgm:cxn modelId="{0686F04B-464D-48E8-A6A6-6253DF6F5D67}" type="presOf" srcId="{C4D1AAED-4872-448D-95E2-4389D073B289}" destId="{EF0E247B-1186-4833-BBEB-71D1BEDC0118}" srcOrd="0" destOrd="0" presId="urn:microsoft.com/office/officeart/2005/8/layout/chevron2"/>
    <dgm:cxn modelId="{FE9F0F9A-BE0A-4533-82D3-50C2C7A9E0B5}" srcId="{CD58F8AE-9570-4B25-8D53-2E7C820475B3}" destId="{2AC3FB2F-69FA-4A9E-9CFC-2B3F24C85DC2}" srcOrd="0" destOrd="0" parTransId="{C419E8C5-8373-47ED-A839-D684ECEC8907}" sibTransId="{B2667D56-D778-4E0A-BFF3-C9C7FFC03387}"/>
    <dgm:cxn modelId="{454A1D4D-1470-49A1-B5F5-AE6D9CB6DD2F}" srcId="{54946D52-D059-452D-9F45-94357D64B614}" destId="{E052E152-6677-48E4-9813-5BA03BEC6FC5}" srcOrd="0" destOrd="0" parTransId="{EE1808EB-4031-4139-8777-4C30E0CA4C4E}" sibTransId="{09A7A457-46AD-4E58-A066-84452FFF10FC}"/>
    <dgm:cxn modelId="{B25EB77E-28DC-4329-B035-744D6420787C}" type="presOf" srcId="{3E720FE8-7029-40DD-9749-ECD4F8D7061F}" destId="{1CF00C11-8AB9-4AD8-9008-25F900AC4720}" srcOrd="0" destOrd="0" presId="urn:microsoft.com/office/officeart/2005/8/layout/chevron2"/>
    <dgm:cxn modelId="{2DEA3EB0-C296-45D4-A10F-545861233599}" type="presOf" srcId="{E052E152-6677-48E4-9813-5BA03BEC6FC5}" destId="{1C685CF7-422A-4B22-9D1A-046068453516}" srcOrd="0" destOrd="0" presId="urn:microsoft.com/office/officeart/2005/8/layout/chevron2"/>
    <dgm:cxn modelId="{4076DF14-5EF3-4AE1-AAD8-067B0288FA24}" srcId="{3E720FE8-7029-40DD-9749-ECD4F8D7061F}" destId="{54946D52-D059-452D-9F45-94357D64B614}" srcOrd="0" destOrd="0" parTransId="{EA539AE9-D9AE-4B4B-ABF5-391D266BAE97}" sibTransId="{FD148BF6-989B-469E-BE88-7C7C3C84F8F0}"/>
    <dgm:cxn modelId="{ACC8C019-2B50-4EDF-91AD-73ED30394CC5}" srcId="{3E720FE8-7029-40DD-9749-ECD4F8D7061F}" destId="{CD58F8AE-9570-4B25-8D53-2E7C820475B3}" srcOrd="1" destOrd="0" parTransId="{67117FA2-2E31-4B31-A9E6-B0072137CBE4}" sibTransId="{01523CE0-24C1-462F-AE7C-BAA2E89C7EDA}"/>
    <dgm:cxn modelId="{A60F17E2-6544-4B1B-A502-84764DE9921D}" type="presOf" srcId="{CD58F8AE-9570-4B25-8D53-2E7C820475B3}" destId="{1EBA463F-5489-4877-AE91-76D2ADE424F8}" srcOrd="0" destOrd="0" presId="urn:microsoft.com/office/officeart/2005/8/layout/chevron2"/>
    <dgm:cxn modelId="{33C890C8-CC1C-46DC-8891-30E2C260C8E4}" srcId="{C4D1AAED-4872-448D-95E2-4389D073B289}" destId="{4C9BB320-794F-4D20-93FB-075268A9AB61}" srcOrd="0" destOrd="0" parTransId="{12027C08-AE74-4C5B-B373-7B936DF8C8E8}" sibTransId="{2C4F4642-9BB8-4B9C-8EF2-4DBA9AB66E42}"/>
    <dgm:cxn modelId="{1E70CA36-6A47-4971-AFED-4E1F8FF9B0B5}" type="presOf" srcId="{54946D52-D059-452D-9F45-94357D64B614}" destId="{553CF19E-4729-4ABF-A0C5-57CB9414D45A}" srcOrd="0" destOrd="0" presId="urn:microsoft.com/office/officeart/2005/8/layout/chevron2"/>
    <dgm:cxn modelId="{D2B45B72-DC30-4F1A-ADC3-375743260B25}" type="presOf" srcId="{4C9BB320-794F-4D20-93FB-075268A9AB61}" destId="{8356D223-36D0-43DB-9C44-43CBE4AB9D98}" srcOrd="0" destOrd="0" presId="urn:microsoft.com/office/officeart/2005/8/layout/chevron2"/>
    <dgm:cxn modelId="{08AB5FEB-F59D-456E-93D4-CA033E35FB2B}" type="presOf" srcId="{2AC3FB2F-69FA-4A9E-9CFC-2B3F24C85DC2}" destId="{F1906299-DBB5-42ED-8AAF-5885CB883904}" srcOrd="0" destOrd="0" presId="urn:microsoft.com/office/officeart/2005/8/layout/chevron2"/>
    <dgm:cxn modelId="{ABC89DC3-7770-483B-BE03-029811336B7F}" srcId="{3E720FE8-7029-40DD-9749-ECD4F8D7061F}" destId="{C4D1AAED-4872-448D-95E2-4389D073B289}" srcOrd="2" destOrd="0" parTransId="{2B58982D-155A-4D43-ACCB-5A8A077ECC98}" sibTransId="{9468A440-C7C1-44C5-B0AF-5557F7680300}"/>
    <dgm:cxn modelId="{62AB7255-B5AD-46D2-BFE3-49DB66EC681D}" type="presParOf" srcId="{1CF00C11-8AB9-4AD8-9008-25F900AC4720}" destId="{7529D165-DB31-4ECC-91EA-E2B10910EB79}" srcOrd="0" destOrd="0" presId="urn:microsoft.com/office/officeart/2005/8/layout/chevron2"/>
    <dgm:cxn modelId="{F8F82D63-1D92-45CA-B337-A02795BCE108}" type="presParOf" srcId="{7529D165-DB31-4ECC-91EA-E2B10910EB79}" destId="{553CF19E-4729-4ABF-A0C5-57CB9414D45A}" srcOrd="0" destOrd="0" presId="urn:microsoft.com/office/officeart/2005/8/layout/chevron2"/>
    <dgm:cxn modelId="{C67FB3A4-008D-4925-AECD-E777558BFA70}" type="presParOf" srcId="{7529D165-DB31-4ECC-91EA-E2B10910EB79}" destId="{1C685CF7-422A-4B22-9D1A-046068453516}" srcOrd="1" destOrd="0" presId="urn:microsoft.com/office/officeart/2005/8/layout/chevron2"/>
    <dgm:cxn modelId="{4C037077-777F-448E-9415-1DD924744B5A}" type="presParOf" srcId="{1CF00C11-8AB9-4AD8-9008-25F900AC4720}" destId="{4188B6E6-96B5-4C10-8BE8-4F90FE409174}" srcOrd="1" destOrd="0" presId="urn:microsoft.com/office/officeart/2005/8/layout/chevron2"/>
    <dgm:cxn modelId="{4E7A7435-5BC9-4506-8526-73F146AF8C88}" type="presParOf" srcId="{1CF00C11-8AB9-4AD8-9008-25F900AC4720}" destId="{1672DDE1-9865-46F7-BDEE-68F858ABE94A}" srcOrd="2" destOrd="0" presId="urn:microsoft.com/office/officeart/2005/8/layout/chevron2"/>
    <dgm:cxn modelId="{1C4C7E97-BB6E-41C8-ADF7-4C50135D5CDB}" type="presParOf" srcId="{1672DDE1-9865-46F7-BDEE-68F858ABE94A}" destId="{1EBA463F-5489-4877-AE91-76D2ADE424F8}" srcOrd="0" destOrd="0" presId="urn:microsoft.com/office/officeart/2005/8/layout/chevron2"/>
    <dgm:cxn modelId="{319F8D35-698C-4EC0-982D-434754C68006}" type="presParOf" srcId="{1672DDE1-9865-46F7-BDEE-68F858ABE94A}" destId="{F1906299-DBB5-42ED-8AAF-5885CB883904}" srcOrd="1" destOrd="0" presId="urn:microsoft.com/office/officeart/2005/8/layout/chevron2"/>
    <dgm:cxn modelId="{D3599F72-846A-4936-846F-45F6B3412E48}" type="presParOf" srcId="{1CF00C11-8AB9-4AD8-9008-25F900AC4720}" destId="{A2550BDC-D675-48E5-9958-6376582C4C33}" srcOrd="3" destOrd="0" presId="urn:microsoft.com/office/officeart/2005/8/layout/chevron2"/>
    <dgm:cxn modelId="{C3A33B7E-319C-4391-8138-0F253A971C1B}" type="presParOf" srcId="{1CF00C11-8AB9-4AD8-9008-25F900AC4720}" destId="{CD834ADC-C73B-4A40-8CB6-0362138308B3}" srcOrd="4" destOrd="0" presId="urn:microsoft.com/office/officeart/2005/8/layout/chevron2"/>
    <dgm:cxn modelId="{EA7470FE-5C69-43B0-9C73-F2BB560C1CE5}" type="presParOf" srcId="{CD834ADC-C73B-4A40-8CB6-0362138308B3}" destId="{EF0E247B-1186-4833-BBEB-71D1BEDC0118}" srcOrd="0" destOrd="0" presId="urn:microsoft.com/office/officeart/2005/8/layout/chevron2"/>
    <dgm:cxn modelId="{D32EA388-BA1E-42C7-8DA4-0156F51DB834}" type="presParOf" srcId="{CD834ADC-C73B-4A40-8CB6-0362138308B3}" destId="{8356D223-36D0-43DB-9C44-43CBE4AB9D98}"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8160971-C07F-44C3-86C4-721F0D4AB44A}" type="doc">
      <dgm:prSet loTypeId="urn:microsoft.com/office/officeart/2005/8/layout/arrow4" loCatId="relationship" qsTypeId="urn:microsoft.com/office/officeart/2005/8/quickstyle/simple1" qsCatId="simple" csTypeId="urn:microsoft.com/office/officeart/2005/8/colors/colorful2" csCatId="colorful" phldr="1"/>
      <dgm:spPr/>
      <dgm:t>
        <a:bodyPr/>
        <a:lstStyle/>
        <a:p>
          <a:endParaRPr lang="ru-RU"/>
        </a:p>
      </dgm:t>
    </dgm:pt>
    <dgm:pt modelId="{3EB2E39D-B949-493B-BD56-5F158C01F9BE}">
      <dgm:prSet phldrT="[Текст]" custT="1"/>
      <dgm:spPr/>
      <dgm:t>
        <a:bodyPr/>
        <a:lstStyle/>
        <a:p>
          <a:r>
            <a:rPr lang="ru-RU" sz="1400" dirty="0" smtClean="0">
              <a:solidFill>
                <a:schemeClr val="tx2"/>
              </a:solidFill>
              <a:latin typeface="Arial Narrow" pitchFamily="34" charset="0"/>
            </a:rPr>
            <a:t>работа неподготовленного персонала без ограждений, страховочной привязи, </a:t>
          </a:r>
          <a:endParaRPr lang="ru-RU" sz="1400" dirty="0">
            <a:solidFill>
              <a:schemeClr val="tx2"/>
            </a:solidFill>
            <a:latin typeface="Arial Narrow" pitchFamily="34" charset="0"/>
          </a:endParaRPr>
        </a:p>
      </dgm:t>
    </dgm:pt>
    <dgm:pt modelId="{009BB3DC-5B06-4097-9EB9-9024074557BF}" type="parTrans" cxnId="{FA0F19D1-784F-488B-931C-4F94785D0A6D}">
      <dgm:prSet/>
      <dgm:spPr/>
      <dgm:t>
        <a:bodyPr/>
        <a:lstStyle/>
        <a:p>
          <a:endParaRPr lang="ru-RU" sz="1600">
            <a:latin typeface="Arial Narrow" pitchFamily="34" charset="0"/>
          </a:endParaRPr>
        </a:p>
      </dgm:t>
    </dgm:pt>
    <dgm:pt modelId="{F93102D6-869C-45DE-9523-B75333001008}" type="sibTrans" cxnId="{FA0F19D1-784F-488B-931C-4F94785D0A6D}">
      <dgm:prSet/>
      <dgm:spPr/>
      <dgm:t>
        <a:bodyPr/>
        <a:lstStyle/>
        <a:p>
          <a:endParaRPr lang="ru-RU" sz="1600">
            <a:latin typeface="Arial Narrow" pitchFamily="34" charset="0"/>
          </a:endParaRPr>
        </a:p>
      </dgm:t>
    </dgm:pt>
    <dgm:pt modelId="{256D3FAE-D89C-4116-BFE4-40D0CFA07A7D}">
      <dgm:prSet phldrT="[Текст]" custT="1"/>
      <dgm:spPr/>
      <dgm:t>
        <a:bodyPr/>
        <a:lstStyle/>
        <a:p>
          <a:r>
            <a:rPr lang="ru-RU" sz="1400" dirty="0" smtClean="0">
              <a:solidFill>
                <a:schemeClr val="tx2"/>
              </a:solidFill>
              <a:latin typeface="Arial Narrow" pitchFamily="34" charset="0"/>
            </a:rPr>
            <a:t>обеспечен должный уровень подготовки, современные СИЗ, проведены технологические мероприятия (ограждения, разметка)</a:t>
          </a:r>
        </a:p>
      </dgm:t>
    </dgm:pt>
    <dgm:pt modelId="{4AE6C4EA-10ED-40C8-A10C-3354D77B9659}" type="parTrans" cxnId="{1AEECCC8-7A60-407E-9C1F-BF688BE455B0}">
      <dgm:prSet/>
      <dgm:spPr/>
      <dgm:t>
        <a:bodyPr/>
        <a:lstStyle/>
        <a:p>
          <a:endParaRPr lang="ru-RU" sz="1600">
            <a:latin typeface="Arial Narrow" pitchFamily="34" charset="0"/>
          </a:endParaRPr>
        </a:p>
      </dgm:t>
    </dgm:pt>
    <dgm:pt modelId="{A0525DC9-F23A-4815-BB23-929EA8D89F33}" type="sibTrans" cxnId="{1AEECCC8-7A60-407E-9C1F-BF688BE455B0}">
      <dgm:prSet/>
      <dgm:spPr/>
      <dgm:t>
        <a:bodyPr/>
        <a:lstStyle/>
        <a:p>
          <a:endParaRPr lang="ru-RU" sz="1600">
            <a:latin typeface="Arial Narrow" pitchFamily="34" charset="0"/>
          </a:endParaRPr>
        </a:p>
      </dgm:t>
    </dgm:pt>
    <dgm:pt modelId="{E8A86AC9-CAAF-4F6D-89E1-7426F6FEB475}" type="pres">
      <dgm:prSet presAssocID="{78160971-C07F-44C3-86C4-721F0D4AB44A}" presName="compositeShape" presStyleCnt="0">
        <dgm:presLayoutVars>
          <dgm:chMax val="2"/>
          <dgm:dir/>
          <dgm:resizeHandles val="exact"/>
        </dgm:presLayoutVars>
      </dgm:prSet>
      <dgm:spPr/>
      <dgm:t>
        <a:bodyPr/>
        <a:lstStyle/>
        <a:p>
          <a:endParaRPr lang="ru-RU"/>
        </a:p>
      </dgm:t>
    </dgm:pt>
    <dgm:pt modelId="{20924E82-DFD9-4A79-B065-C4F8B73C21B2}" type="pres">
      <dgm:prSet presAssocID="{3EB2E39D-B949-493B-BD56-5F158C01F9BE}" presName="upArrow" presStyleLbl="node1" presStyleIdx="0" presStyleCnt="2" custLinFactX="53655" custLinFactNeighborX="100000" custLinFactNeighborY="65634"/>
      <dgm:spPr/>
    </dgm:pt>
    <dgm:pt modelId="{0B8E8018-D9CB-4332-9E45-2BD522F0C95C}" type="pres">
      <dgm:prSet presAssocID="{3EB2E39D-B949-493B-BD56-5F158C01F9BE}" presName="upArrowText" presStyleLbl="revTx" presStyleIdx="0" presStyleCnt="2" custScaleX="81528" custLinFactNeighborX="-62384" custLinFactNeighborY="80044">
        <dgm:presLayoutVars>
          <dgm:chMax val="0"/>
          <dgm:bulletEnabled val="1"/>
        </dgm:presLayoutVars>
      </dgm:prSet>
      <dgm:spPr/>
      <dgm:t>
        <a:bodyPr/>
        <a:lstStyle/>
        <a:p>
          <a:endParaRPr lang="ru-RU"/>
        </a:p>
      </dgm:t>
    </dgm:pt>
    <dgm:pt modelId="{37B42033-A190-47F1-999A-335189E420AB}" type="pres">
      <dgm:prSet presAssocID="{256D3FAE-D89C-4116-BFE4-40D0CFA07A7D}" presName="downArrow" presStyleLbl="node1" presStyleIdx="1" presStyleCnt="2" custLinFactX="100000" custLinFactNeighborX="122106" custLinFactNeighborY="4183"/>
      <dgm:spPr/>
    </dgm:pt>
    <dgm:pt modelId="{0777A344-9272-4920-8C6B-F1B2C7887C11}" type="pres">
      <dgm:prSet presAssocID="{256D3FAE-D89C-4116-BFE4-40D0CFA07A7D}" presName="downArrowText" presStyleLbl="revTx" presStyleIdx="1" presStyleCnt="2" custScaleX="68680" custLinFactNeighborX="35105" custLinFactNeighborY="-28289">
        <dgm:presLayoutVars>
          <dgm:chMax val="0"/>
          <dgm:bulletEnabled val="1"/>
        </dgm:presLayoutVars>
      </dgm:prSet>
      <dgm:spPr/>
      <dgm:t>
        <a:bodyPr/>
        <a:lstStyle/>
        <a:p>
          <a:endParaRPr lang="ru-RU"/>
        </a:p>
      </dgm:t>
    </dgm:pt>
  </dgm:ptLst>
  <dgm:cxnLst>
    <dgm:cxn modelId="{1FE7F6BE-9B19-4165-AD19-21653A31F6AB}" type="presOf" srcId="{3EB2E39D-B949-493B-BD56-5F158C01F9BE}" destId="{0B8E8018-D9CB-4332-9E45-2BD522F0C95C}" srcOrd="0" destOrd="0" presId="urn:microsoft.com/office/officeart/2005/8/layout/arrow4"/>
    <dgm:cxn modelId="{F6487284-12CC-4A90-974F-FE759C2AD9A9}" type="presOf" srcId="{256D3FAE-D89C-4116-BFE4-40D0CFA07A7D}" destId="{0777A344-9272-4920-8C6B-F1B2C7887C11}" srcOrd="0" destOrd="0" presId="urn:microsoft.com/office/officeart/2005/8/layout/arrow4"/>
    <dgm:cxn modelId="{FA0F19D1-784F-488B-931C-4F94785D0A6D}" srcId="{78160971-C07F-44C3-86C4-721F0D4AB44A}" destId="{3EB2E39D-B949-493B-BD56-5F158C01F9BE}" srcOrd="0" destOrd="0" parTransId="{009BB3DC-5B06-4097-9EB9-9024074557BF}" sibTransId="{F93102D6-869C-45DE-9523-B75333001008}"/>
    <dgm:cxn modelId="{D4D0D6F5-299F-4A89-BC63-19A5C7061E01}" type="presOf" srcId="{78160971-C07F-44C3-86C4-721F0D4AB44A}" destId="{E8A86AC9-CAAF-4F6D-89E1-7426F6FEB475}" srcOrd="0" destOrd="0" presId="urn:microsoft.com/office/officeart/2005/8/layout/arrow4"/>
    <dgm:cxn modelId="{1AEECCC8-7A60-407E-9C1F-BF688BE455B0}" srcId="{78160971-C07F-44C3-86C4-721F0D4AB44A}" destId="{256D3FAE-D89C-4116-BFE4-40D0CFA07A7D}" srcOrd="1" destOrd="0" parTransId="{4AE6C4EA-10ED-40C8-A10C-3354D77B9659}" sibTransId="{A0525DC9-F23A-4815-BB23-929EA8D89F33}"/>
    <dgm:cxn modelId="{0BACE880-3EEA-435B-90F4-9BAB944C59CA}" type="presParOf" srcId="{E8A86AC9-CAAF-4F6D-89E1-7426F6FEB475}" destId="{20924E82-DFD9-4A79-B065-C4F8B73C21B2}" srcOrd="0" destOrd="0" presId="urn:microsoft.com/office/officeart/2005/8/layout/arrow4"/>
    <dgm:cxn modelId="{9C2946D6-F7FD-4133-8B43-534E5966F5C1}" type="presParOf" srcId="{E8A86AC9-CAAF-4F6D-89E1-7426F6FEB475}" destId="{0B8E8018-D9CB-4332-9E45-2BD522F0C95C}" srcOrd="1" destOrd="0" presId="urn:microsoft.com/office/officeart/2005/8/layout/arrow4"/>
    <dgm:cxn modelId="{2127E5EE-3569-4743-878C-4A63A52FB2EC}" type="presParOf" srcId="{E8A86AC9-CAAF-4F6D-89E1-7426F6FEB475}" destId="{37B42033-A190-47F1-999A-335189E420AB}" srcOrd="2" destOrd="0" presId="urn:microsoft.com/office/officeart/2005/8/layout/arrow4"/>
    <dgm:cxn modelId="{B1A7A649-AB64-40D3-9487-D403655A5CDD}" type="presParOf" srcId="{E8A86AC9-CAAF-4F6D-89E1-7426F6FEB475}" destId="{0777A344-9272-4920-8C6B-F1B2C7887C11}" srcOrd="3" destOrd="0" presId="urn:microsoft.com/office/officeart/2005/8/layout/arrow4"/>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7A50542-D69B-4A51-884F-18802BCD5921}"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ru-RU"/>
        </a:p>
      </dgm:t>
    </dgm:pt>
    <dgm:pt modelId="{2B5CCA5B-C941-468F-90B5-DEBB305AA75F}">
      <dgm:prSet phldrT="[Текст]" custT="1"/>
      <dgm:spPr/>
      <dgm:t>
        <a:bodyPr/>
        <a:lstStyle/>
        <a:p>
          <a:r>
            <a:rPr lang="ru-RU" sz="1800" b="1" dirty="0" smtClean="0">
              <a:latin typeface="Arial Narrow" pitchFamily="34" charset="0"/>
            </a:rPr>
            <a:t>ПРАВА РАБОТНИКА</a:t>
          </a:r>
          <a:endParaRPr lang="ru-RU" sz="1800" b="1" dirty="0">
            <a:latin typeface="Arial Narrow" pitchFamily="34" charset="0"/>
          </a:endParaRPr>
        </a:p>
      </dgm:t>
    </dgm:pt>
    <dgm:pt modelId="{198C377F-8D24-47D9-9092-BC9665A8435A}" type="parTrans" cxnId="{F5596E11-A222-4094-A21E-97294E6156DA}">
      <dgm:prSet/>
      <dgm:spPr/>
      <dgm:t>
        <a:bodyPr/>
        <a:lstStyle/>
        <a:p>
          <a:endParaRPr lang="ru-RU" sz="1800"/>
        </a:p>
      </dgm:t>
    </dgm:pt>
    <dgm:pt modelId="{7319040F-39FE-4ACC-B826-0CA0EB727B5F}" type="sibTrans" cxnId="{F5596E11-A222-4094-A21E-97294E6156DA}">
      <dgm:prSet/>
      <dgm:spPr/>
      <dgm:t>
        <a:bodyPr/>
        <a:lstStyle/>
        <a:p>
          <a:endParaRPr lang="ru-RU" sz="1800"/>
        </a:p>
      </dgm:t>
    </dgm:pt>
    <dgm:pt modelId="{92B08EA2-D9F4-4BE1-B4A2-740EA6108DEC}">
      <dgm:prSet phldrT="[Текст]" custT="1"/>
      <dgm:spPr>
        <a:solidFill>
          <a:schemeClr val="accent2">
            <a:lumMod val="60000"/>
            <a:lumOff val="40000"/>
            <a:alpha val="90000"/>
          </a:schemeClr>
        </a:solidFill>
        <a:ln>
          <a:noFill/>
        </a:ln>
      </dgm:spPr>
      <dgm:t>
        <a:bodyPr/>
        <a:lstStyle/>
        <a:p>
          <a:r>
            <a:rPr lang="ru-RU" sz="1800" dirty="0" smtClean="0">
              <a:solidFill>
                <a:schemeClr val="tx2"/>
              </a:solidFill>
              <a:latin typeface="Arial Narrow" pitchFamily="34" charset="0"/>
            </a:rPr>
            <a:t>возмещение вреда, причиненного ему в связи с исполнением трудовых обязанностей, включая компенсацию морального вреда</a:t>
          </a:r>
          <a:endParaRPr lang="ru-RU" sz="1800" dirty="0">
            <a:solidFill>
              <a:schemeClr val="tx2"/>
            </a:solidFill>
            <a:latin typeface="Arial Narrow" pitchFamily="34" charset="0"/>
          </a:endParaRPr>
        </a:p>
      </dgm:t>
    </dgm:pt>
    <dgm:pt modelId="{5CEE2808-7D8D-4F5B-B61B-76AFCE66FD49}" type="parTrans" cxnId="{8A3966D9-B6BA-4D4E-B011-55BD587D3E10}">
      <dgm:prSet/>
      <dgm:spPr/>
      <dgm:t>
        <a:bodyPr/>
        <a:lstStyle/>
        <a:p>
          <a:endParaRPr lang="ru-RU" sz="1800"/>
        </a:p>
      </dgm:t>
    </dgm:pt>
    <dgm:pt modelId="{6AD6C2CD-7329-497B-803F-4DA806E79437}" type="sibTrans" cxnId="{8A3966D9-B6BA-4D4E-B011-55BD587D3E10}">
      <dgm:prSet/>
      <dgm:spPr/>
      <dgm:t>
        <a:bodyPr/>
        <a:lstStyle/>
        <a:p>
          <a:endParaRPr lang="ru-RU" sz="1800"/>
        </a:p>
      </dgm:t>
    </dgm:pt>
    <dgm:pt modelId="{75750BEB-252B-4A03-BCDE-1A8C5BA07C56}">
      <dgm:prSet phldrT="[Текст]" custT="1"/>
      <dgm:spPr/>
      <dgm:t>
        <a:bodyPr/>
        <a:lstStyle/>
        <a:p>
          <a:r>
            <a:rPr lang="ru-RU" sz="1800" b="1" dirty="0" smtClean="0">
              <a:latin typeface="Arial Narrow" pitchFamily="34" charset="0"/>
            </a:rPr>
            <a:t>ОБЯЗАННОСТИ РАБОТНИКА</a:t>
          </a:r>
          <a:endParaRPr lang="ru-RU" sz="1800" b="1" dirty="0">
            <a:latin typeface="Arial Narrow" pitchFamily="34" charset="0"/>
          </a:endParaRPr>
        </a:p>
      </dgm:t>
    </dgm:pt>
    <dgm:pt modelId="{3E4B4026-CDCB-41E9-9B39-98B20534E146}" type="parTrans" cxnId="{848203E3-5035-4CE2-817D-A0AE0829E2D2}">
      <dgm:prSet/>
      <dgm:spPr/>
      <dgm:t>
        <a:bodyPr/>
        <a:lstStyle/>
        <a:p>
          <a:endParaRPr lang="ru-RU" sz="1800"/>
        </a:p>
      </dgm:t>
    </dgm:pt>
    <dgm:pt modelId="{82792AC3-8110-4A06-9360-B6C4775D67A5}" type="sibTrans" cxnId="{848203E3-5035-4CE2-817D-A0AE0829E2D2}">
      <dgm:prSet/>
      <dgm:spPr/>
      <dgm:t>
        <a:bodyPr/>
        <a:lstStyle/>
        <a:p>
          <a:endParaRPr lang="ru-RU" sz="1800"/>
        </a:p>
      </dgm:t>
    </dgm:pt>
    <dgm:pt modelId="{9E58E1DE-EAFE-485B-ADA3-9B763DDA8783}">
      <dgm:prSet phldrT="[Текст]" custT="1"/>
      <dgm:spPr>
        <a:solidFill>
          <a:schemeClr val="accent2">
            <a:lumMod val="60000"/>
            <a:lumOff val="40000"/>
            <a:alpha val="90000"/>
          </a:schemeClr>
        </a:solidFill>
        <a:ln>
          <a:noFill/>
        </a:ln>
      </dgm:spPr>
      <dgm:t>
        <a:bodyPr/>
        <a:lstStyle/>
        <a:p>
          <a:r>
            <a:rPr lang="ru-RU" sz="1800" dirty="0" smtClean="0">
              <a:solidFill>
                <a:schemeClr val="tx2"/>
              </a:solidFill>
              <a:latin typeface="Arial Narrow" pitchFamily="34" charset="0"/>
            </a:rPr>
            <a:t>лично участвовать в обеспечении безопасности условий труда на своем рабочем месте</a:t>
          </a:r>
          <a:endParaRPr lang="ru-RU" sz="1800" dirty="0">
            <a:solidFill>
              <a:schemeClr val="tx2"/>
            </a:solidFill>
            <a:latin typeface="Arial Narrow" pitchFamily="34" charset="0"/>
          </a:endParaRPr>
        </a:p>
      </dgm:t>
    </dgm:pt>
    <dgm:pt modelId="{5E9D93C6-36CF-4A91-910B-8E90E612042F}" type="parTrans" cxnId="{11E2BDF5-7230-40C0-B30E-44146E16429E}">
      <dgm:prSet/>
      <dgm:spPr/>
      <dgm:t>
        <a:bodyPr/>
        <a:lstStyle/>
        <a:p>
          <a:endParaRPr lang="ru-RU" sz="1800"/>
        </a:p>
      </dgm:t>
    </dgm:pt>
    <dgm:pt modelId="{9DD56F35-176A-403C-B9F9-7ECC045F4027}" type="sibTrans" cxnId="{11E2BDF5-7230-40C0-B30E-44146E16429E}">
      <dgm:prSet/>
      <dgm:spPr/>
      <dgm:t>
        <a:bodyPr/>
        <a:lstStyle/>
        <a:p>
          <a:endParaRPr lang="ru-RU" sz="1800"/>
        </a:p>
      </dgm:t>
    </dgm:pt>
    <dgm:pt modelId="{C396F781-48BA-484D-B89F-51F6F1EF210C}">
      <dgm:prSet phldrT="[Текст]" custT="1"/>
      <dgm:spPr>
        <a:solidFill>
          <a:schemeClr val="accent2">
            <a:lumMod val="60000"/>
            <a:lumOff val="40000"/>
            <a:alpha val="90000"/>
          </a:schemeClr>
        </a:solidFill>
        <a:ln>
          <a:noFill/>
        </a:ln>
      </dgm:spPr>
      <dgm:t>
        <a:bodyPr/>
        <a:lstStyle/>
        <a:p>
          <a:r>
            <a:rPr lang="ru-RU" sz="1800" dirty="0" smtClean="0">
              <a:solidFill>
                <a:schemeClr val="tx2"/>
              </a:solidFill>
              <a:latin typeface="Arial Narrow" pitchFamily="34" charset="0"/>
            </a:rPr>
            <a:t>правильно использовать оборудование, инструменты, сырье и материалы, применять технологию</a:t>
          </a:r>
        </a:p>
      </dgm:t>
    </dgm:pt>
    <dgm:pt modelId="{26863B09-6CDB-4AA2-A0ED-C8A042A5FD23}" type="parTrans" cxnId="{C7AE1C9C-D98F-410A-A303-24EDEC50B8E0}">
      <dgm:prSet/>
      <dgm:spPr/>
      <dgm:t>
        <a:bodyPr/>
        <a:lstStyle/>
        <a:p>
          <a:endParaRPr lang="ru-RU" sz="1800"/>
        </a:p>
      </dgm:t>
    </dgm:pt>
    <dgm:pt modelId="{D27F50F5-0F19-44F1-919B-5B1863549ADD}" type="sibTrans" cxnId="{C7AE1C9C-D98F-410A-A303-24EDEC50B8E0}">
      <dgm:prSet/>
      <dgm:spPr/>
      <dgm:t>
        <a:bodyPr/>
        <a:lstStyle/>
        <a:p>
          <a:endParaRPr lang="ru-RU" sz="1800"/>
        </a:p>
      </dgm:t>
    </dgm:pt>
    <dgm:pt modelId="{67C98028-CE29-47BA-8847-23E473344A4C}">
      <dgm:prSet phldrT="[Текст]" custT="1"/>
      <dgm:spPr>
        <a:solidFill>
          <a:schemeClr val="accent2">
            <a:lumMod val="60000"/>
            <a:lumOff val="40000"/>
            <a:alpha val="90000"/>
          </a:schemeClr>
        </a:solidFill>
        <a:ln>
          <a:noFill/>
        </a:ln>
      </dgm:spPr>
      <dgm:t>
        <a:bodyPr/>
        <a:lstStyle/>
        <a:p>
          <a:r>
            <a:rPr lang="ru-RU" sz="1800" dirty="0" smtClean="0">
              <a:solidFill>
                <a:schemeClr val="tx2"/>
              </a:solidFill>
              <a:latin typeface="Arial Narrow" pitchFamily="34" charset="0"/>
            </a:rPr>
            <a:t>следить за исправностью используемых оборудования и инструментов</a:t>
          </a:r>
        </a:p>
      </dgm:t>
    </dgm:pt>
    <dgm:pt modelId="{3BCD9475-21EB-4271-8E92-542347030B4D}" type="parTrans" cxnId="{1085E61D-6F89-4A8E-BFD8-87E46767DD49}">
      <dgm:prSet/>
      <dgm:spPr/>
      <dgm:t>
        <a:bodyPr/>
        <a:lstStyle/>
        <a:p>
          <a:endParaRPr lang="ru-RU" sz="1800"/>
        </a:p>
      </dgm:t>
    </dgm:pt>
    <dgm:pt modelId="{11A589E6-4D79-4C8A-AD40-1677221A7D55}" type="sibTrans" cxnId="{1085E61D-6F89-4A8E-BFD8-87E46767DD49}">
      <dgm:prSet/>
      <dgm:spPr/>
      <dgm:t>
        <a:bodyPr/>
        <a:lstStyle/>
        <a:p>
          <a:endParaRPr lang="ru-RU" sz="1800"/>
        </a:p>
      </dgm:t>
    </dgm:pt>
    <dgm:pt modelId="{45021123-700E-4077-9330-3A02302D3035}">
      <dgm:prSet phldrT="[Текст]" custT="1"/>
      <dgm:spPr>
        <a:solidFill>
          <a:schemeClr val="accent2">
            <a:lumMod val="60000"/>
            <a:lumOff val="40000"/>
            <a:alpha val="90000"/>
          </a:schemeClr>
        </a:solidFill>
        <a:ln>
          <a:noFill/>
        </a:ln>
      </dgm:spPr>
      <dgm:t>
        <a:bodyPr/>
        <a:lstStyle/>
        <a:p>
          <a:r>
            <a:rPr lang="ru-RU" sz="1800" dirty="0" smtClean="0">
              <a:solidFill>
                <a:schemeClr val="tx2"/>
              </a:solidFill>
              <a:latin typeface="Arial Narrow" pitchFamily="34" charset="0"/>
            </a:rPr>
            <a:t>устранять и информировать о неисправностях оборудования и инструментов </a:t>
          </a:r>
        </a:p>
      </dgm:t>
    </dgm:pt>
    <dgm:pt modelId="{0462CE44-DD7A-4C2C-BA6D-4944C360AA9E}" type="parTrans" cxnId="{ADB0D31D-8035-4630-94BD-3D67BD31DD84}">
      <dgm:prSet/>
      <dgm:spPr/>
      <dgm:t>
        <a:bodyPr/>
        <a:lstStyle/>
        <a:p>
          <a:endParaRPr lang="ru-RU"/>
        </a:p>
      </dgm:t>
    </dgm:pt>
    <dgm:pt modelId="{734086F6-0921-496E-957C-75AEAB12B7D5}" type="sibTrans" cxnId="{ADB0D31D-8035-4630-94BD-3D67BD31DD84}">
      <dgm:prSet/>
      <dgm:spPr/>
      <dgm:t>
        <a:bodyPr/>
        <a:lstStyle/>
        <a:p>
          <a:endParaRPr lang="ru-RU"/>
        </a:p>
      </dgm:t>
    </dgm:pt>
    <dgm:pt modelId="{D61A95C4-6606-46FC-911A-4B4EE078624D}" type="pres">
      <dgm:prSet presAssocID="{07A50542-D69B-4A51-884F-18802BCD5921}" presName="Name0" presStyleCnt="0">
        <dgm:presLayoutVars>
          <dgm:dir/>
          <dgm:animLvl val="lvl"/>
          <dgm:resizeHandles val="exact"/>
        </dgm:presLayoutVars>
      </dgm:prSet>
      <dgm:spPr/>
      <dgm:t>
        <a:bodyPr/>
        <a:lstStyle/>
        <a:p>
          <a:endParaRPr lang="ru-RU"/>
        </a:p>
      </dgm:t>
    </dgm:pt>
    <dgm:pt modelId="{A3871F99-7848-4973-BE4E-2D8839C266BE}" type="pres">
      <dgm:prSet presAssocID="{2B5CCA5B-C941-468F-90B5-DEBB305AA75F}" presName="composite" presStyleCnt="0"/>
      <dgm:spPr/>
    </dgm:pt>
    <dgm:pt modelId="{E1056794-E3EF-4F7A-B560-D82A4C0E90DB}" type="pres">
      <dgm:prSet presAssocID="{2B5CCA5B-C941-468F-90B5-DEBB305AA75F}" presName="parTx" presStyleLbl="alignNode1" presStyleIdx="0" presStyleCnt="2" custLinFactNeighborX="-1" custLinFactNeighborY="-1701">
        <dgm:presLayoutVars>
          <dgm:chMax val="0"/>
          <dgm:chPref val="0"/>
          <dgm:bulletEnabled val="1"/>
        </dgm:presLayoutVars>
      </dgm:prSet>
      <dgm:spPr/>
      <dgm:t>
        <a:bodyPr/>
        <a:lstStyle/>
        <a:p>
          <a:endParaRPr lang="ru-RU"/>
        </a:p>
      </dgm:t>
    </dgm:pt>
    <dgm:pt modelId="{B97D0875-59B4-4D00-A8B4-D8E369B68948}" type="pres">
      <dgm:prSet presAssocID="{2B5CCA5B-C941-468F-90B5-DEBB305AA75F}" presName="desTx" presStyleLbl="alignAccFollowNode1" presStyleIdx="0" presStyleCnt="2">
        <dgm:presLayoutVars>
          <dgm:bulletEnabled val="1"/>
        </dgm:presLayoutVars>
      </dgm:prSet>
      <dgm:spPr/>
      <dgm:t>
        <a:bodyPr/>
        <a:lstStyle/>
        <a:p>
          <a:endParaRPr lang="ru-RU"/>
        </a:p>
      </dgm:t>
    </dgm:pt>
    <dgm:pt modelId="{A4EFEEF3-7EFA-46B2-AD3C-2586425243E9}" type="pres">
      <dgm:prSet presAssocID="{7319040F-39FE-4ACC-B826-0CA0EB727B5F}" presName="space" presStyleCnt="0"/>
      <dgm:spPr/>
    </dgm:pt>
    <dgm:pt modelId="{20B19946-CB36-481A-AA12-6383FDDA067D}" type="pres">
      <dgm:prSet presAssocID="{75750BEB-252B-4A03-BCDE-1A8C5BA07C56}" presName="composite" presStyleCnt="0"/>
      <dgm:spPr/>
    </dgm:pt>
    <dgm:pt modelId="{BCB5A5C8-78CA-41C4-981A-0B9DCAB40AE8}" type="pres">
      <dgm:prSet presAssocID="{75750BEB-252B-4A03-BCDE-1A8C5BA07C56}" presName="parTx" presStyleLbl="alignNode1" presStyleIdx="1" presStyleCnt="2">
        <dgm:presLayoutVars>
          <dgm:chMax val="0"/>
          <dgm:chPref val="0"/>
          <dgm:bulletEnabled val="1"/>
        </dgm:presLayoutVars>
      </dgm:prSet>
      <dgm:spPr/>
      <dgm:t>
        <a:bodyPr/>
        <a:lstStyle/>
        <a:p>
          <a:endParaRPr lang="ru-RU"/>
        </a:p>
      </dgm:t>
    </dgm:pt>
    <dgm:pt modelId="{1BD74360-BB34-4832-AC45-159DB9C16378}" type="pres">
      <dgm:prSet presAssocID="{75750BEB-252B-4A03-BCDE-1A8C5BA07C56}" presName="desTx" presStyleLbl="alignAccFollowNode1" presStyleIdx="1" presStyleCnt="2">
        <dgm:presLayoutVars>
          <dgm:bulletEnabled val="1"/>
        </dgm:presLayoutVars>
      </dgm:prSet>
      <dgm:spPr/>
      <dgm:t>
        <a:bodyPr/>
        <a:lstStyle/>
        <a:p>
          <a:endParaRPr lang="ru-RU"/>
        </a:p>
      </dgm:t>
    </dgm:pt>
  </dgm:ptLst>
  <dgm:cxnLst>
    <dgm:cxn modelId="{8A3966D9-B6BA-4D4E-B011-55BD587D3E10}" srcId="{2B5CCA5B-C941-468F-90B5-DEBB305AA75F}" destId="{92B08EA2-D9F4-4BE1-B4A2-740EA6108DEC}" srcOrd="0" destOrd="0" parTransId="{5CEE2808-7D8D-4F5B-B61B-76AFCE66FD49}" sibTransId="{6AD6C2CD-7329-497B-803F-4DA806E79437}"/>
    <dgm:cxn modelId="{848203E3-5035-4CE2-817D-A0AE0829E2D2}" srcId="{07A50542-D69B-4A51-884F-18802BCD5921}" destId="{75750BEB-252B-4A03-BCDE-1A8C5BA07C56}" srcOrd="1" destOrd="0" parTransId="{3E4B4026-CDCB-41E9-9B39-98B20534E146}" sibTransId="{82792AC3-8110-4A06-9360-B6C4775D67A5}"/>
    <dgm:cxn modelId="{1085E61D-6F89-4A8E-BFD8-87E46767DD49}" srcId="{75750BEB-252B-4A03-BCDE-1A8C5BA07C56}" destId="{67C98028-CE29-47BA-8847-23E473344A4C}" srcOrd="2" destOrd="0" parTransId="{3BCD9475-21EB-4271-8E92-542347030B4D}" sibTransId="{11A589E6-4D79-4C8A-AD40-1677221A7D55}"/>
    <dgm:cxn modelId="{C7AE1C9C-D98F-410A-A303-24EDEC50B8E0}" srcId="{75750BEB-252B-4A03-BCDE-1A8C5BA07C56}" destId="{C396F781-48BA-484D-B89F-51F6F1EF210C}" srcOrd="1" destOrd="0" parTransId="{26863B09-6CDB-4AA2-A0ED-C8A042A5FD23}" sibTransId="{D27F50F5-0F19-44F1-919B-5B1863549ADD}"/>
    <dgm:cxn modelId="{F3DF5A02-DFFD-4025-A818-703D9E61FDB3}" type="presOf" srcId="{C396F781-48BA-484D-B89F-51F6F1EF210C}" destId="{1BD74360-BB34-4832-AC45-159DB9C16378}" srcOrd="0" destOrd="1" presId="urn:microsoft.com/office/officeart/2005/8/layout/hList1"/>
    <dgm:cxn modelId="{CBFD30E2-4E31-4941-861A-6650DE631CA8}" type="presOf" srcId="{9E58E1DE-EAFE-485B-ADA3-9B763DDA8783}" destId="{1BD74360-BB34-4832-AC45-159DB9C16378}" srcOrd="0" destOrd="0" presId="urn:microsoft.com/office/officeart/2005/8/layout/hList1"/>
    <dgm:cxn modelId="{F5596E11-A222-4094-A21E-97294E6156DA}" srcId="{07A50542-D69B-4A51-884F-18802BCD5921}" destId="{2B5CCA5B-C941-468F-90B5-DEBB305AA75F}" srcOrd="0" destOrd="0" parTransId="{198C377F-8D24-47D9-9092-BC9665A8435A}" sibTransId="{7319040F-39FE-4ACC-B826-0CA0EB727B5F}"/>
    <dgm:cxn modelId="{BC785AE9-5616-4F2C-A657-3E1AE6FFF7D4}" type="presOf" srcId="{2B5CCA5B-C941-468F-90B5-DEBB305AA75F}" destId="{E1056794-E3EF-4F7A-B560-D82A4C0E90DB}" srcOrd="0" destOrd="0" presId="urn:microsoft.com/office/officeart/2005/8/layout/hList1"/>
    <dgm:cxn modelId="{6410F8DE-6B03-4C3E-B07A-CA94937A7929}" type="presOf" srcId="{92B08EA2-D9F4-4BE1-B4A2-740EA6108DEC}" destId="{B97D0875-59B4-4D00-A8B4-D8E369B68948}" srcOrd="0" destOrd="0" presId="urn:microsoft.com/office/officeart/2005/8/layout/hList1"/>
    <dgm:cxn modelId="{11E2BDF5-7230-40C0-B30E-44146E16429E}" srcId="{75750BEB-252B-4A03-BCDE-1A8C5BA07C56}" destId="{9E58E1DE-EAFE-485B-ADA3-9B763DDA8783}" srcOrd="0" destOrd="0" parTransId="{5E9D93C6-36CF-4A91-910B-8E90E612042F}" sibTransId="{9DD56F35-176A-403C-B9F9-7ECC045F4027}"/>
    <dgm:cxn modelId="{ADB0D31D-8035-4630-94BD-3D67BD31DD84}" srcId="{75750BEB-252B-4A03-BCDE-1A8C5BA07C56}" destId="{45021123-700E-4077-9330-3A02302D3035}" srcOrd="3" destOrd="0" parTransId="{0462CE44-DD7A-4C2C-BA6D-4944C360AA9E}" sibTransId="{734086F6-0921-496E-957C-75AEAB12B7D5}"/>
    <dgm:cxn modelId="{3895D2AA-3D5C-4281-B3CE-BA727A0FF4D2}" type="presOf" srcId="{07A50542-D69B-4A51-884F-18802BCD5921}" destId="{D61A95C4-6606-46FC-911A-4B4EE078624D}" srcOrd="0" destOrd="0" presId="urn:microsoft.com/office/officeart/2005/8/layout/hList1"/>
    <dgm:cxn modelId="{C429113B-385B-4829-8E3E-518FE56BB291}" type="presOf" srcId="{45021123-700E-4077-9330-3A02302D3035}" destId="{1BD74360-BB34-4832-AC45-159DB9C16378}" srcOrd="0" destOrd="3" presId="urn:microsoft.com/office/officeart/2005/8/layout/hList1"/>
    <dgm:cxn modelId="{DC802AD2-1FD5-4781-82A7-DC446081DC8D}" type="presOf" srcId="{67C98028-CE29-47BA-8847-23E473344A4C}" destId="{1BD74360-BB34-4832-AC45-159DB9C16378}" srcOrd="0" destOrd="2" presId="urn:microsoft.com/office/officeart/2005/8/layout/hList1"/>
    <dgm:cxn modelId="{4AD69F6A-6175-447A-A6F3-F5A4E59DF1B1}" type="presOf" srcId="{75750BEB-252B-4A03-BCDE-1A8C5BA07C56}" destId="{BCB5A5C8-78CA-41C4-981A-0B9DCAB40AE8}" srcOrd="0" destOrd="0" presId="urn:microsoft.com/office/officeart/2005/8/layout/hList1"/>
    <dgm:cxn modelId="{7B23A0F9-8C27-4BF3-90CA-336E9D87CAF1}" type="presParOf" srcId="{D61A95C4-6606-46FC-911A-4B4EE078624D}" destId="{A3871F99-7848-4973-BE4E-2D8839C266BE}" srcOrd="0" destOrd="0" presId="urn:microsoft.com/office/officeart/2005/8/layout/hList1"/>
    <dgm:cxn modelId="{4D585BC4-7594-4667-B693-95B45C656B63}" type="presParOf" srcId="{A3871F99-7848-4973-BE4E-2D8839C266BE}" destId="{E1056794-E3EF-4F7A-B560-D82A4C0E90DB}" srcOrd="0" destOrd="0" presId="urn:microsoft.com/office/officeart/2005/8/layout/hList1"/>
    <dgm:cxn modelId="{94377467-C04C-4FE0-A3FC-CC075B561549}" type="presParOf" srcId="{A3871F99-7848-4973-BE4E-2D8839C266BE}" destId="{B97D0875-59B4-4D00-A8B4-D8E369B68948}" srcOrd="1" destOrd="0" presId="urn:microsoft.com/office/officeart/2005/8/layout/hList1"/>
    <dgm:cxn modelId="{12B12878-3626-4DC3-B012-FA82A7CCE27A}" type="presParOf" srcId="{D61A95C4-6606-46FC-911A-4B4EE078624D}" destId="{A4EFEEF3-7EFA-46B2-AD3C-2586425243E9}" srcOrd="1" destOrd="0" presId="urn:microsoft.com/office/officeart/2005/8/layout/hList1"/>
    <dgm:cxn modelId="{1DCC6664-075D-4437-AC6E-ED18F597DEC7}" type="presParOf" srcId="{D61A95C4-6606-46FC-911A-4B4EE078624D}" destId="{20B19946-CB36-481A-AA12-6383FDDA067D}" srcOrd="2" destOrd="0" presId="urn:microsoft.com/office/officeart/2005/8/layout/hList1"/>
    <dgm:cxn modelId="{4B0D6827-7A80-4A5C-9486-CC938CA60F84}" type="presParOf" srcId="{20B19946-CB36-481A-AA12-6383FDDA067D}" destId="{BCB5A5C8-78CA-41C4-981A-0B9DCAB40AE8}" srcOrd="0" destOrd="0" presId="urn:microsoft.com/office/officeart/2005/8/layout/hList1"/>
    <dgm:cxn modelId="{6F079732-75B4-4973-969E-46A339774DEF}" type="presParOf" srcId="{20B19946-CB36-481A-AA12-6383FDDA067D}" destId="{1BD74360-BB34-4832-AC45-159DB9C16378}" srcOrd="1" destOrd="0" presId="urn:microsoft.com/office/officeart/2005/8/layout/h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F6050F2-27CE-405B-B0EF-1C6BC9331D20}" type="doc">
      <dgm:prSet loTypeId="urn:microsoft.com/office/officeart/2005/8/layout/vList6" loCatId="list" qsTypeId="urn:microsoft.com/office/officeart/2005/8/quickstyle/simple1" qsCatId="simple" csTypeId="urn:microsoft.com/office/officeart/2005/8/colors/accent2_5" csCatId="accent2" phldr="1"/>
      <dgm:spPr/>
      <dgm:t>
        <a:bodyPr/>
        <a:lstStyle/>
        <a:p>
          <a:endParaRPr lang="ru-RU"/>
        </a:p>
      </dgm:t>
    </dgm:pt>
    <dgm:pt modelId="{855961E9-DDF1-49F4-82E6-0CD3644D38EE}">
      <dgm:prSet phldrT="[Текст]" custT="1"/>
      <dgm:spPr/>
      <dgm:t>
        <a:bodyPr/>
        <a:lstStyle/>
        <a:p>
          <a:pPr algn="l"/>
          <a:r>
            <a:rPr lang="ru-RU" sz="1600" dirty="0" smtClean="0">
              <a:solidFill>
                <a:schemeClr val="tx2"/>
              </a:solidFill>
              <a:latin typeface="Arial Narrow" pitchFamily="34" charset="0"/>
            </a:rPr>
            <a:t>Выявление в ходе спецоценки вредного производственного фактора</a:t>
          </a:r>
          <a:endParaRPr lang="ru-RU" sz="1600" dirty="0">
            <a:solidFill>
              <a:schemeClr val="tx2"/>
            </a:solidFill>
            <a:latin typeface="Arial Narrow" pitchFamily="34" charset="0"/>
          </a:endParaRPr>
        </a:p>
      </dgm:t>
    </dgm:pt>
    <dgm:pt modelId="{5D2C97C0-C3EA-4BC4-89DC-E57F7270D6E7}" type="parTrans" cxnId="{40A2F073-5D3B-4C13-B74E-F9F39E48FA4B}">
      <dgm:prSet/>
      <dgm:spPr/>
      <dgm:t>
        <a:bodyPr/>
        <a:lstStyle/>
        <a:p>
          <a:endParaRPr lang="ru-RU" sz="1600">
            <a:solidFill>
              <a:schemeClr val="tx2"/>
            </a:solidFill>
            <a:latin typeface="Arial Narrow" pitchFamily="34" charset="0"/>
          </a:endParaRPr>
        </a:p>
      </dgm:t>
    </dgm:pt>
    <dgm:pt modelId="{93A27360-FE35-436F-A409-31981C8856C5}" type="sibTrans" cxnId="{40A2F073-5D3B-4C13-B74E-F9F39E48FA4B}">
      <dgm:prSet/>
      <dgm:spPr/>
      <dgm:t>
        <a:bodyPr/>
        <a:lstStyle/>
        <a:p>
          <a:endParaRPr lang="ru-RU" sz="1600">
            <a:solidFill>
              <a:schemeClr val="tx2"/>
            </a:solidFill>
            <a:latin typeface="Arial Narrow" pitchFamily="34" charset="0"/>
          </a:endParaRPr>
        </a:p>
      </dgm:t>
    </dgm:pt>
    <dgm:pt modelId="{D8015B11-9D7D-4318-B504-0C4FC01DF863}">
      <dgm:prSet phldrT="[Текст]" custT="1"/>
      <dgm:spPr/>
      <dgm:t>
        <a:bodyPr/>
        <a:lstStyle/>
        <a:p>
          <a:r>
            <a:rPr lang="ru-RU" sz="1600" dirty="0" smtClean="0">
              <a:solidFill>
                <a:schemeClr val="tx2"/>
              </a:solidFill>
              <a:latin typeface="Arial Narrow" pitchFamily="34" charset="0"/>
            </a:rPr>
            <a:t>СИЗ предоставляются по установленным нормативам  обеспечения, зависящим от уровня воздействия фактора</a:t>
          </a:r>
          <a:endParaRPr lang="ru-RU" sz="1600" dirty="0">
            <a:solidFill>
              <a:schemeClr val="tx2"/>
            </a:solidFill>
            <a:latin typeface="Arial Narrow" pitchFamily="34" charset="0"/>
          </a:endParaRPr>
        </a:p>
      </dgm:t>
    </dgm:pt>
    <dgm:pt modelId="{EF7C6735-B0F2-4697-A4E5-6B0991DB1A9B}" type="parTrans" cxnId="{BA4C6D52-76FB-465A-AD41-7DC2A3FDD589}">
      <dgm:prSet/>
      <dgm:spPr/>
      <dgm:t>
        <a:bodyPr/>
        <a:lstStyle/>
        <a:p>
          <a:endParaRPr lang="ru-RU" sz="1600">
            <a:solidFill>
              <a:schemeClr val="tx2"/>
            </a:solidFill>
            <a:latin typeface="Arial Narrow" pitchFamily="34" charset="0"/>
          </a:endParaRPr>
        </a:p>
      </dgm:t>
    </dgm:pt>
    <dgm:pt modelId="{712D267A-BC7E-4DC1-A05C-D9F87AD356D7}" type="sibTrans" cxnId="{BA4C6D52-76FB-465A-AD41-7DC2A3FDD589}">
      <dgm:prSet/>
      <dgm:spPr/>
      <dgm:t>
        <a:bodyPr/>
        <a:lstStyle/>
        <a:p>
          <a:endParaRPr lang="ru-RU" sz="1600">
            <a:solidFill>
              <a:schemeClr val="tx2"/>
            </a:solidFill>
            <a:latin typeface="Arial Narrow" pitchFamily="34" charset="0"/>
          </a:endParaRPr>
        </a:p>
      </dgm:t>
    </dgm:pt>
    <dgm:pt modelId="{2BFE0AA3-D5D8-4856-862A-EFCF6EE95166}">
      <dgm:prSet phldrT="[Текст]" custT="1"/>
      <dgm:spPr/>
      <dgm:t>
        <a:bodyPr/>
        <a:lstStyle/>
        <a:p>
          <a:pPr algn="l"/>
          <a:r>
            <a:rPr lang="ru-RU" sz="1600" dirty="0" smtClean="0">
              <a:solidFill>
                <a:schemeClr val="tx2"/>
              </a:solidFill>
              <a:latin typeface="Arial Narrow" pitchFamily="34" charset="0"/>
            </a:rPr>
            <a:t>Защита работников от реально существующих  вредных факторов</a:t>
          </a:r>
          <a:endParaRPr lang="ru-RU" sz="1600" dirty="0">
            <a:solidFill>
              <a:schemeClr val="tx2"/>
            </a:solidFill>
            <a:latin typeface="Arial Narrow" pitchFamily="34" charset="0"/>
          </a:endParaRPr>
        </a:p>
      </dgm:t>
    </dgm:pt>
    <dgm:pt modelId="{7ADD6BE7-1552-404D-8F4F-64908EE19DC2}" type="parTrans" cxnId="{D815F642-3565-49BF-8452-35DD1B48C56A}">
      <dgm:prSet/>
      <dgm:spPr/>
      <dgm:t>
        <a:bodyPr/>
        <a:lstStyle/>
        <a:p>
          <a:endParaRPr lang="ru-RU" sz="1600">
            <a:solidFill>
              <a:schemeClr val="tx2"/>
            </a:solidFill>
            <a:latin typeface="Arial Narrow" pitchFamily="34" charset="0"/>
          </a:endParaRPr>
        </a:p>
      </dgm:t>
    </dgm:pt>
    <dgm:pt modelId="{317B8B45-DB2D-460D-8842-C25940EE2554}" type="sibTrans" cxnId="{D815F642-3565-49BF-8452-35DD1B48C56A}">
      <dgm:prSet/>
      <dgm:spPr/>
      <dgm:t>
        <a:bodyPr/>
        <a:lstStyle/>
        <a:p>
          <a:endParaRPr lang="ru-RU" sz="1600">
            <a:solidFill>
              <a:schemeClr val="tx2"/>
            </a:solidFill>
            <a:latin typeface="Arial Narrow" pitchFamily="34" charset="0"/>
          </a:endParaRPr>
        </a:p>
      </dgm:t>
    </dgm:pt>
    <dgm:pt modelId="{CDF0374E-B463-4BF3-A758-8A9AFEAF279A}">
      <dgm:prSet phldrT="[Текст]" custT="1"/>
      <dgm:spPr/>
      <dgm:t>
        <a:bodyPr/>
        <a:lstStyle/>
        <a:p>
          <a:r>
            <a:rPr lang="ru-RU" sz="1600" dirty="0" smtClean="0">
              <a:solidFill>
                <a:schemeClr val="tx2"/>
              </a:solidFill>
              <a:latin typeface="Arial Narrow" pitchFamily="34" charset="0"/>
            </a:rPr>
            <a:t>оптимизация расходов работодателя</a:t>
          </a:r>
        </a:p>
      </dgm:t>
    </dgm:pt>
    <dgm:pt modelId="{F48C9691-38FD-4AA4-B230-C6CAD171FA24}" type="parTrans" cxnId="{0F5E3AC6-3237-4303-A787-320FF61DA82A}">
      <dgm:prSet/>
      <dgm:spPr/>
      <dgm:t>
        <a:bodyPr/>
        <a:lstStyle/>
        <a:p>
          <a:endParaRPr lang="ru-RU" sz="1600">
            <a:solidFill>
              <a:schemeClr val="tx2"/>
            </a:solidFill>
            <a:latin typeface="Arial Narrow" pitchFamily="34" charset="0"/>
          </a:endParaRPr>
        </a:p>
      </dgm:t>
    </dgm:pt>
    <dgm:pt modelId="{92445AB7-D0AF-4CA5-A83B-073EB95F0C4D}" type="sibTrans" cxnId="{0F5E3AC6-3237-4303-A787-320FF61DA82A}">
      <dgm:prSet/>
      <dgm:spPr/>
      <dgm:t>
        <a:bodyPr/>
        <a:lstStyle/>
        <a:p>
          <a:endParaRPr lang="ru-RU" sz="1600">
            <a:solidFill>
              <a:schemeClr val="tx2"/>
            </a:solidFill>
            <a:latin typeface="Arial Narrow" pitchFamily="34" charset="0"/>
          </a:endParaRPr>
        </a:p>
      </dgm:t>
    </dgm:pt>
    <dgm:pt modelId="{7DE0A8C2-C176-4416-9F2F-667A9673E0F9}" type="pres">
      <dgm:prSet presAssocID="{5F6050F2-27CE-405B-B0EF-1C6BC9331D20}" presName="Name0" presStyleCnt="0">
        <dgm:presLayoutVars>
          <dgm:dir/>
          <dgm:animLvl val="lvl"/>
          <dgm:resizeHandles/>
        </dgm:presLayoutVars>
      </dgm:prSet>
      <dgm:spPr/>
      <dgm:t>
        <a:bodyPr/>
        <a:lstStyle/>
        <a:p>
          <a:endParaRPr lang="ru-RU"/>
        </a:p>
      </dgm:t>
    </dgm:pt>
    <dgm:pt modelId="{92D7C2E2-AF81-4399-AC4D-62288E0029D5}" type="pres">
      <dgm:prSet presAssocID="{855961E9-DDF1-49F4-82E6-0CD3644D38EE}" presName="linNode" presStyleCnt="0"/>
      <dgm:spPr/>
      <dgm:t>
        <a:bodyPr/>
        <a:lstStyle/>
        <a:p>
          <a:endParaRPr lang="ru-RU"/>
        </a:p>
      </dgm:t>
    </dgm:pt>
    <dgm:pt modelId="{FB0E738B-8A57-48CF-A7B4-1FC014942CF3}" type="pres">
      <dgm:prSet presAssocID="{855961E9-DDF1-49F4-82E6-0CD3644D38EE}" presName="parentShp" presStyleLbl="node1" presStyleIdx="0" presStyleCnt="2" custLinFactNeighborX="-1475" custLinFactNeighborY="-26">
        <dgm:presLayoutVars>
          <dgm:bulletEnabled val="1"/>
        </dgm:presLayoutVars>
      </dgm:prSet>
      <dgm:spPr/>
      <dgm:t>
        <a:bodyPr/>
        <a:lstStyle/>
        <a:p>
          <a:endParaRPr lang="ru-RU"/>
        </a:p>
      </dgm:t>
    </dgm:pt>
    <dgm:pt modelId="{5DC777FE-84B5-4C77-9197-5BB9D8DA97E1}" type="pres">
      <dgm:prSet presAssocID="{855961E9-DDF1-49F4-82E6-0CD3644D38EE}" presName="childShp" presStyleLbl="bgAccFollowNode1" presStyleIdx="0" presStyleCnt="2">
        <dgm:presLayoutVars>
          <dgm:bulletEnabled val="1"/>
        </dgm:presLayoutVars>
      </dgm:prSet>
      <dgm:spPr/>
      <dgm:t>
        <a:bodyPr/>
        <a:lstStyle/>
        <a:p>
          <a:endParaRPr lang="ru-RU"/>
        </a:p>
      </dgm:t>
    </dgm:pt>
    <dgm:pt modelId="{83B088B6-4F20-439D-94A0-76A4D2FF7EAF}" type="pres">
      <dgm:prSet presAssocID="{93A27360-FE35-436F-A409-31981C8856C5}" presName="spacing" presStyleCnt="0"/>
      <dgm:spPr/>
      <dgm:t>
        <a:bodyPr/>
        <a:lstStyle/>
        <a:p>
          <a:endParaRPr lang="ru-RU"/>
        </a:p>
      </dgm:t>
    </dgm:pt>
    <dgm:pt modelId="{3D0504B4-67FD-4E22-B93F-99FC8042194A}" type="pres">
      <dgm:prSet presAssocID="{2BFE0AA3-D5D8-4856-862A-EFCF6EE95166}" presName="linNode" presStyleCnt="0"/>
      <dgm:spPr/>
      <dgm:t>
        <a:bodyPr/>
        <a:lstStyle/>
        <a:p>
          <a:endParaRPr lang="ru-RU"/>
        </a:p>
      </dgm:t>
    </dgm:pt>
    <dgm:pt modelId="{57EBC956-B857-43AF-BC46-35E47FD1700A}" type="pres">
      <dgm:prSet presAssocID="{2BFE0AA3-D5D8-4856-862A-EFCF6EE95166}" presName="parentShp" presStyleLbl="node1" presStyleIdx="1" presStyleCnt="2">
        <dgm:presLayoutVars>
          <dgm:bulletEnabled val="1"/>
        </dgm:presLayoutVars>
      </dgm:prSet>
      <dgm:spPr/>
      <dgm:t>
        <a:bodyPr/>
        <a:lstStyle/>
        <a:p>
          <a:endParaRPr lang="ru-RU"/>
        </a:p>
      </dgm:t>
    </dgm:pt>
    <dgm:pt modelId="{8E5E1DC1-06C7-41D5-AB0C-90B6F0305CFA}" type="pres">
      <dgm:prSet presAssocID="{2BFE0AA3-D5D8-4856-862A-EFCF6EE95166}" presName="childShp" presStyleLbl="bgAccFollowNode1" presStyleIdx="1" presStyleCnt="2">
        <dgm:presLayoutVars>
          <dgm:bulletEnabled val="1"/>
        </dgm:presLayoutVars>
      </dgm:prSet>
      <dgm:spPr/>
      <dgm:t>
        <a:bodyPr/>
        <a:lstStyle/>
        <a:p>
          <a:endParaRPr lang="ru-RU"/>
        </a:p>
      </dgm:t>
    </dgm:pt>
  </dgm:ptLst>
  <dgm:cxnLst>
    <dgm:cxn modelId="{367BAA7B-0C59-4F4F-B5E4-EBD52B9B07E6}" type="presOf" srcId="{D8015B11-9D7D-4318-B504-0C4FC01DF863}" destId="{5DC777FE-84B5-4C77-9197-5BB9D8DA97E1}" srcOrd="0" destOrd="0" presId="urn:microsoft.com/office/officeart/2005/8/layout/vList6"/>
    <dgm:cxn modelId="{15BF4191-79B6-4EED-8533-5DDEA8798DDB}" type="presOf" srcId="{855961E9-DDF1-49F4-82E6-0CD3644D38EE}" destId="{FB0E738B-8A57-48CF-A7B4-1FC014942CF3}" srcOrd="0" destOrd="0" presId="urn:microsoft.com/office/officeart/2005/8/layout/vList6"/>
    <dgm:cxn modelId="{07E111FC-77F0-4BF0-9F9B-E4952C2C1F34}" type="presOf" srcId="{2BFE0AA3-D5D8-4856-862A-EFCF6EE95166}" destId="{57EBC956-B857-43AF-BC46-35E47FD1700A}" srcOrd="0" destOrd="0" presId="urn:microsoft.com/office/officeart/2005/8/layout/vList6"/>
    <dgm:cxn modelId="{DB8EA08B-B918-47D7-A07F-60F90337B7CC}" type="presOf" srcId="{5F6050F2-27CE-405B-B0EF-1C6BC9331D20}" destId="{7DE0A8C2-C176-4416-9F2F-667A9673E0F9}" srcOrd="0" destOrd="0" presId="urn:microsoft.com/office/officeart/2005/8/layout/vList6"/>
    <dgm:cxn modelId="{0F5E3AC6-3237-4303-A787-320FF61DA82A}" srcId="{2BFE0AA3-D5D8-4856-862A-EFCF6EE95166}" destId="{CDF0374E-B463-4BF3-A758-8A9AFEAF279A}" srcOrd="0" destOrd="0" parTransId="{F48C9691-38FD-4AA4-B230-C6CAD171FA24}" sibTransId="{92445AB7-D0AF-4CA5-A83B-073EB95F0C4D}"/>
    <dgm:cxn modelId="{F8A8F751-8810-49F1-8DA7-9069230A5213}" type="presOf" srcId="{CDF0374E-B463-4BF3-A758-8A9AFEAF279A}" destId="{8E5E1DC1-06C7-41D5-AB0C-90B6F0305CFA}" srcOrd="0" destOrd="0" presId="urn:microsoft.com/office/officeart/2005/8/layout/vList6"/>
    <dgm:cxn modelId="{D815F642-3565-49BF-8452-35DD1B48C56A}" srcId="{5F6050F2-27CE-405B-B0EF-1C6BC9331D20}" destId="{2BFE0AA3-D5D8-4856-862A-EFCF6EE95166}" srcOrd="1" destOrd="0" parTransId="{7ADD6BE7-1552-404D-8F4F-64908EE19DC2}" sibTransId="{317B8B45-DB2D-460D-8842-C25940EE2554}"/>
    <dgm:cxn modelId="{40A2F073-5D3B-4C13-B74E-F9F39E48FA4B}" srcId="{5F6050F2-27CE-405B-B0EF-1C6BC9331D20}" destId="{855961E9-DDF1-49F4-82E6-0CD3644D38EE}" srcOrd="0" destOrd="0" parTransId="{5D2C97C0-C3EA-4BC4-89DC-E57F7270D6E7}" sibTransId="{93A27360-FE35-436F-A409-31981C8856C5}"/>
    <dgm:cxn modelId="{BA4C6D52-76FB-465A-AD41-7DC2A3FDD589}" srcId="{855961E9-DDF1-49F4-82E6-0CD3644D38EE}" destId="{D8015B11-9D7D-4318-B504-0C4FC01DF863}" srcOrd="0" destOrd="0" parTransId="{EF7C6735-B0F2-4697-A4E5-6B0991DB1A9B}" sibTransId="{712D267A-BC7E-4DC1-A05C-D9F87AD356D7}"/>
    <dgm:cxn modelId="{DF304E19-E7E1-4FF5-B436-E8FEF68128E0}" type="presParOf" srcId="{7DE0A8C2-C176-4416-9F2F-667A9673E0F9}" destId="{92D7C2E2-AF81-4399-AC4D-62288E0029D5}" srcOrd="0" destOrd="0" presId="urn:microsoft.com/office/officeart/2005/8/layout/vList6"/>
    <dgm:cxn modelId="{E543D0D7-21C6-4BCC-9120-D7AE73981E86}" type="presParOf" srcId="{92D7C2E2-AF81-4399-AC4D-62288E0029D5}" destId="{FB0E738B-8A57-48CF-A7B4-1FC014942CF3}" srcOrd="0" destOrd="0" presId="urn:microsoft.com/office/officeart/2005/8/layout/vList6"/>
    <dgm:cxn modelId="{5DC40B50-1874-4635-AB9D-401FAF95180E}" type="presParOf" srcId="{92D7C2E2-AF81-4399-AC4D-62288E0029D5}" destId="{5DC777FE-84B5-4C77-9197-5BB9D8DA97E1}" srcOrd="1" destOrd="0" presId="urn:microsoft.com/office/officeart/2005/8/layout/vList6"/>
    <dgm:cxn modelId="{1EE160B2-2103-4013-96AF-FC6D88A1EC1D}" type="presParOf" srcId="{7DE0A8C2-C176-4416-9F2F-667A9673E0F9}" destId="{83B088B6-4F20-439D-94A0-76A4D2FF7EAF}" srcOrd="1" destOrd="0" presId="urn:microsoft.com/office/officeart/2005/8/layout/vList6"/>
    <dgm:cxn modelId="{4A81ACA6-DA8A-41EB-A041-75871D63CA06}" type="presParOf" srcId="{7DE0A8C2-C176-4416-9F2F-667A9673E0F9}" destId="{3D0504B4-67FD-4E22-B93F-99FC8042194A}" srcOrd="2" destOrd="0" presId="urn:microsoft.com/office/officeart/2005/8/layout/vList6"/>
    <dgm:cxn modelId="{B25170CB-0814-4D5A-8DA1-1804BD9EA6B9}" type="presParOf" srcId="{3D0504B4-67FD-4E22-B93F-99FC8042194A}" destId="{57EBC956-B857-43AF-BC46-35E47FD1700A}" srcOrd="0" destOrd="0" presId="urn:microsoft.com/office/officeart/2005/8/layout/vList6"/>
    <dgm:cxn modelId="{171505B3-651D-4778-95D1-C6693073953F}" type="presParOf" srcId="{3D0504B4-67FD-4E22-B93F-99FC8042194A}" destId="{8E5E1DC1-06C7-41D5-AB0C-90B6F0305CFA}" srcOrd="1" destOrd="0" presId="urn:microsoft.com/office/officeart/2005/8/layout/v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60526A8-9869-45B5-9BBF-F01C81F4E129}" type="doc">
      <dgm:prSet loTypeId="urn:microsoft.com/office/officeart/2005/8/layout/pyramid2" loCatId="pyramid" qsTypeId="urn:microsoft.com/office/officeart/2005/8/quickstyle/simple1" qsCatId="simple" csTypeId="urn:microsoft.com/office/officeart/2005/8/colors/accent2_5" csCatId="accent2" phldr="1"/>
      <dgm:spPr/>
    </dgm:pt>
    <dgm:pt modelId="{B03D7821-10C1-4EE4-B318-DFC5B25EA988}">
      <dgm:prSet phldrT="[Текст]" custT="1"/>
      <dgm:spPr/>
      <dgm:t>
        <a:bodyPr/>
        <a:lstStyle/>
        <a:p>
          <a:r>
            <a:rPr lang="ru-RU" sz="1800" dirty="0" smtClean="0">
              <a:latin typeface="Arial Narrow" pitchFamily="34" charset="0"/>
            </a:rPr>
            <a:t>Предупреждение и устранение возможных нарушений в сфере трудового законодательства</a:t>
          </a:r>
          <a:endParaRPr lang="ru-RU" sz="1800" dirty="0">
            <a:latin typeface="Arial Narrow" pitchFamily="34" charset="0"/>
          </a:endParaRPr>
        </a:p>
      </dgm:t>
    </dgm:pt>
    <dgm:pt modelId="{9361A08C-2CF6-42D4-BFFC-4561EF88816A}" type="parTrans" cxnId="{15E90BA3-04EB-4CE6-BBB9-2F796D14A2C4}">
      <dgm:prSet/>
      <dgm:spPr/>
      <dgm:t>
        <a:bodyPr/>
        <a:lstStyle/>
        <a:p>
          <a:endParaRPr lang="ru-RU" sz="1600">
            <a:latin typeface="Arial Narrow" pitchFamily="34" charset="0"/>
          </a:endParaRPr>
        </a:p>
      </dgm:t>
    </dgm:pt>
    <dgm:pt modelId="{72C52CA4-770A-433C-8324-5D6EA4FB062B}" type="sibTrans" cxnId="{15E90BA3-04EB-4CE6-BBB9-2F796D14A2C4}">
      <dgm:prSet/>
      <dgm:spPr/>
      <dgm:t>
        <a:bodyPr/>
        <a:lstStyle/>
        <a:p>
          <a:endParaRPr lang="ru-RU" sz="1600">
            <a:latin typeface="Arial Narrow" pitchFamily="34" charset="0"/>
          </a:endParaRPr>
        </a:p>
      </dgm:t>
    </dgm:pt>
    <dgm:pt modelId="{DD488684-245C-4C36-B597-F41E2CE7F94F}">
      <dgm:prSet phldrT="[Текст]" custT="1"/>
      <dgm:spPr/>
      <dgm:t>
        <a:bodyPr/>
        <a:lstStyle/>
        <a:p>
          <a:r>
            <a:rPr lang="ru-RU" sz="1800" dirty="0" smtClean="0">
              <a:latin typeface="Arial Narrow" pitchFamily="34" charset="0"/>
            </a:rPr>
            <a:t>Признание результатов внутреннего контроля соответствующими контрольно-надзорными органами  </a:t>
          </a:r>
        </a:p>
      </dgm:t>
    </dgm:pt>
    <dgm:pt modelId="{E5FC28BF-7B6D-4B69-9330-A03DFFE47D0A}" type="parTrans" cxnId="{EA97F0AE-AA95-44A6-90D7-F1346C3B550E}">
      <dgm:prSet/>
      <dgm:spPr/>
      <dgm:t>
        <a:bodyPr/>
        <a:lstStyle/>
        <a:p>
          <a:endParaRPr lang="ru-RU" sz="1600">
            <a:latin typeface="Arial Narrow" pitchFamily="34" charset="0"/>
          </a:endParaRPr>
        </a:p>
      </dgm:t>
    </dgm:pt>
    <dgm:pt modelId="{FCF756CC-E7A4-4720-A83F-FD132754FD3A}" type="sibTrans" cxnId="{EA97F0AE-AA95-44A6-90D7-F1346C3B550E}">
      <dgm:prSet/>
      <dgm:spPr/>
      <dgm:t>
        <a:bodyPr/>
        <a:lstStyle/>
        <a:p>
          <a:endParaRPr lang="ru-RU" sz="1600">
            <a:latin typeface="Arial Narrow" pitchFamily="34" charset="0"/>
          </a:endParaRPr>
        </a:p>
      </dgm:t>
    </dgm:pt>
    <dgm:pt modelId="{C6755B2D-756F-461A-84EE-E9E68295EEBF}">
      <dgm:prSet phldrT="[Текст]" custT="1"/>
      <dgm:spPr/>
      <dgm:t>
        <a:bodyPr/>
        <a:lstStyle/>
        <a:p>
          <a:r>
            <a:rPr lang="ru-RU" sz="1800" dirty="0" smtClean="0">
              <a:latin typeface="Arial Narrow" pitchFamily="34" charset="0"/>
            </a:rPr>
            <a:t>Определение внутреннего контроля как одного из способов защиты трудовых прав и свобод</a:t>
          </a:r>
        </a:p>
      </dgm:t>
    </dgm:pt>
    <dgm:pt modelId="{86085834-5471-4F2E-86E3-3557188A92CB}" type="parTrans" cxnId="{16F23ECD-46C8-49FF-B5B4-924874FCEEE5}">
      <dgm:prSet/>
      <dgm:spPr/>
      <dgm:t>
        <a:bodyPr/>
        <a:lstStyle/>
        <a:p>
          <a:endParaRPr lang="ru-RU" sz="1600">
            <a:latin typeface="Arial Narrow" pitchFamily="34" charset="0"/>
          </a:endParaRPr>
        </a:p>
      </dgm:t>
    </dgm:pt>
    <dgm:pt modelId="{143DFEC0-6036-4C7E-920A-23D7B8D2D689}" type="sibTrans" cxnId="{16F23ECD-46C8-49FF-B5B4-924874FCEEE5}">
      <dgm:prSet/>
      <dgm:spPr/>
      <dgm:t>
        <a:bodyPr/>
        <a:lstStyle/>
        <a:p>
          <a:endParaRPr lang="ru-RU" sz="1600">
            <a:latin typeface="Arial Narrow" pitchFamily="34" charset="0"/>
          </a:endParaRPr>
        </a:p>
      </dgm:t>
    </dgm:pt>
    <dgm:pt modelId="{D3C53F17-CC29-4FB4-A0D1-4BD5FDB6D7CC}" type="pres">
      <dgm:prSet presAssocID="{560526A8-9869-45B5-9BBF-F01C81F4E129}" presName="compositeShape" presStyleCnt="0">
        <dgm:presLayoutVars>
          <dgm:dir/>
          <dgm:resizeHandles/>
        </dgm:presLayoutVars>
      </dgm:prSet>
      <dgm:spPr/>
    </dgm:pt>
    <dgm:pt modelId="{8A1AE2D9-052A-4F3C-8541-EA01357AA506}" type="pres">
      <dgm:prSet presAssocID="{560526A8-9869-45B5-9BBF-F01C81F4E129}" presName="pyramid" presStyleLbl="node1" presStyleIdx="0" presStyleCnt="1" custLinFactNeighborX="-40035"/>
      <dgm:spPr/>
    </dgm:pt>
    <dgm:pt modelId="{8E187A85-F804-4807-9246-D4C19FF2EAB6}" type="pres">
      <dgm:prSet presAssocID="{560526A8-9869-45B5-9BBF-F01C81F4E129}" presName="theList" presStyleCnt="0"/>
      <dgm:spPr/>
    </dgm:pt>
    <dgm:pt modelId="{A47F33F8-FEC0-45C3-BCCB-677643A1DB16}" type="pres">
      <dgm:prSet presAssocID="{B03D7821-10C1-4EE4-B318-DFC5B25EA988}" presName="aNode" presStyleLbl="fgAcc1" presStyleIdx="0" presStyleCnt="3" custScaleX="321013" custLinFactNeighborX="35232" custLinFactNeighborY="-50094">
        <dgm:presLayoutVars>
          <dgm:bulletEnabled val="1"/>
        </dgm:presLayoutVars>
      </dgm:prSet>
      <dgm:spPr/>
      <dgm:t>
        <a:bodyPr/>
        <a:lstStyle/>
        <a:p>
          <a:endParaRPr lang="ru-RU"/>
        </a:p>
      </dgm:t>
    </dgm:pt>
    <dgm:pt modelId="{B24206C2-E97D-4DD9-9585-E11E093A1122}" type="pres">
      <dgm:prSet presAssocID="{B03D7821-10C1-4EE4-B318-DFC5B25EA988}" presName="aSpace" presStyleCnt="0"/>
      <dgm:spPr/>
    </dgm:pt>
    <dgm:pt modelId="{B326813C-A476-4226-8693-7EF1D3220384}" type="pres">
      <dgm:prSet presAssocID="{DD488684-245C-4C36-B597-F41E2CE7F94F}" presName="aNode" presStyleLbl="fgAcc1" presStyleIdx="1" presStyleCnt="3" custScaleX="321343" custLinFactY="1506" custLinFactNeighborX="48584" custLinFactNeighborY="100000">
        <dgm:presLayoutVars>
          <dgm:bulletEnabled val="1"/>
        </dgm:presLayoutVars>
      </dgm:prSet>
      <dgm:spPr/>
      <dgm:t>
        <a:bodyPr/>
        <a:lstStyle/>
        <a:p>
          <a:endParaRPr lang="ru-RU"/>
        </a:p>
      </dgm:t>
    </dgm:pt>
    <dgm:pt modelId="{424BAB99-9952-4266-BC9D-C29EEC9E6BAE}" type="pres">
      <dgm:prSet presAssocID="{DD488684-245C-4C36-B597-F41E2CE7F94F}" presName="aSpace" presStyleCnt="0"/>
      <dgm:spPr/>
    </dgm:pt>
    <dgm:pt modelId="{64651884-8C90-41B1-B8C2-8CA04D9E152F}" type="pres">
      <dgm:prSet presAssocID="{C6755B2D-756F-461A-84EE-E9E68295EEBF}" presName="aNode" presStyleLbl="fgAcc1" presStyleIdx="2" presStyleCnt="3" custScaleX="327504" custLinFactY="21774" custLinFactNeighborX="64851" custLinFactNeighborY="100000">
        <dgm:presLayoutVars>
          <dgm:bulletEnabled val="1"/>
        </dgm:presLayoutVars>
      </dgm:prSet>
      <dgm:spPr/>
      <dgm:t>
        <a:bodyPr/>
        <a:lstStyle/>
        <a:p>
          <a:endParaRPr lang="ru-RU"/>
        </a:p>
      </dgm:t>
    </dgm:pt>
    <dgm:pt modelId="{F3C1AD05-FCC8-497B-B7FC-2361D15FDE60}" type="pres">
      <dgm:prSet presAssocID="{C6755B2D-756F-461A-84EE-E9E68295EEBF}" presName="aSpace" presStyleCnt="0"/>
      <dgm:spPr/>
    </dgm:pt>
  </dgm:ptLst>
  <dgm:cxnLst>
    <dgm:cxn modelId="{101ABB9C-8C71-4EAF-8BEA-6AEB439DD010}" type="presOf" srcId="{560526A8-9869-45B5-9BBF-F01C81F4E129}" destId="{D3C53F17-CC29-4FB4-A0D1-4BD5FDB6D7CC}" srcOrd="0" destOrd="0" presId="urn:microsoft.com/office/officeart/2005/8/layout/pyramid2"/>
    <dgm:cxn modelId="{ABBD6BB0-2E3E-4C00-9EE3-045896E3D25A}" type="presOf" srcId="{DD488684-245C-4C36-B597-F41E2CE7F94F}" destId="{B326813C-A476-4226-8693-7EF1D3220384}" srcOrd="0" destOrd="0" presId="urn:microsoft.com/office/officeart/2005/8/layout/pyramid2"/>
    <dgm:cxn modelId="{15E90BA3-04EB-4CE6-BBB9-2F796D14A2C4}" srcId="{560526A8-9869-45B5-9BBF-F01C81F4E129}" destId="{B03D7821-10C1-4EE4-B318-DFC5B25EA988}" srcOrd="0" destOrd="0" parTransId="{9361A08C-2CF6-42D4-BFFC-4561EF88816A}" sibTransId="{72C52CA4-770A-433C-8324-5D6EA4FB062B}"/>
    <dgm:cxn modelId="{16F23ECD-46C8-49FF-B5B4-924874FCEEE5}" srcId="{560526A8-9869-45B5-9BBF-F01C81F4E129}" destId="{C6755B2D-756F-461A-84EE-E9E68295EEBF}" srcOrd="2" destOrd="0" parTransId="{86085834-5471-4F2E-86E3-3557188A92CB}" sibTransId="{143DFEC0-6036-4C7E-920A-23D7B8D2D689}"/>
    <dgm:cxn modelId="{58ECC68C-3627-4A07-9804-194B90950100}" type="presOf" srcId="{B03D7821-10C1-4EE4-B318-DFC5B25EA988}" destId="{A47F33F8-FEC0-45C3-BCCB-677643A1DB16}" srcOrd="0" destOrd="0" presId="urn:microsoft.com/office/officeart/2005/8/layout/pyramid2"/>
    <dgm:cxn modelId="{EA97F0AE-AA95-44A6-90D7-F1346C3B550E}" srcId="{560526A8-9869-45B5-9BBF-F01C81F4E129}" destId="{DD488684-245C-4C36-B597-F41E2CE7F94F}" srcOrd="1" destOrd="0" parTransId="{E5FC28BF-7B6D-4B69-9330-A03DFFE47D0A}" sibTransId="{FCF756CC-E7A4-4720-A83F-FD132754FD3A}"/>
    <dgm:cxn modelId="{BD6F17F0-9CA6-41F1-8886-A88EA102303F}" type="presOf" srcId="{C6755B2D-756F-461A-84EE-E9E68295EEBF}" destId="{64651884-8C90-41B1-B8C2-8CA04D9E152F}" srcOrd="0" destOrd="0" presId="urn:microsoft.com/office/officeart/2005/8/layout/pyramid2"/>
    <dgm:cxn modelId="{2651009B-1C57-4C51-A02F-ED7801D2FE2F}" type="presParOf" srcId="{D3C53F17-CC29-4FB4-A0D1-4BD5FDB6D7CC}" destId="{8A1AE2D9-052A-4F3C-8541-EA01357AA506}" srcOrd="0" destOrd="0" presId="urn:microsoft.com/office/officeart/2005/8/layout/pyramid2"/>
    <dgm:cxn modelId="{F7A911D8-ECD6-4CAF-83FB-3EEDA6CA9BF6}" type="presParOf" srcId="{D3C53F17-CC29-4FB4-A0D1-4BD5FDB6D7CC}" destId="{8E187A85-F804-4807-9246-D4C19FF2EAB6}" srcOrd="1" destOrd="0" presId="urn:microsoft.com/office/officeart/2005/8/layout/pyramid2"/>
    <dgm:cxn modelId="{654A20A1-0A3F-4806-B43B-492A713B9361}" type="presParOf" srcId="{8E187A85-F804-4807-9246-D4C19FF2EAB6}" destId="{A47F33F8-FEC0-45C3-BCCB-677643A1DB16}" srcOrd="0" destOrd="0" presId="urn:microsoft.com/office/officeart/2005/8/layout/pyramid2"/>
    <dgm:cxn modelId="{3BE08102-B6DF-417B-9C70-4E503C2C022C}" type="presParOf" srcId="{8E187A85-F804-4807-9246-D4C19FF2EAB6}" destId="{B24206C2-E97D-4DD9-9585-E11E093A1122}" srcOrd="1" destOrd="0" presId="urn:microsoft.com/office/officeart/2005/8/layout/pyramid2"/>
    <dgm:cxn modelId="{7862C245-FD37-4FD8-8717-B4F4260386A8}" type="presParOf" srcId="{8E187A85-F804-4807-9246-D4C19FF2EAB6}" destId="{B326813C-A476-4226-8693-7EF1D3220384}" srcOrd="2" destOrd="0" presId="urn:microsoft.com/office/officeart/2005/8/layout/pyramid2"/>
    <dgm:cxn modelId="{C8EAC052-5BC2-48D7-A121-F1DFD8B9FF56}" type="presParOf" srcId="{8E187A85-F804-4807-9246-D4C19FF2EAB6}" destId="{424BAB99-9952-4266-BC9D-C29EEC9E6BAE}" srcOrd="3" destOrd="0" presId="urn:microsoft.com/office/officeart/2005/8/layout/pyramid2"/>
    <dgm:cxn modelId="{9513D533-C109-471E-9471-632381571B57}" type="presParOf" srcId="{8E187A85-F804-4807-9246-D4C19FF2EAB6}" destId="{64651884-8C90-41B1-B8C2-8CA04D9E152F}" srcOrd="4" destOrd="0" presId="urn:microsoft.com/office/officeart/2005/8/layout/pyramid2"/>
    <dgm:cxn modelId="{8D2A80DF-3053-41C2-AC79-C6A27FE8B85E}" type="presParOf" srcId="{8E187A85-F804-4807-9246-D4C19FF2EAB6}" destId="{F3C1AD05-FCC8-497B-B7FC-2361D15FDE60}" srcOrd="5" destOrd="0" presId="urn:microsoft.com/office/officeart/2005/8/layout/pyramid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0DD66706-E272-405F-8196-5E32310B0191}" type="doc">
      <dgm:prSet loTypeId="urn:microsoft.com/office/officeart/2005/8/layout/chevron2" loCatId="list" qsTypeId="urn:microsoft.com/office/officeart/2005/8/quickstyle/simple1" qsCatId="simple" csTypeId="urn:microsoft.com/office/officeart/2005/8/colors/accent2_5" csCatId="accent2" phldr="1"/>
      <dgm:spPr/>
      <dgm:t>
        <a:bodyPr/>
        <a:lstStyle/>
        <a:p>
          <a:endParaRPr lang="ru-RU"/>
        </a:p>
      </dgm:t>
    </dgm:pt>
    <dgm:pt modelId="{21C91896-A557-4B21-83CC-D61B2A685F28}">
      <dgm:prSet phldrT="[Текст]"/>
      <dgm:spPr/>
      <dgm:t>
        <a:bodyPr/>
        <a:lstStyle/>
        <a:p>
          <a:endParaRPr lang="ru-RU" dirty="0"/>
        </a:p>
      </dgm:t>
    </dgm:pt>
    <dgm:pt modelId="{CBC15D20-EB34-4C72-9473-9D647246CB1B}" type="parTrans" cxnId="{DC3EF343-68D1-4073-8518-210DA437B4B6}">
      <dgm:prSet/>
      <dgm:spPr/>
      <dgm:t>
        <a:bodyPr/>
        <a:lstStyle/>
        <a:p>
          <a:endParaRPr lang="ru-RU"/>
        </a:p>
      </dgm:t>
    </dgm:pt>
    <dgm:pt modelId="{F07D4416-B421-4990-B0BC-97B402119C6C}" type="sibTrans" cxnId="{DC3EF343-68D1-4073-8518-210DA437B4B6}">
      <dgm:prSet/>
      <dgm:spPr/>
      <dgm:t>
        <a:bodyPr/>
        <a:lstStyle/>
        <a:p>
          <a:endParaRPr lang="ru-RU"/>
        </a:p>
      </dgm:t>
    </dgm:pt>
    <dgm:pt modelId="{679F79BE-3CBE-4C66-B68D-5B0FEE4ADDC4}">
      <dgm:prSet phldrT="[Текст]"/>
      <dgm:spPr/>
      <dgm:t>
        <a:bodyPr/>
        <a:lstStyle/>
        <a:p>
          <a:r>
            <a:rPr lang="ru-RU" dirty="0" smtClean="0">
              <a:solidFill>
                <a:schemeClr val="tx2"/>
              </a:solidFill>
              <a:latin typeface="Arial Narrow" pitchFamily="34" charset="0"/>
            </a:rPr>
            <a:t>Внутренний контроль (самоконтроль) – добровольная оценка работодателем соответствия своей деятельности обязательным требованиям трудового законодательства</a:t>
          </a:r>
          <a:endParaRPr lang="ru-RU" dirty="0"/>
        </a:p>
      </dgm:t>
    </dgm:pt>
    <dgm:pt modelId="{ED615585-AE65-427A-A50F-F0038F44B81B}" type="parTrans" cxnId="{F0090E61-53A1-4313-B06C-4571B8FA0472}">
      <dgm:prSet/>
      <dgm:spPr/>
      <dgm:t>
        <a:bodyPr/>
        <a:lstStyle/>
        <a:p>
          <a:endParaRPr lang="ru-RU"/>
        </a:p>
      </dgm:t>
    </dgm:pt>
    <dgm:pt modelId="{BCF7392C-46A1-455B-9507-7B99F6BB6E9C}" type="sibTrans" cxnId="{F0090E61-53A1-4313-B06C-4571B8FA0472}">
      <dgm:prSet/>
      <dgm:spPr/>
      <dgm:t>
        <a:bodyPr/>
        <a:lstStyle/>
        <a:p>
          <a:endParaRPr lang="ru-RU"/>
        </a:p>
      </dgm:t>
    </dgm:pt>
    <dgm:pt modelId="{0AD7EB25-424A-477A-870B-3F14230687B6}">
      <dgm:prSet phldrT="[Текст]"/>
      <dgm:spPr/>
      <dgm:t>
        <a:bodyPr/>
        <a:lstStyle/>
        <a:p>
          <a:endParaRPr lang="ru-RU" dirty="0"/>
        </a:p>
      </dgm:t>
    </dgm:pt>
    <dgm:pt modelId="{7B5E043A-0663-4997-9649-C900700995D6}" type="parTrans" cxnId="{62D18EF0-0C37-4BAA-B7B3-922092B486E1}">
      <dgm:prSet/>
      <dgm:spPr/>
      <dgm:t>
        <a:bodyPr/>
        <a:lstStyle/>
        <a:p>
          <a:endParaRPr lang="ru-RU"/>
        </a:p>
      </dgm:t>
    </dgm:pt>
    <dgm:pt modelId="{8085EB5E-086D-499F-857F-C0F875EFA6FA}" type="sibTrans" cxnId="{62D18EF0-0C37-4BAA-B7B3-922092B486E1}">
      <dgm:prSet/>
      <dgm:spPr/>
      <dgm:t>
        <a:bodyPr/>
        <a:lstStyle/>
        <a:p>
          <a:endParaRPr lang="ru-RU"/>
        </a:p>
      </dgm:t>
    </dgm:pt>
    <dgm:pt modelId="{96DF5591-1A53-4F0C-A7D4-462A3EFC05DE}">
      <dgm:prSet phldrT="[Текст]"/>
      <dgm:spPr/>
      <dgm:t>
        <a:bodyPr/>
        <a:lstStyle/>
        <a:p>
          <a:r>
            <a:rPr lang="ru-RU" dirty="0" smtClean="0">
              <a:solidFill>
                <a:schemeClr val="tx2"/>
              </a:solidFill>
              <a:latin typeface="Arial Narrow" pitchFamily="34" charset="0"/>
            </a:rPr>
            <a:t>Осуществляется по «проверочным листам», представляющим собой  специальные интернет-сервисы, содержащие список критериев (показателей) для оценки соответствия требованиям трудового законодательства</a:t>
          </a:r>
          <a:endParaRPr lang="ru-RU" dirty="0"/>
        </a:p>
      </dgm:t>
    </dgm:pt>
    <dgm:pt modelId="{97BDF8D1-0E87-4954-B400-D560AA7F4E62}" type="parTrans" cxnId="{8DA33A80-6D1C-45E2-AA41-5935DA44D798}">
      <dgm:prSet/>
      <dgm:spPr/>
      <dgm:t>
        <a:bodyPr/>
        <a:lstStyle/>
        <a:p>
          <a:endParaRPr lang="ru-RU"/>
        </a:p>
      </dgm:t>
    </dgm:pt>
    <dgm:pt modelId="{03492B75-D2C1-44F3-9805-D54D6065DBFE}" type="sibTrans" cxnId="{8DA33A80-6D1C-45E2-AA41-5935DA44D798}">
      <dgm:prSet/>
      <dgm:spPr/>
      <dgm:t>
        <a:bodyPr/>
        <a:lstStyle/>
        <a:p>
          <a:endParaRPr lang="ru-RU"/>
        </a:p>
      </dgm:t>
    </dgm:pt>
    <dgm:pt modelId="{AF33C146-ECEA-4B12-BCB4-38DBD2CE3592}">
      <dgm:prSet phldrT="[Текст]"/>
      <dgm:spPr/>
      <dgm:t>
        <a:bodyPr/>
        <a:lstStyle/>
        <a:p>
          <a:endParaRPr lang="ru-RU" dirty="0"/>
        </a:p>
      </dgm:t>
    </dgm:pt>
    <dgm:pt modelId="{011C160E-857E-467F-91B7-2CBAABA650F0}" type="parTrans" cxnId="{6D742C6B-C5E5-4D21-B7C1-F23A649DD106}">
      <dgm:prSet/>
      <dgm:spPr/>
      <dgm:t>
        <a:bodyPr/>
        <a:lstStyle/>
        <a:p>
          <a:endParaRPr lang="ru-RU"/>
        </a:p>
      </dgm:t>
    </dgm:pt>
    <dgm:pt modelId="{32EC445C-2A0C-4135-99A6-E8D0CD58A6DC}" type="sibTrans" cxnId="{6D742C6B-C5E5-4D21-B7C1-F23A649DD106}">
      <dgm:prSet/>
      <dgm:spPr/>
      <dgm:t>
        <a:bodyPr/>
        <a:lstStyle/>
        <a:p>
          <a:endParaRPr lang="ru-RU"/>
        </a:p>
      </dgm:t>
    </dgm:pt>
    <dgm:pt modelId="{76D6BA6E-7271-4146-9C46-ED17C87FF96C}">
      <dgm:prSet phldrT="[Текст]"/>
      <dgm:spPr/>
      <dgm:t>
        <a:bodyPr/>
        <a:lstStyle/>
        <a:p>
          <a:r>
            <a:rPr lang="ru-RU" dirty="0" smtClean="0">
              <a:solidFill>
                <a:schemeClr val="tx2"/>
              </a:solidFill>
              <a:latin typeface="Arial Narrow" pitchFamily="34" charset="0"/>
            </a:rPr>
            <a:t>Результаты применяются при формировании плана проверок (отложение</a:t>
          </a:r>
          <a:br>
            <a:rPr lang="ru-RU" dirty="0" smtClean="0">
              <a:solidFill>
                <a:schemeClr val="tx2"/>
              </a:solidFill>
              <a:latin typeface="Arial Narrow" pitchFamily="34" charset="0"/>
            </a:rPr>
          </a:br>
          <a:r>
            <a:rPr lang="ru-RU" dirty="0" smtClean="0">
              <a:solidFill>
                <a:schemeClr val="tx2"/>
              </a:solidFill>
              <a:latin typeface="Arial Narrow" pitchFamily="34" charset="0"/>
            </a:rPr>
            <a:t>или проведение с ограниченным объемом контрольных мероприятий)</a:t>
          </a:r>
          <a:endParaRPr lang="ru-RU" dirty="0">
            <a:solidFill>
              <a:schemeClr val="tx2"/>
            </a:solidFill>
            <a:latin typeface="Arial Narrow" pitchFamily="34" charset="0"/>
          </a:endParaRPr>
        </a:p>
      </dgm:t>
    </dgm:pt>
    <dgm:pt modelId="{E1DA4C04-9CDD-4771-BD8F-6C0687C21144}" type="parTrans" cxnId="{93E715BC-460E-4F2C-8C8E-A7BC44076FBF}">
      <dgm:prSet/>
      <dgm:spPr/>
      <dgm:t>
        <a:bodyPr/>
        <a:lstStyle/>
        <a:p>
          <a:endParaRPr lang="ru-RU"/>
        </a:p>
      </dgm:t>
    </dgm:pt>
    <dgm:pt modelId="{3AEC0231-6A57-46BC-8E9C-70778437C9DC}" type="sibTrans" cxnId="{93E715BC-460E-4F2C-8C8E-A7BC44076FBF}">
      <dgm:prSet/>
      <dgm:spPr/>
      <dgm:t>
        <a:bodyPr/>
        <a:lstStyle/>
        <a:p>
          <a:endParaRPr lang="ru-RU"/>
        </a:p>
      </dgm:t>
    </dgm:pt>
    <dgm:pt modelId="{ED8E62CF-36EB-4281-B92B-ED3EC0EE48AA}" type="pres">
      <dgm:prSet presAssocID="{0DD66706-E272-405F-8196-5E32310B0191}" presName="linearFlow" presStyleCnt="0">
        <dgm:presLayoutVars>
          <dgm:dir/>
          <dgm:animLvl val="lvl"/>
          <dgm:resizeHandles val="exact"/>
        </dgm:presLayoutVars>
      </dgm:prSet>
      <dgm:spPr/>
      <dgm:t>
        <a:bodyPr/>
        <a:lstStyle/>
        <a:p>
          <a:endParaRPr lang="ru-RU"/>
        </a:p>
      </dgm:t>
    </dgm:pt>
    <dgm:pt modelId="{CBA9E773-7FA5-46A8-A507-F98039048ED6}" type="pres">
      <dgm:prSet presAssocID="{21C91896-A557-4B21-83CC-D61B2A685F28}" presName="composite" presStyleCnt="0"/>
      <dgm:spPr/>
    </dgm:pt>
    <dgm:pt modelId="{1E833E64-B5A9-4C6C-A657-D1CEE7F803B9}" type="pres">
      <dgm:prSet presAssocID="{21C91896-A557-4B21-83CC-D61B2A685F28}" presName="parentText" presStyleLbl="alignNode1" presStyleIdx="0" presStyleCnt="3">
        <dgm:presLayoutVars>
          <dgm:chMax val="1"/>
          <dgm:bulletEnabled val="1"/>
        </dgm:presLayoutVars>
      </dgm:prSet>
      <dgm:spPr/>
      <dgm:t>
        <a:bodyPr/>
        <a:lstStyle/>
        <a:p>
          <a:endParaRPr lang="ru-RU"/>
        </a:p>
      </dgm:t>
    </dgm:pt>
    <dgm:pt modelId="{CCBF4F74-8F52-40AD-8068-25E879CC38B9}" type="pres">
      <dgm:prSet presAssocID="{21C91896-A557-4B21-83CC-D61B2A685F28}" presName="descendantText" presStyleLbl="alignAcc1" presStyleIdx="0" presStyleCnt="3">
        <dgm:presLayoutVars>
          <dgm:bulletEnabled val="1"/>
        </dgm:presLayoutVars>
      </dgm:prSet>
      <dgm:spPr/>
      <dgm:t>
        <a:bodyPr/>
        <a:lstStyle/>
        <a:p>
          <a:endParaRPr lang="ru-RU"/>
        </a:p>
      </dgm:t>
    </dgm:pt>
    <dgm:pt modelId="{B8FD60FC-B546-48EE-B4F8-19542E56AFC8}" type="pres">
      <dgm:prSet presAssocID="{F07D4416-B421-4990-B0BC-97B402119C6C}" presName="sp" presStyleCnt="0"/>
      <dgm:spPr/>
    </dgm:pt>
    <dgm:pt modelId="{A034EBBA-6D44-46EC-B6B5-4F0D984F0E0B}" type="pres">
      <dgm:prSet presAssocID="{0AD7EB25-424A-477A-870B-3F14230687B6}" presName="composite" presStyleCnt="0"/>
      <dgm:spPr/>
    </dgm:pt>
    <dgm:pt modelId="{C1FE352C-F0A2-452B-A7E8-53BBB75240DC}" type="pres">
      <dgm:prSet presAssocID="{0AD7EB25-424A-477A-870B-3F14230687B6}" presName="parentText" presStyleLbl="alignNode1" presStyleIdx="1" presStyleCnt="3">
        <dgm:presLayoutVars>
          <dgm:chMax val="1"/>
          <dgm:bulletEnabled val="1"/>
        </dgm:presLayoutVars>
      </dgm:prSet>
      <dgm:spPr/>
      <dgm:t>
        <a:bodyPr/>
        <a:lstStyle/>
        <a:p>
          <a:endParaRPr lang="ru-RU"/>
        </a:p>
      </dgm:t>
    </dgm:pt>
    <dgm:pt modelId="{5D695885-4883-42F0-801A-C106CDCF64F6}" type="pres">
      <dgm:prSet presAssocID="{0AD7EB25-424A-477A-870B-3F14230687B6}" presName="descendantText" presStyleLbl="alignAcc1" presStyleIdx="1" presStyleCnt="3">
        <dgm:presLayoutVars>
          <dgm:bulletEnabled val="1"/>
        </dgm:presLayoutVars>
      </dgm:prSet>
      <dgm:spPr/>
      <dgm:t>
        <a:bodyPr/>
        <a:lstStyle/>
        <a:p>
          <a:endParaRPr lang="ru-RU"/>
        </a:p>
      </dgm:t>
    </dgm:pt>
    <dgm:pt modelId="{032E42A9-E82E-4DBC-9716-A1DC4BE520C4}" type="pres">
      <dgm:prSet presAssocID="{8085EB5E-086D-499F-857F-C0F875EFA6FA}" presName="sp" presStyleCnt="0"/>
      <dgm:spPr/>
    </dgm:pt>
    <dgm:pt modelId="{785D2FE1-310A-4DEB-AFB9-B2DB15ADD2C7}" type="pres">
      <dgm:prSet presAssocID="{AF33C146-ECEA-4B12-BCB4-38DBD2CE3592}" presName="composite" presStyleCnt="0"/>
      <dgm:spPr/>
    </dgm:pt>
    <dgm:pt modelId="{88A8D483-BA6E-43B9-A44E-0003F88F1B23}" type="pres">
      <dgm:prSet presAssocID="{AF33C146-ECEA-4B12-BCB4-38DBD2CE3592}" presName="parentText" presStyleLbl="alignNode1" presStyleIdx="2" presStyleCnt="3">
        <dgm:presLayoutVars>
          <dgm:chMax val="1"/>
          <dgm:bulletEnabled val="1"/>
        </dgm:presLayoutVars>
      </dgm:prSet>
      <dgm:spPr/>
      <dgm:t>
        <a:bodyPr/>
        <a:lstStyle/>
        <a:p>
          <a:endParaRPr lang="ru-RU"/>
        </a:p>
      </dgm:t>
    </dgm:pt>
    <dgm:pt modelId="{7CB75B90-D3D1-473D-970F-CFC950F68B85}" type="pres">
      <dgm:prSet presAssocID="{AF33C146-ECEA-4B12-BCB4-38DBD2CE3592}" presName="descendantText" presStyleLbl="alignAcc1" presStyleIdx="2" presStyleCnt="3">
        <dgm:presLayoutVars>
          <dgm:bulletEnabled val="1"/>
        </dgm:presLayoutVars>
      </dgm:prSet>
      <dgm:spPr/>
      <dgm:t>
        <a:bodyPr/>
        <a:lstStyle/>
        <a:p>
          <a:endParaRPr lang="ru-RU"/>
        </a:p>
      </dgm:t>
    </dgm:pt>
  </dgm:ptLst>
  <dgm:cxnLst>
    <dgm:cxn modelId="{160F87E0-5606-4922-88DA-9C936060CA88}" type="presOf" srcId="{AF33C146-ECEA-4B12-BCB4-38DBD2CE3592}" destId="{88A8D483-BA6E-43B9-A44E-0003F88F1B23}" srcOrd="0" destOrd="0" presId="urn:microsoft.com/office/officeart/2005/8/layout/chevron2"/>
    <dgm:cxn modelId="{FE7F5CA5-7A59-4E4D-9982-BAB4495C4053}" type="presOf" srcId="{21C91896-A557-4B21-83CC-D61B2A685F28}" destId="{1E833E64-B5A9-4C6C-A657-D1CEE7F803B9}" srcOrd="0" destOrd="0" presId="urn:microsoft.com/office/officeart/2005/8/layout/chevron2"/>
    <dgm:cxn modelId="{DC3EF343-68D1-4073-8518-210DA437B4B6}" srcId="{0DD66706-E272-405F-8196-5E32310B0191}" destId="{21C91896-A557-4B21-83CC-D61B2A685F28}" srcOrd="0" destOrd="0" parTransId="{CBC15D20-EB34-4C72-9473-9D647246CB1B}" sibTransId="{F07D4416-B421-4990-B0BC-97B402119C6C}"/>
    <dgm:cxn modelId="{2D31D1B5-A07B-4AB6-B4F6-6A6E7AB49CF9}" type="presOf" srcId="{679F79BE-3CBE-4C66-B68D-5B0FEE4ADDC4}" destId="{CCBF4F74-8F52-40AD-8068-25E879CC38B9}" srcOrd="0" destOrd="0" presId="urn:microsoft.com/office/officeart/2005/8/layout/chevron2"/>
    <dgm:cxn modelId="{6796055A-C499-479F-B4E0-A9B84E1BC6A2}" type="presOf" srcId="{0DD66706-E272-405F-8196-5E32310B0191}" destId="{ED8E62CF-36EB-4281-B92B-ED3EC0EE48AA}" srcOrd="0" destOrd="0" presId="urn:microsoft.com/office/officeart/2005/8/layout/chevron2"/>
    <dgm:cxn modelId="{F0090E61-53A1-4313-B06C-4571B8FA0472}" srcId="{21C91896-A557-4B21-83CC-D61B2A685F28}" destId="{679F79BE-3CBE-4C66-B68D-5B0FEE4ADDC4}" srcOrd="0" destOrd="0" parTransId="{ED615585-AE65-427A-A50F-F0038F44B81B}" sibTransId="{BCF7392C-46A1-455B-9507-7B99F6BB6E9C}"/>
    <dgm:cxn modelId="{8DA33A80-6D1C-45E2-AA41-5935DA44D798}" srcId="{0AD7EB25-424A-477A-870B-3F14230687B6}" destId="{96DF5591-1A53-4F0C-A7D4-462A3EFC05DE}" srcOrd="0" destOrd="0" parTransId="{97BDF8D1-0E87-4954-B400-D560AA7F4E62}" sibTransId="{03492B75-D2C1-44F3-9805-D54D6065DBFE}"/>
    <dgm:cxn modelId="{1EC987EA-76AE-416F-BCD9-0146F0BDA502}" type="presOf" srcId="{76D6BA6E-7271-4146-9C46-ED17C87FF96C}" destId="{7CB75B90-D3D1-473D-970F-CFC950F68B85}" srcOrd="0" destOrd="0" presId="urn:microsoft.com/office/officeart/2005/8/layout/chevron2"/>
    <dgm:cxn modelId="{256796C1-D143-4578-9869-CA12ECA13C67}" type="presOf" srcId="{0AD7EB25-424A-477A-870B-3F14230687B6}" destId="{C1FE352C-F0A2-452B-A7E8-53BBB75240DC}" srcOrd="0" destOrd="0" presId="urn:microsoft.com/office/officeart/2005/8/layout/chevron2"/>
    <dgm:cxn modelId="{A62FBF7F-9E23-43A3-9DF7-FCE86E7F26D3}" type="presOf" srcId="{96DF5591-1A53-4F0C-A7D4-462A3EFC05DE}" destId="{5D695885-4883-42F0-801A-C106CDCF64F6}" srcOrd="0" destOrd="0" presId="urn:microsoft.com/office/officeart/2005/8/layout/chevron2"/>
    <dgm:cxn modelId="{6D742C6B-C5E5-4D21-B7C1-F23A649DD106}" srcId="{0DD66706-E272-405F-8196-5E32310B0191}" destId="{AF33C146-ECEA-4B12-BCB4-38DBD2CE3592}" srcOrd="2" destOrd="0" parTransId="{011C160E-857E-467F-91B7-2CBAABA650F0}" sibTransId="{32EC445C-2A0C-4135-99A6-E8D0CD58A6DC}"/>
    <dgm:cxn modelId="{62D18EF0-0C37-4BAA-B7B3-922092B486E1}" srcId="{0DD66706-E272-405F-8196-5E32310B0191}" destId="{0AD7EB25-424A-477A-870B-3F14230687B6}" srcOrd="1" destOrd="0" parTransId="{7B5E043A-0663-4997-9649-C900700995D6}" sibTransId="{8085EB5E-086D-499F-857F-C0F875EFA6FA}"/>
    <dgm:cxn modelId="{93E715BC-460E-4F2C-8C8E-A7BC44076FBF}" srcId="{AF33C146-ECEA-4B12-BCB4-38DBD2CE3592}" destId="{76D6BA6E-7271-4146-9C46-ED17C87FF96C}" srcOrd="0" destOrd="0" parTransId="{E1DA4C04-9CDD-4771-BD8F-6C0687C21144}" sibTransId="{3AEC0231-6A57-46BC-8E9C-70778437C9DC}"/>
    <dgm:cxn modelId="{594EE3BF-19A9-414D-9C3A-7D827A562B46}" type="presParOf" srcId="{ED8E62CF-36EB-4281-B92B-ED3EC0EE48AA}" destId="{CBA9E773-7FA5-46A8-A507-F98039048ED6}" srcOrd="0" destOrd="0" presId="urn:microsoft.com/office/officeart/2005/8/layout/chevron2"/>
    <dgm:cxn modelId="{FEB9CED8-F880-4DD9-9833-D1C3BB5E7E61}" type="presParOf" srcId="{CBA9E773-7FA5-46A8-A507-F98039048ED6}" destId="{1E833E64-B5A9-4C6C-A657-D1CEE7F803B9}" srcOrd="0" destOrd="0" presId="urn:microsoft.com/office/officeart/2005/8/layout/chevron2"/>
    <dgm:cxn modelId="{AE3D0D25-ED34-406C-BB9C-6EFA5406E12F}" type="presParOf" srcId="{CBA9E773-7FA5-46A8-A507-F98039048ED6}" destId="{CCBF4F74-8F52-40AD-8068-25E879CC38B9}" srcOrd="1" destOrd="0" presId="urn:microsoft.com/office/officeart/2005/8/layout/chevron2"/>
    <dgm:cxn modelId="{D98C023B-997F-479F-BBD8-A9928D4CBE63}" type="presParOf" srcId="{ED8E62CF-36EB-4281-B92B-ED3EC0EE48AA}" destId="{B8FD60FC-B546-48EE-B4F8-19542E56AFC8}" srcOrd="1" destOrd="0" presId="urn:microsoft.com/office/officeart/2005/8/layout/chevron2"/>
    <dgm:cxn modelId="{73B3BB75-7200-4789-9CC2-37FFF4DFD4B4}" type="presParOf" srcId="{ED8E62CF-36EB-4281-B92B-ED3EC0EE48AA}" destId="{A034EBBA-6D44-46EC-B6B5-4F0D984F0E0B}" srcOrd="2" destOrd="0" presId="urn:microsoft.com/office/officeart/2005/8/layout/chevron2"/>
    <dgm:cxn modelId="{98196842-C195-4227-A2B2-C0A08795D87D}" type="presParOf" srcId="{A034EBBA-6D44-46EC-B6B5-4F0D984F0E0B}" destId="{C1FE352C-F0A2-452B-A7E8-53BBB75240DC}" srcOrd="0" destOrd="0" presId="urn:microsoft.com/office/officeart/2005/8/layout/chevron2"/>
    <dgm:cxn modelId="{CA2C03CB-858E-458E-BAC5-8A879A721733}" type="presParOf" srcId="{A034EBBA-6D44-46EC-B6B5-4F0D984F0E0B}" destId="{5D695885-4883-42F0-801A-C106CDCF64F6}" srcOrd="1" destOrd="0" presId="urn:microsoft.com/office/officeart/2005/8/layout/chevron2"/>
    <dgm:cxn modelId="{961BC07F-40B8-45AA-8CC7-4542F7997CEB}" type="presParOf" srcId="{ED8E62CF-36EB-4281-B92B-ED3EC0EE48AA}" destId="{032E42A9-E82E-4DBC-9716-A1DC4BE520C4}" srcOrd="3" destOrd="0" presId="urn:microsoft.com/office/officeart/2005/8/layout/chevron2"/>
    <dgm:cxn modelId="{D1E53588-C7FE-4B4C-BF15-FBCADAC71F76}" type="presParOf" srcId="{ED8E62CF-36EB-4281-B92B-ED3EC0EE48AA}" destId="{785D2FE1-310A-4DEB-AFB9-B2DB15ADD2C7}" srcOrd="4" destOrd="0" presId="urn:microsoft.com/office/officeart/2005/8/layout/chevron2"/>
    <dgm:cxn modelId="{E854614F-C231-4C4B-A6A6-A632E2A99DDC}" type="presParOf" srcId="{785D2FE1-310A-4DEB-AFB9-B2DB15ADD2C7}" destId="{88A8D483-BA6E-43B9-A44E-0003F88F1B23}" srcOrd="0" destOrd="0" presId="urn:microsoft.com/office/officeart/2005/8/layout/chevron2"/>
    <dgm:cxn modelId="{99AF66BC-4165-4113-B2E8-4E442240422E}" type="presParOf" srcId="{785D2FE1-310A-4DEB-AFB9-B2DB15ADD2C7}" destId="{7CB75B90-D3D1-473D-970F-CFC950F68B85}"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4B97A1B7-29F5-427D-90DE-BC2A3087FD25}"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ru-RU"/>
        </a:p>
      </dgm:t>
    </dgm:pt>
    <dgm:pt modelId="{BE12BF75-3A62-42FB-8E12-21FE85BFF9B0}">
      <dgm:prSet phldrT="[Текст]" custT="1"/>
      <dgm:spPr>
        <a:ln>
          <a:noFill/>
        </a:ln>
      </dgm:spPr>
      <dgm:t>
        <a:bodyPr/>
        <a:lstStyle/>
        <a:p>
          <a:pPr algn="just"/>
          <a:r>
            <a:rPr lang="ru-RU" sz="1800" dirty="0" smtClean="0">
              <a:solidFill>
                <a:schemeClr val="tx2"/>
              </a:solidFill>
              <a:latin typeface="Arial Narrow" pitchFamily="34" charset="0"/>
            </a:rPr>
            <a:t>Внесение изменений в статью 358 в части дополнения ее нормой, предусматривающей </a:t>
          </a:r>
          <a:r>
            <a:rPr lang="ru-RU" sz="1800" b="1" dirty="0" smtClean="0">
              <a:solidFill>
                <a:schemeClr val="tx2"/>
              </a:solidFill>
              <a:latin typeface="Arial Narrow" pitchFamily="34" charset="0"/>
            </a:rPr>
            <a:t>обязанность государственного инспектора труда выносить предупреждение </a:t>
          </a:r>
          <a:r>
            <a:rPr lang="ru-RU" sz="1800" dirty="0" smtClean="0">
              <a:solidFill>
                <a:schemeClr val="tx2"/>
              </a:solidFill>
              <a:latin typeface="Arial Narrow" pitchFamily="34" charset="0"/>
            </a:rPr>
            <a:t>в качестве административного наказания за впервые совершенное работодателем нарушение трудового законодательства, за исключением нарушений, связанных с выплатой заработной платы, при отсутствии причинения вреда или возникновения угрозы причинения вреда жизни и здоровью работников, угрозы техногенного характера, а также при отсутствии имущественного ущерба</a:t>
          </a:r>
          <a:endParaRPr lang="ru-RU" sz="1800" dirty="0">
            <a:solidFill>
              <a:schemeClr val="tx2"/>
            </a:solidFill>
            <a:latin typeface="Arial Narrow" pitchFamily="34" charset="0"/>
          </a:endParaRPr>
        </a:p>
      </dgm:t>
    </dgm:pt>
    <dgm:pt modelId="{E583DDD8-B72C-4B16-B428-0C44025A2678}">
      <dgm:prSet phldrT="[Текст]" custT="1">
        <dgm:style>
          <a:lnRef idx="1">
            <a:schemeClr val="accent6"/>
          </a:lnRef>
          <a:fillRef idx="2">
            <a:schemeClr val="accent6"/>
          </a:fillRef>
          <a:effectRef idx="1">
            <a:schemeClr val="accent6"/>
          </a:effectRef>
          <a:fontRef idx="minor">
            <a:schemeClr val="dk1"/>
          </a:fontRef>
        </dgm:style>
      </dgm:prSet>
      <dgm:spPr>
        <a:solidFill>
          <a:schemeClr val="accent2">
            <a:lumMod val="60000"/>
            <a:lumOff val="40000"/>
          </a:schemeClr>
        </a:solidFill>
        <a:ln>
          <a:noFill/>
        </a:ln>
      </dgm:spPr>
      <dgm:t>
        <a:bodyPr/>
        <a:lstStyle/>
        <a:p>
          <a:pPr>
            <a:lnSpc>
              <a:spcPct val="100000"/>
            </a:lnSpc>
            <a:spcAft>
              <a:spcPts val="0"/>
            </a:spcAft>
          </a:pPr>
          <a:r>
            <a:rPr lang="ru-RU" sz="1800" b="1" dirty="0" smtClean="0">
              <a:solidFill>
                <a:schemeClr val="tx2"/>
              </a:solidFill>
              <a:latin typeface="Arial Narrow" pitchFamily="34" charset="0"/>
            </a:rPr>
            <a:t>УТОЧНЕНИЕ ОТДЕЛЬНЫХ ПОЛОЖЕНИЙ В РАМКАХ ПОСТРОЕНИЯ СИСТЕМЫ ПРЕДУПРЕДИТЕЛЬНОГО КОНТРОЛЯ</a:t>
          </a:r>
          <a:endParaRPr lang="ru-RU" sz="1800" b="1" dirty="0">
            <a:solidFill>
              <a:schemeClr val="tx2"/>
            </a:solidFill>
            <a:latin typeface="Arial Narrow" pitchFamily="34" charset="0"/>
          </a:endParaRPr>
        </a:p>
      </dgm:t>
    </dgm:pt>
    <dgm:pt modelId="{2381F4C9-C7ED-40B2-BCB2-E44D8D2BFFC2}" type="sibTrans" cxnId="{88604893-B509-4A8C-A62B-31674CEB49AF}">
      <dgm:prSet/>
      <dgm:spPr/>
      <dgm:t>
        <a:bodyPr/>
        <a:lstStyle/>
        <a:p>
          <a:endParaRPr lang="ru-RU" sz="1800"/>
        </a:p>
      </dgm:t>
    </dgm:pt>
    <dgm:pt modelId="{7C506917-12AC-4776-8C75-B2A1665497CA}" type="parTrans" cxnId="{88604893-B509-4A8C-A62B-31674CEB49AF}">
      <dgm:prSet/>
      <dgm:spPr/>
      <dgm:t>
        <a:bodyPr/>
        <a:lstStyle/>
        <a:p>
          <a:endParaRPr lang="ru-RU" sz="1800"/>
        </a:p>
      </dgm:t>
    </dgm:pt>
    <dgm:pt modelId="{4333E66A-3333-4AC9-9930-E66D10CC2D39}" type="sibTrans" cxnId="{6260F658-B815-4B6D-A519-DF60BA0F083A}">
      <dgm:prSet/>
      <dgm:spPr/>
      <dgm:t>
        <a:bodyPr/>
        <a:lstStyle/>
        <a:p>
          <a:endParaRPr lang="ru-RU" sz="1800"/>
        </a:p>
      </dgm:t>
    </dgm:pt>
    <dgm:pt modelId="{F0BB82E9-D8DC-4CAF-9380-EFAD0EA3111F}" type="parTrans" cxnId="{6260F658-B815-4B6D-A519-DF60BA0F083A}">
      <dgm:prSet/>
      <dgm:spPr/>
      <dgm:t>
        <a:bodyPr/>
        <a:lstStyle/>
        <a:p>
          <a:endParaRPr lang="ru-RU" sz="1800"/>
        </a:p>
      </dgm:t>
    </dgm:pt>
    <dgm:pt modelId="{9AC4CEA5-CD9F-4DB2-B18F-A69DDF557892}" type="pres">
      <dgm:prSet presAssocID="{4B97A1B7-29F5-427D-90DE-BC2A3087FD25}" presName="list" presStyleCnt="0">
        <dgm:presLayoutVars>
          <dgm:dir/>
          <dgm:animLvl val="lvl"/>
        </dgm:presLayoutVars>
      </dgm:prSet>
      <dgm:spPr/>
      <dgm:t>
        <a:bodyPr/>
        <a:lstStyle/>
        <a:p>
          <a:endParaRPr lang="ru-RU"/>
        </a:p>
      </dgm:t>
    </dgm:pt>
    <dgm:pt modelId="{25305CBD-281D-4785-B77B-70F7EF42B1AF}" type="pres">
      <dgm:prSet presAssocID="{E583DDD8-B72C-4B16-B428-0C44025A2678}" presName="posSpace" presStyleCnt="0"/>
      <dgm:spPr/>
    </dgm:pt>
    <dgm:pt modelId="{4EFECEBA-71C2-425D-BA79-F45045C5B6F1}" type="pres">
      <dgm:prSet presAssocID="{E583DDD8-B72C-4B16-B428-0C44025A2678}" presName="vertFlow" presStyleCnt="0"/>
      <dgm:spPr/>
    </dgm:pt>
    <dgm:pt modelId="{2927F3D3-AB8B-4A7B-9716-4B28AAA22D9A}" type="pres">
      <dgm:prSet presAssocID="{E583DDD8-B72C-4B16-B428-0C44025A2678}" presName="topSpace" presStyleCnt="0"/>
      <dgm:spPr/>
    </dgm:pt>
    <dgm:pt modelId="{07ED9CC0-E247-42E1-92C3-216109FAC864}" type="pres">
      <dgm:prSet presAssocID="{E583DDD8-B72C-4B16-B428-0C44025A2678}" presName="firstComp" presStyleCnt="0"/>
      <dgm:spPr/>
    </dgm:pt>
    <dgm:pt modelId="{A51FC7E9-A0A2-404B-9E73-A8BE225B7D86}" type="pres">
      <dgm:prSet presAssocID="{E583DDD8-B72C-4B16-B428-0C44025A2678}" presName="firstChild" presStyleLbl="bgAccFollowNode1" presStyleIdx="0" presStyleCnt="1" custScaleX="110882" custScaleY="108252"/>
      <dgm:spPr/>
      <dgm:t>
        <a:bodyPr/>
        <a:lstStyle/>
        <a:p>
          <a:endParaRPr lang="ru-RU"/>
        </a:p>
      </dgm:t>
    </dgm:pt>
    <dgm:pt modelId="{EA30BB6F-185A-4BA9-A99B-D9168FC4C6E5}" type="pres">
      <dgm:prSet presAssocID="{E583DDD8-B72C-4B16-B428-0C44025A2678}" presName="firstChildTx" presStyleLbl="bgAccFollowNode1" presStyleIdx="0" presStyleCnt="1">
        <dgm:presLayoutVars>
          <dgm:bulletEnabled val="1"/>
        </dgm:presLayoutVars>
      </dgm:prSet>
      <dgm:spPr/>
      <dgm:t>
        <a:bodyPr/>
        <a:lstStyle/>
        <a:p>
          <a:endParaRPr lang="ru-RU"/>
        </a:p>
      </dgm:t>
    </dgm:pt>
    <dgm:pt modelId="{722F1CBB-1116-4690-BF07-50FF9C6B93AB}" type="pres">
      <dgm:prSet presAssocID="{E583DDD8-B72C-4B16-B428-0C44025A2678}" presName="negSpace" presStyleCnt="0"/>
      <dgm:spPr/>
    </dgm:pt>
    <dgm:pt modelId="{C5817A61-8F92-4E38-9E9F-8E821DB9074D}" type="pres">
      <dgm:prSet presAssocID="{E583DDD8-B72C-4B16-B428-0C44025A2678}" presName="circle" presStyleLbl="node1" presStyleIdx="0" presStyleCnt="1" custScaleX="104776" custScaleY="64104" custLinFactNeighborX="-12656" custLinFactNeighborY="-82"/>
      <dgm:spPr/>
      <dgm:t>
        <a:bodyPr/>
        <a:lstStyle/>
        <a:p>
          <a:endParaRPr lang="ru-RU"/>
        </a:p>
      </dgm:t>
    </dgm:pt>
  </dgm:ptLst>
  <dgm:cxnLst>
    <dgm:cxn modelId="{88604893-B509-4A8C-A62B-31674CEB49AF}" srcId="{4B97A1B7-29F5-427D-90DE-BC2A3087FD25}" destId="{E583DDD8-B72C-4B16-B428-0C44025A2678}" srcOrd="0" destOrd="0" parTransId="{7C506917-12AC-4776-8C75-B2A1665497CA}" sibTransId="{2381F4C9-C7ED-40B2-BCB2-E44D8D2BFFC2}"/>
    <dgm:cxn modelId="{D20000B0-234C-4C0A-B585-F2334C4361A2}" type="presOf" srcId="{4B97A1B7-29F5-427D-90DE-BC2A3087FD25}" destId="{9AC4CEA5-CD9F-4DB2-B18F-A69DDF557892}" srcOrd="0" destOrd="0" presId="urn:microsoft.com/office/officeart/2005/8/layout/hList9"/>
    <dgm:cxn modelId="{6260F658-B815-4B6D-A519-DF60BA0F083A}" srcId="{E583DDD8-B72C-4B16-B428-0C44025A2678}" destId="{BE12BF75-3A62-42FB-8E12-21FE85BFF9B0}" srcOrd="0" destOrd="0" parTransId="{F0BB82E9-D8DC-4CAF-9380-EFAD0EA3111F}" sibTransId="{4333E66A-3333-4AC9-9930-E66D10CC2D39}"/>
    <dgm:cxn modelId="{D7220BAC-FDB9-483D-924B-F771BAEFE13C}" type="presOf" srcId="{E583DDD8-B72C-4B16-B428-0C44025A2678}" destId="{C5817A61-8F92-4E38-9E9F-8E821DB9074D}" srcOrd="0" destOrd="0" presId="urn:microsoft.com/office/officeart/2005/8/layout/hList9"/>
    <dgm:cxn modelId="{D2C017D3-909D-4D94-B003-1231D9A95FF1}" type="presOf" srcId="{BE12BF75-3A62-42FB-8E12-21FE85BFF9B0}" destId="{EA30BB6F-185A-4BA9-A99B-D9168FC4C6E5}" srcOrd="1" destOrd="0" presId="urn:microsoft.com/office/officeart/2005/8/layout/hList9"/>
    <dgm:cxn modelId="{38BED098-F127-452E-A4BA-704D2693D124}" type="presOf" srcId="{BE12BF75-3A62-42FB-8E12-21FE85BFF9B0}" destId="{A51FC7E9-A0A2-404B-9E73-A8BE225B7D86}" srcOrd="0" destOrd="0" presId="urn:microsoft.com/office/officeart/2005/8/layout/hList9"/>
    <dgm:cxn modelId="{C555CF10-E080-4493-ACBB-1CBFB4246BD5}" type="presParOf" srcId="{9AC4CEA5-CD9F-4DB2-B18F-A69DDF557892}" destId="{25305CBD-281D-4785-B77B-70F7EF42B1AF}" srcOrd="0" destOrd="0" presId="urn:microsoft.com/office/officeart/2005/8/layout/hList9"/>
    <dgm:cxn modelId="{145A8F58-5425-4AE8-B36C-2CE17D0F5DD1}" type="presParOf" srcId="{9AC4CEA5-CD9F-4DB2-B18F-A69DDF557892}" destId="{4EFECEBA-71C2-425D-BA79-F45045C5B6F1}" srcOrd="1" destOrd="0" presId="urn:microsoft.com/office/officeart/2005/8/layout/hList9"/>
    <dgm:cxn modelId="{1AEF60C6-C20E-4766-8445-D3F886C173B3}" type="presParOf" srcId="{4EFECEBA-71C2-425D-BA79-F45045C5B6F1}" destId="{2927F3D3-AB8B-4A7B-9716-4B28AAA22D9A}" srcOrd="0" destOrd="0" presId="urn:microsoft.com/office/officeart/2005/8/layout/hList9"/>
    <dgm:cxn modelId="{DBE17D54-245F-4B19-8675-07C59BF8C894}" type="presParOf" srcId="{4EFECEBA-71C2-425D-BA79-F45045C5B6F1}" destId="{07ED9CC0-E247-42E1-92C3-216109FAC864}" srcOrd="1" destOrd="0" presId="urn:microsoft.com/office/officeart/2005/8/layout/hList9"/>
    <dgm:cxn modelId="{623297A8-733F-4972-8752-EE40664E0C66}" type="presParOf" srcId="{07ED9CC0-E247-42E1-92C3-216109FAC864}" destId="{A51FC7E9-A0A2-404B-9E73-A8BE225B7D86}" srcOrd="0" destOrd="0" presId="urn:microsoft.com/office/officeart/2005/8/layout/hList9"/>
    <dgm:cxn modelId="{ED2D4493-492F-4C2B-A91E-348D43325C5C}" type="presParOf" srcId="{07ED9CC0-E247-42E1-92C3-216109FAC864}" destId="{EA30BB6F-185A-4BA9-A99B-D9168FC4C6E5}" srcOrd="1" destOrd="0" presId="urn:microsoft.com/office/officeart/2005/8/layout/hList9"/>
    <dgm:cxn modelId="{CDA07242-52F3-4DBB-AE07-7A0FEFA06B4F}" type="presParOf" srcId="{9AC4CEA5-CD9F-4DB2-B18F-A69DDF557892}" destId="{722F1CBB-1116-4690-BF07-50FF9C6B93AB}" srcOrd="2" destOrd="0" presId="urn:microsoft.com/office/officeart/2005/8/layout/hList9"/>
    <dgm:cxn modelId="{97F1353E-56F2-40E4-B9B3-57E812BE90AE}" type="presParOf" srcId="{9AC4CEA5-CD9F-4DB2-B18F-A69DDF557892}" destId="{C5817A61-8F92-4E38-9E9F-8E821DB9074D}" srcOrd="3" destOrd="0" presId="urn:microsoft.com/office/officeart/2005/8/layout/hList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965B1247-8EA2-43E0-909D-7EC93A752455}"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ru-RU"/>
        </a:p>
      </dgm:t>
    </dgm:pt>
    <dgm:pt modelId="{2FAA2CD9-3899-4F86-9D45-DD54056DF68A}">
      <dgm:prSet phldrT="[Текст]" custT="1"/>
      <dgm:spPr>
        <a:solidFill>
          <a:schemeClr val="accent1">
            <a:lumMod val="75000"/>
          </a:schemeClr>
        </a:solidFill>
      </dgm:spPr>
      <dgm:t>
        <a:bodyPr/>
        <a:lstStyle/>
        <a:p>
          <a:r>
            <a:rPr lang="ru-RU" sz="1600" b="1" dirty="0" smtClean="0">
              <a:latin typeface="Arial Narrow" pitchFamily="34" charset="0"/>
            </a:rPr>
            <a:t>РАБОТНИКИ</a:t>
          </a:r>
          <a:endParaRPr lang="ru-RU" sz="1600" b="1" dirty="0">
            <a:latin typeface="Arial Narrow" pitchFamily="34" charset="0"/>
          </a:endParaRPr>
        </a:p>
      </dgm:t>
    </dgm:pt>
    <dgm:pt modelId="{9C370338-5030-4A86-A9B7-982487A95BC5}" type="parTrans" cxnId="{DF80E3E4-6F92-4C41-9CE3-070A3B150CD8}">
      <dgm:prSet/>
      <dgm:spPr/>
      <dgm:t>
        <a:bodyPr/>
        <a:lstStyle/>
        <a:p>
          <a:endParaRPr lang="ru-RU" sz="1600">
            <a:solidFill>
              <a:schemeClr val="tx2"/>
            </a:solidFill>
            <a:latin typeface="Arial Narrow" pitchFamily="34" charset="0"/>
          </a:endParaRPr>
        </a:p>
      </dgm:t>
    </dgm:pt>
    <dgm:pt modelId="{6AE3D356-B36A-474C-B9A5-75993D41D667}" type="sibTrans" cxnId="{DF80E3E4-6F92-4C41-9CE3-070A3B150CD8}">
      <dgm:prSet/>
      <dgm:spPr/>
      <dgm:t>
        <a:bodyPr/>
        <a:lstStyle/>
        <a:p>
          <a:endParaRPr lang="ru-RU" sz="1600">
            <a:solidFill>
              <a:schemeClr val="tx2"/>
            </a:solidFill>
            <a:latin typeface="Arial Narrow" pitchFamily="34" charset="0"/>
          </a:endParaRPr>
        </a:p>
      </dgm:t>
    </dgm:pt>
    <dgm:pt modelId="{C4C5985D-ADB7-4347-B310-47F5EC84AD72}">
      <dgm:prSet phldrT="[Текст]" custT="1"/>
      <dgm:spPr>
        <a:solidFill>
          <a:schemeClr val="accent1">
            <a:lumMod val="20000"/>
            <a:lumOff val="80000"/>
            <a:alpha val="90000"/>
          </a:schemeClr>
        </a:solidFill>
      </dgm:spPr>
      <dgm:t>
        <a:bodyPr/>
        <a:lstStyle/>
        <a:p>
          <a:r>
            <a:rPr lang="ru-RU" sz="1600" dirty="0" smtClean="0">
              <a:solidFill>
                <a:schemeClr val="tx2"/>
              </a:solidFill>
              <a:latin typeface="Arial Narrow" pitchFamily="34" charset="0"/>
            </a:rPr>
            <a:t>установление запрета на работу в опасных условиях труда</a:t>
          </a:r>
          <a:endParaRPr lang="ru-RU" sz="1600" dirty="0">
            <a:solidFill>
              <a:schemeClr val="tx2"/>
            </a:solidFill>
            <a:latin typeface="Arial Narrow" pitchFamily="34" charset="0"/>
          </a:endParaRPr>
        </a:p>
      </dgm:t>
    </dgm:pt>
    <dgm:pt modelId="{9D74EC46-485C-48EB-B79F-275160AB1A83}" type="parTrans" cxnId="{1B302D86-2A95-4B62-91E5-07D9EFB50C96}">
      <dgm:prSet/>
      <dgm:spPr/>
      <dgm:t>
        <a:bodyPr/>
        <a:lstStyle/>
        <a:p>
          <a:endParaRPr lang="ru-RU" sz="1600">
            <a:solidFill>
              <a:schemeClr val="tx2"/>
            </a:solidFill>
            <a:latin typeface="Arial Narrow" pitchFamily="34" charset="0"/>
          </a:endParaRPr>
        </a:p>
      </dgm:t>
    </dgm:pt>
    <dgm:pt modelId="{0A87694E-2548-4476-A39E-598C085F89A6}" type="sibTrans" cxnId="{1B302D86-2A95-4B62-91E5-07D9EFB50C96}">
      <dgm:prSet/>
      <dgm:spPr/>
      <dgm:t>
        <a:bodyPr/>
        <a:lstStyle/>
        <a:p>
          <a:endParaRPr lang="ru-RU" sz="1600">
            <a:solidFill>
              <a:schemeClr val="tx2"/>
            </a:solidFill>
            <a:latin typeface="Arial Narrow" pitchFamily="34" charset="0"/>
          </a:endParaRPr>
        </a:p>
      </dgm:t>
    </dgm:pt>
    <dgm:pt modelId="{01456412-E6C8-4F78-AB2F-9C3DED6A1687}">
      <dgm:prSet phldrT="[Текст]" custT="1"/>
      <dgm:spPr>
        <a:solidFill>
          <a:schemeClr val="accent1">
            <a:lumMod val="20000"/>
            <a:lumOff val="80000"/>
            <a:alpha val="90000"/>
          </a:schemeClr>
        </a:solidFill>
      </dgm:spPr>
      <dgm:t>
        <a:bodyPr/>
        <a:lstStyle/>
        <a:p>
          <a:r>
            <a:rPr lang="ru-RU" sz="1600" dirty="0" smtClean="0">
              <a:solidFill>
                <a:schemeClr val="tx2"/>
              </a:solidFill>
              <a:latin typeface="Arial Narrow" pitchFamily="34" charset="0"/>
            </a:rPr>
            <a:t>возмещение вреда, причиненного в связи с исполнением трудовых обязанностей, включая компенсацию морального вреда</a:t>
          </a:r>
          <a:endParaRPr lang="ru-RU" sz="1600" dirty="0">
            <a:solidFill>
              <a:schemeClr val="tx2"/>
            </a:solidFill>
            <a:latin typeface="Arial Narrow" pitchFamily="34" charset="0"/>
          </a:endParaRPr>
        </a:p>
      </dgm:t>
    </dgm:pt>
    <dgm:pt modelId="{91F80C17-7E69-4486-91B4-D076E6A136EE}" type="parTrans" cxnId="{4D0E1DE9-0017-40E9-BC5B-E02616CC9BF8}">
      <dgm:prSet/>
      <dgm:spPr/>
      <dgm:t>
        <a:bodyPr/>
        <a:lstStyle/>
        <a:p>
          <a:endParaRPr lang="ru-RU" sz="1600">
            <a:solidFill>
              <a:schemeClr val="tx2"/>
            </a:solidFill>
            <a:latin typeface="Arial Narrow" pitchFamily="34" charset="0"/>
          </a:endParaRPr>
        </a:p>
      </dgm:t>
    </dgm:pt>
    <dgm:pt modelId="{7D3C8F97-DBFD-46A9-B156-C6B6388B41E9}" type="sibTrans" cxnId="{4D0E1DE9-0017-40E9-BC5B-E02616CC9BF8}">
      <dgm:prSet/>
      <dgm:spPr/>
      <dgm:t>
        <a:bodyPr/>
        <a:lstStyle/>
        <a:p>
          <a:endParaRPr lang="ru-RU" sz="1600">
            <a:solidFill>
              <a:schemeClr val="tx2"/>
            </a:solidFill>
            <a:latin typeface="Arial Narrow" pitchFamily="34" charset="0"/>
          </a:endParaRPr>
        </a:p>
      </dgm:t>
    </dgm:pt>
    <dgm:pt modelId="{E9ECFDC5-67F2-4271-9A27-CB5C9B527A0E}">
      <dgm:prSet phldrT="[Текст]" custT="1"/>
      <dgm:spPr>
        <a:solidFill>
          <a:schemeClr val="accent1">
            <a:lumMod val="75000"/>
          </a:schemeClr>
        </a:solidFill>
      </dgm:spPr>
      <dgm:t>
        <a:bodyPr/>
        <a:lstStyle/>
        <a:p>
          <a:r>
            <a:rPr lang="ru-RU" sz="1600" b="1" dirty="0" smtClean="0">
              <a:latin typeface="Arial Narrow" pitchFamily="34" charset="0"/>
            </a:rPr>
            <a:t>РАБОТОДАТЕЛИ </a:t>
          </a:r>
          <a:endParaRPr lang="ru-RU" sz="1600" b="1" dirty="0">
            <a:latin typeface="Arial Narrow" pitchFamily="34" charset="0"/>
          </a:endParaRPr>
        </a:p>
      </dgm:t>
    </dgm:pt>
    <dgm:pt modelId="{5B93C62A-6976-4E9A-AC3E-87AB3FFA1D93}" type="parTrans" cxnId="{F42121F4-1D59-4D94-9530-231042546A75}">
      <dgm:prSet/>
      <dgm:spPr/>
      <dgm:t>
        <a:bodyPr/>
        <a:lstStyle/>
        <a:p>
          <a:endParaRPr lang="ru-RU" sz="1600">
            <a:solidFill>
              <a:schemeClr val="tx2"/>
            </a:solidFill>
            <a:latin typeface="Arial Narrow" pitchFamily="34" charset="0"/>
          </a:endParaRPr>
        </a:p>
      </dgm:t>
    </dgm:pt>
    <dgm:pt modelId="{6A3300A8-A818-4595-BD5F-CD7896470D43}" type="sibTrans" cxnId="{F42121F4-1D59-4D94-9530-231042546A75}">
      <dgm:prSet/>
      <dgm:spPr/>
      <dgm:t>
        <a:bodyPr/>
        <a:lstStyle/>
        <a:p>
          <a:endParaRPr lang="ru-RU" sz="1600">
            <a:solidFill>
              <a:schemeClr val="tx2"/>
            </a:solidFill>
            <a:latin typeface="Arial Narrow" pitchFamily="34" charset="0"/>
          </a:endParaRPr>
        </a:p>
      </dgm:t>
    </dgm:pt>
    <dgm:pt modelId="{4153ED27-CFC3-485C-97D5-20D23E21C548}">
      <dgm:prSet phldrT="[Текст]" custT="1"/>
      <dgm:spPr>
        <a:solidFill>
          <a:schemeClr val="accent1">
            <a:lumMod val="20000"/>
            <a:lumOff val="80000"/>
            <a:alpha val="90000"/>
          </a:schemeClr>
        </a:solidFill>
      </dgm:spPr>
      <dgm:t>
        <a:bodyPr/>
        <a:lstStyle/>
        <a:p>
          <a:r>
            <a:rPr lang="ru-RU" sz="1600" dirty="0" smtClean="0">
              <a:solidFill>
                <a:schemeClr val="tx2"/>
              </a:solidFill>
              <a:latin typeface="Arial Narrow" pitchFamily="34" charset="0"/>
            </a:rPr>
            <a:t>оптимизация и снижение финансовой нагрузки (расширение автономности в управлении охране труда, СИЗ – по факторам)</a:t>
          </a:r>
          <a:endParaRPr lang="ru-RU" sz="1600" dirty="0">
            <a:solidFill>
              <a:schemeClr val="tx2"/>
            </a:solidFill>
            <a:latin typeface="Arial Narrow" pitchFamily="34" charset="0"/>
          </a:endParaRPr>
        </a:p>
      </dgm:t>
    </dgm:pt>
    <dgm:pt modelId="{6C0C4EB8-BD50-47AD-AFDE-4CF3D99991AD}" type="parTrans" cxnId="{CB366874-4701-4706-9E65-375FE2482F66}">
      <dgm:prSet/>
      <dgm:spPr/>
      <dgm:t>
        <a:bodyPr/>
        <a:lstStyle/>
        <a:p>
          <a:endParaRPr lang="ru-RU" sz="1600">
            <a:solidFill>
              <a:schemeClr val="tx2"/>
            </a:solidFill>
            <a:latin typeface="Arial Narrow" pitchFamily="34" charset="0"/>
          </a:endParaRPr>
        </a:p>
      </dgm:t>
    </dgm:pt>
    <dgm:pt modelId="{AE852E1B-A83B-4FD0-B901-32AB80559F82}" type="sibTrans" cxnId="{CB366874-4701-4706-9E65-375FE2482F66}">
      <dgm:prSet/>
      <dgm:spPr/>
      <dgm:t>
        <a:bodyPr/>
        <a:lstStyle/>
        <a:p>
          <a:endParaRPr lang="ru-RU" sz="1600">
            <a:solidFill>
              <a:schemeClr val="tx2"/>
            </a:solidFill>
            <a:latin typeface="Arial Narrow" pitchFamily="34" charset="0"/>
          </a:endParaRPr>
        </a:p>
      </dgm:t>
    </dgm:pt>
    <dgm:pt modelId="{08550814-2FA8-468B-B1DB-48FAC404B3EC}">
      <dgm:prSet phldrT="[Текст]" custT="1"/>
      <dgm:spPr>
        <a:solidFill>
          <a:schemeClr val="accent1">
            <a:lumMod val="20000"/>
            <a:lumOff val="80000"/>
            <a:alpha val="90000"/>
          </a:schemeClr>
        </a:solidFill>
      </dgm:spPr>
      <dgm:t>
        <a:bodyPr/>
        <a:lstStyle/>
        <a:p>
          <a:r>
            <a:rPr lang="ru-RU" sz="1600" dirty="0" smtClean="0">
              <a:solidFill>
                <a:schemeClr val="tx2"/>
              </a:solidFill>
              <a:latin typeface="Arial Narrow" pitchFamily="34" charset="0"/>
            </a:rPr>
            <a:t>расширение возможностей в случае присоединения к отраслевому соглашению и (или) коллективному договору </a:t>
          </a:r>
          <a:endParaRPr lang="ru-RU" sz="1600" dirty="0">
            <a:solidFill>
              <a:schemeClr val="tx2"/>
            </a:solidFill>
            <a:latin typeface="Arial Narrow" pitchFamily="34" charset="0"/>
          </a:endParaRPr>
        </a:p>
      </dgm:t>
    </dgm:pt>
    <dgm:pt modelId="{19D97C89-C287-426C-BC78-6CA6F9A9CBE5}" type="parTrans" cxnId="{20EDA950-7B06-4281-9A6B-80421B522E6B}">
      <dgm:prSet/>
      <dgm:spPr/>
      <dgm:t>
        <a:bodyPr/>
        <a:lstStyle/>
        <a:p>
          <a:endParaRPr lang="ru-RU" sz="1600">
            <a:solidFill>
              <a:schemeClr val="tx2"/>
            </a:solidFill>
            <a:latin typeface="Arial Narrow" pitchFamily="34" charset="0"/>
          </a:endParaRPr>
        </a:p>
      </dgm:t>
    </dgm:pt>
    <dgm:pt modelId="{85C53315-1033-4BCE-B298-5415CD0D1818}" type="sibTrans" cxnId="{20EDA950-7B06-4281-9A6B-80421B522E6B}">
      <dgm:prSet/>
      <dgm:spPr/>
      <dgm:t>
        <a:bodyPr/>
        <a:lstStyle/>
        <a:p>
          <a:endParaRPr lang="ru-RU" sz="1600">
            <a:solidFill>
              <a:schemeClr val="tx2"/>
            </a:solidFill>
            <a:latin typeface="Arial Narrow" pitchFamily="34" charset="0"/>
          </a:endParaRPr>
        </a:p>
      </dgm:t>
    </dgm:pt>
    <dgm:pt modelId="{B714BD8E-BF0A-4308-944C-149DE69204A5}">
      <dgm:prSet phldrT="[Текст]" custT="1"/>
      <dgm:spPr>
        <a:solidFill>
          <a:schemeClr val="accent1">
            <a:lumMod val="75000"/>
          </a:schemeClr>
        </a:solidFill>
      </dgm:spPr>
      <dgm:t>
        <a:bodyPr/>
        <a:lstStyle/>
        <a:p>
          <a:r>
            <a:rPr lang="ru-RU" sz="1600" b="1" dirty="0" smtClean="0">
              <a:latin typeface="Arial Narrow" pitchFamily="34" charset="0"/>
            </a:rPr>
            <a:t>ПРОФСОЮЗЫ</a:t>
          </a:r>
          <a:endParaRPr lang="ru-RU" sz="1600" b="1" dirty="0">
            <a:latin typeface="Arial Narrow" pitchFamily="34" charset="0"/>
          </a:endParaRPr>
        </a:p>
      </dgm:t>
    </dgm:pt>
    <dgm:pt modelId="{DB0FF501-0499-4109-AEEF-0A2AB7A2239C}" type="parTrans" cxnId="{9F321DB0-FE46-46D6-9E7A-21504CA312F5}">
      <dgm:prSet/>
      <dgm:spPr/>
      <dgm:t>
        <a:bodyPr/>
        <a:lstStyle/>
        <a:p>
          <a:endParaRPr lang="ru-RU" sz="1600">
            <a:solidFill>
              <a:schemeClr val="tx2"/>
            </a:solidFill>
            <a:latin typeface="Arial Narrow" pitchFamily="34" charset="0"/>
          </a:endParaRPr>
        </a:p>
      </dgm:t>
    </dgm:pt>
    <dgm:pt modelId="{0445E1A0-F313-43C3-966B-45194B60B1E7}" type="sibTrans" cxnId="{9F321DB0-FE46-46D6-9E7A-21504CA312F5}">
      <dgm:prSet/>
      <dgm:spPr/>
      <dgm:t>
        <a:bodyPr/>
        <a:lstStyle/>
        <a:p>
          <a:endParaRPr lang="ru-RU" sz="1600">
            <a:solidFill>
              <a:schemeClr val="tx2"/>
            </a:solidFill>
            <a:latin typeface="Arial Narrow" pitchFamily="34" charset="0"/>
          </a:endParaRPr>
        </a:p>
      </dgm:t>
    </dgm:pt>
    <dgm:pt modelId="{D16B4F16-9999-4BE2-8290-3B9EE726F19A}">
      <dgm:prSet phldrT="[Текст]" custT="1"/>
      <dgm:spPr>
        <a:solidFill>
          <a:schemeClr val="accent1">
            <a:lumMod val="20000"/>
            <a:lumOff val="80000"/>
            <a:alpha val="90000"/>
          </a:schemeClr>
        </a:solidFill>
      </dgm:spPr>
      <dgm:t>
        <a:bodyPr/>
        <a:lstStyle/>
        <a:p>
          <a:r>
            <a:rPr lang="ru-RU" sz="1600" dirty="0" smtClean="0">
              <a:solidFill>
                <a:schemeClr val="tx2"/>
              </a:solidFill>
              <a:latin typeface="Arial Narrow" pitchFamily="34" charset="0"/>
            </a:rPr>
            <a:t>усиление роли в обеспечении охраны труда (расширение полномочий комитета (комиссии) по охране труда)</a:t>
          </a:r>
          <a:endParaRPr lang="ru-RU" sz="1600" dirty="0">
            <a:solidFill>
              <a:schemeClr val="tx2"/>
            </a:solidFill>
            <a:latin typeface="Arial Narrow" pitchFamily="34" charset="0"/>
          </a:endParaRPr>
        </a:p>
      </dgm:t>
    </dgm:pt>
    <dgm:pt modelId="{5E086686-E5BF-4037-A5FD-51E9026575CB}" type="parTrans" cxnId="{9796487C-AC1C-4622-8512-351869CD3655}">
      <dgm:prSet/>
      <dgm:spPr/>
      <dgm:t>
        <a:bodyPr/>
        <a:lstStyle/>
        <a:p>
          <a:endParaRPr lang="ru-RU" sz="1600">
            <a:solidFill>
              <a:schemeClr val="tx2"/>
            </a:solidFill>
            <a:latin typeface="Arial Narrow" pitchFamily="34" charset="0"/>
          </a:endParaRPr>
        </a:p>
      </dgm:t>
    </dgm:pt>
    <dgm:pt modelId="{5BC5ACC7-4AF6-4173-B01D-DCB9741C0F3C}" type="sibTrans" cxnId="{9796487C-AC1C-4622-8512-351869CD3655}">
      <dgm:prSet/>
      <dgm:spPr/>
      <dgm:t>
        <a:bodyPr/>
        <a:lstStyle/>
        <a:p>
          <a:endParaRPr lang="ru-RU" sz="1600">
            <a:solidFill>
              <a:schemeClr val="tx2"/>
            </a:solidFill>
            <a:latin typeface="Arial Narrow" pitchFamily="34" charset="0"/>
          </a:endParaRPr>
        </a:p>
      </dgm:t>
    </dgm:pt>
    <dgm:pt modelId="{99D69C38-78F4-4541-95B8-87D3235A7DBB}">
      <dgm:prSet phldrT="[Текст]" custT="1"/>
      <dgm:spPr>
        <a:solidFill>
          <a:schemeClr val="accent1">
            <a:lumMod val="20000"/>
            <a:lumOff val="80000"/>
            <a:alpha val="90000"/>
          </a:schemeClr>
        </a:solidFill>
      </dgm:spPr>
      <dgm:t>
        <a:bodyPr/>
        <a:lstStyle/>
        <a:p>
          <a:r>
            <a:rPr lang="ru-RU" sz="1600" dirty="0" smtClean="0">
              <a:solidFill>
                <a:schemeClr val="tx2"/>
              </a:solidFill>
              <a:latin typeface="Arial Narrow" pitchFamily="34" charset="0"/>
            </a:rPr>
            <a:t>снижение административной нагрузки (построение системы предупредительного контроля)</a:t>
          </a:r>
          <a:endParaRPr lang="ru-RU" sz="1600" dirty="0">
            <a:solidFill>
              <a:schemeClr val="tx2"/>
            </a:solidFill>
            <a:latin typeface="Arial Narrow" pitchFamily="34" charset="0"/>
          </a:endParaRPr>
        </a:p>
      </dgm:t>
    </dgm:pt>
    <dgm:pt modelId="{EA7A6BE9-0C16-468C-9916-5421CF02CBB1}" type="parTrans" cxnId="{22522E7D-87AB-445C-A4FC-C72C67560AC9}">
      <dgm:prSet/>
      <dgm:spPr/>
      <dgm:t>
        <a:bodyPr/>
        <a:lstStyle/>
        <a:p>
          <a:endParaRPr lang="ru-RU"/>
        </a:p>
      </dgm:t>
    </dgm:pt>
    <dgm:pt modelId="{BE3B93D9-D1F5-4C22-8C28-3F2948B204E1}" type="sibTrans" cxnId="{22522E7D-87AB-445C-A4FC-C72C67560AC9}">
      <dgm:prSet/>
      <dgm:spPr/>
      <dgm:t>
        <a:bodyPr/>
        <a:lstStyle/>
        <a:p>
          <a:endParaRPr lang="ru-RU"/>
        </a:p>
      </dgm:t>
    </dgm:pt>
    <dgm:pt modelId="{75EE630F-32D9-43F3-9892-6AAB6C99F7D7}">
      <dgm:prSet phldrT="[Текст]" custT="1"/>
      <dgm:spPr>
        <a:solidFill>
          <a:schemeClr val="accent1">
            <a:lumMod val="20000"/>
            <a:lumOff val="80000"/>
            <a:alpha val="90000"/>
          </a:schemeClr>
        </a:solidFill>
      </dgm:spPr>
      <dgm:t>
        <a:bodyPr/>
        <a:lstStyle/>
        <a:p>
          <a:r>
            <a:rPr lang="ru-RU" sz="1600" dirty="0" smtClean="0">
              <a:solidFill>
                <a:schemeClr val="tx2"/>
              </a:solidFill>
              <a:latin typeface="Arial Narrow" pitchFamily="34" charset="0"/>
            </a:rPr>
            <a:t>предоставление СИЗ по факту наличия вредного (опасного) производственного фактора</a:t>
          </a:r>
          <a:endParaRPr lang="ru-RU" sz="1600" dirty="0">
            <a:solidFill>
              <a:schemeClr val="tx2"/>
            </a:solidFill>
            <a:latin typeface="Arial Narrow" pitchFamily="34" charset="0"/>
          </a:endParaRPr>
        </a:p>
      </dgm:t>
    </dgm:pt>
    <dgm:pt modelId="{5EFC5D7B-0451-4861-B9D6-EE96EC451C4D}" type="parTrans" cxnId="{5B93193A-3C7B-4228-A018-309D0C8DCEE1}">
      <dgm:prSet/>
      <dgm:spPr/>
      <dgm:t>
        <a:bodyPr/>
        <a:lstStyle/>
        <a:p>
          <a:endParaRPr lang="ru-RU"/>
        </a:p>
      </dgm:t>
    </dgm:pt>
    <dgm:pt modelId="{7243F40A-5D14-424E-9755-CA930527CCDE}" type="sibTrans" cxnId="{5B93193A-3C7B-4228-A018-309D0C8DCEE1}">
      <dgm:prSet/>
      <dgm:spPr/>
      <dgm:t>
        <a:bodyPr/>
        <a:lstStyle/>
        <a:p>
          <a:endParaRPr lang="ru-RU"/>
        </a:p>
      </dgm:t>
    </dgm:pt>
    <dgm:pt modelId="{A2587EDA-7201-45B5-981E-2077821999C4}">
      <dgm:prSet phldrT="[Текст]" custT="1"/>
      <dgm:spPr>
        <a:solidFill>
          <a:schemeClr val="accent1">
            <a:lumMod val="20000"/>
            <a:lumOff val="80000"/>
            <a:alpha val="90000"/>
          </a:schemeClr>
        </a:solidFill>
      </dgm:spPr>
      <dgm:t>
        <a:bodyPr/>
        <a:lstStyle/>
        <a:p>
          <a:r>
            <a:rPr lang="ru-RU" sz="1600" dirty="0" smtClean="0">
              <a:solidFill>
                <a:schemeClr val="tx2"/>
              </a:solidFill>
              <a:latin typeface="Arial Narrow" pitchFamily="34" charset="0"/>
            </a:rPr>
            <a:t>оценка  уровня профессионального риска</a:t>
          </a:r>
          <a:endParaRPr lang="ru-RU" sz="1600" dirty="0">
            <a:solidFill>
              <a:schemeClr val="tx2"/>
            </a:solidFill>
            <a:latin typeface="Arial Narrow" pitchFamily="34" charset="0"/>
          </a:endParaRPr>
        </a:p>
      </dgm:t>
    </dgm:pt>
    <dgm:pt modelId="{52A01CD4-0069-474E-AC1B-BE2A038CDF2E}" type="parTrans" cxnId="{50AD6DD9-ADE2-4161-B05D-8EA3F51FD0EF}">
      <dgm:prSet/>
      <dgm:spPr/>
      <dgm:t>
        <a:bodyPr/>
        <a:lstStyle/>
        <a:p>
          <a:endParaRPr lang="ru-RU"/>
        </a:p>
      </dgm:t>
    </dgm:pt>
    <dgm:pt modelId="{926956FF-B586-4954-911D-48D11FF13310}" type="sibTrans" cxnId="{50AD6DD9-ADE2-4161-B05D-8EA3F51FD0EF}">
      <dgm:prSet/>
      <dgm:spPr/>
      <dgm:t>
        <a:bodyPr/>
        <a:lstStyle/>
        <a:p>
          <a:endParaRPr lang="ru-RU"/>
        </a:p>
      </dgm:t>
    </dgm:pt>
    <dgm:pt modelId="{129A6828-2F23-4FE6-B77E-DF73B8DC2C30}">
      <dgm:prSet phldrT="[Текст]" custT="1"/>
      <dgm:spPr>
        <a:solidFill>
          <a:schemeClr val="accent1">
            <a:lumMod val="20000"/>
            <a:lumOff val="80000"/>
            <a:alpha val="90000"/>
          </a:schemeClr>
        </a:solidFill>
      </dgm:spPr>
      <dgm:t>
        <a:bodyPr/>
        <a:lstStyle/>
        <a:p>
          <a:r>
            <a:rPr lang="ru-RU" sz="1600" dirty="0" smtClean="0">
              <a:solidFill>
                <a:schemeClr val="tx2"/>
              </a:solidFill>
              <a:latin typeface="Arial Narrow" pitchFamily="34" charset="0"/>
            </a:rPr>
            <a:t>расширение возможностей  </a:t>
          </a:r>
          <a:endParaRPr lang="ru-RU" sz="1600" dirty="0">
            <a:solidFill>
              <a:schemeClr val="tx2"/>
            </a:solidFill>
            <a:latin typeface="Arial Narrow" pitchFamily="34" charset="0"/>
          </a:endParaRPr>
        </a:p>
      </dgm:t>
    </dgm:pt>
    <dgm:pt modelId="{8362A90E-1D97-41A1-8779-FC06DBFEB80E}" type="parTrans" cxnId="{309E7402-E324-4B7F-9803-73264836256E}">
      <dgm:prSet/>
      <dgm:spPr/>
      <dgm:t>
        <a:bodyPr/>
        <a:lstStyle/>
        <a:p>
          <a:endParaRPr lang="ru-RU"/>
        </a:p>
      </dgm:t>
    </dgm:pt>
    <dgm:pt modelId="{19A744AC-ED49-4653-8623-7F2A3F569E73}" type="sibTrans" cxnId="{309E7402-E324-4B7F-9803-73264836256E}">
      <dgm:prSet/>
      <dgm:spPr/>
      <dgm:t>
        <a:bodyPr/>
        <a:lstStyle/>
        <a:p>
          <a:endParaRPr lang="ru-RU"/>
        </a:p>
      </dgm:t>
    </dgm:pt>
    <dgm:pt modelId="{9744F7FD-A31D-4146-979F-B631017FE710}" type="pres">
      <dgm:prSet presAssocID="{965B1247-8EA2-43E0-909D-7EC93A752455}" presName="Name0" presStyleCnt="0">
        <dgm:presLayoutVars>
          <dgm:dir/>
          <dgm:animLvl val="lvl"/>
          <dgm:resizeHandles val="exact"/>
        </dgm:presLayoutVars>
      </dgm:prSet>
      <dgm:spPr/>
      <dgm:t>
        <a:bodyPr/>
        <a:lstStyle/>
        <a:p>
          <a:endParaRPr lang="ru-RU"/>
        </a:p>
      </dgm:t>
    </dgm:pt>
    <dgm:pt modelId="{05856016-609B-472B-8D5A-023BCA84DDC2}" type="pres">
      <dgm:prSet presAssocID="{2FAA2CD9-3899-4F86-9D45-DD54056DF68A}" presName="composite" presStyleCnt="0"/>
      <dgm:spPr/>
    </dgm:pt>
    <dgm:pt modelId="{DC9B3CCA-2CDD-4AEF-B2B8-36CB38BA2F53}" type="pres">
      <dgm:prSet presAssocID="{2FAA2CD9-3899-4F86-9D45-DD54056DF68A}" presName="parTx" presStyleLbl="alignNode1" presStyleIdx="0" presStyleCnt="3">
        <dgm:presLayoutVars>
          <dgm:chMax val="0"/>
          <dgm:chPref val="0"/>
          <dgm:bulletEnabled val="1"/>
        </dgm:presLayoutVars>
      </dgm:prSet>
      <dgm:spPr/>
      <dgm:t>
        <a:bodyPr/>
        <a:lstStyle/>
        <a:p>
          <a:endParaRPr lang="ru-RU"/>
        </a:p>
      </dgm:t>
    </dgm:pt>
    <dgm:pt modelId="{99B13425-034E-41EB-8D90-A3A755CA635F}" type="pres">
      <dgm:prSet presAssocID="{2FAA2CD9-3899-4F86-9D45-DD54056DF68A}" presName="desTx" presStyleLbl="alignAccFollowNode1" presStyleIdx="0" presStyleCnt="3">
        <dgm:presLayoutVars>
          <dgm:bulletEnabled val="1"/>
        </dgm:presLayoutVars>
      </dgm:prSet>
      <dgm:spPr/>
      <dgm:t>
        <a:bodyPr/>
        <a:lstStyle/>
        <a:p>
          <a:endParaRPr lang="ru-RU"/>
        </a:p>
      </dgm:t>
    </dgm:pt>
    <dgm:pt modelId="{244CD240-E217-43E3-810A-AB5E6684E884}" type="pres">
      <dgm:prSet presAssocID="{6AE3D356-B36A-474C-B9A5-75993D41D667}" presName="space" presStyleCnt="0"/>
      <dgm:spPr/>
    </dgm:pt>
    <dgm:pt modelId="{B357B716-8BD4-4421-BA26-4A5E41259812}" type="pres">
      <dgm:prSet presAssocID="{E9ECFDC5-67F2-4271-9A27-CB5C9B527A0E}" presName="composite" presStyleCnt="0"/>
      <dgm:spPr/>
    </dgm:pt>
    <dgm:pt modelId="{B537E0B3-3402-4CC0-98B1-D968E56967CE}" type="pres">
      <dgm:prSet presAssocID="{E9ECFDC5-67F2-4271-9A27-CB5C9B527A0E}" presName="parTx" presStyleLbl="alignNode1" presStyleIdx="1" presStyleCnt="3">
        <dgm:presLayoutVars>
          <dgm:chMax val="0"/>
          <dgm:chPref val="0"/>
          <dgm:bulletEnabled val="1"/>
        </dgm:presLayoutVars>
      </dgm:prSet>
      <dgm:spPr/>
      <dgm:t>
        <a:bodyPr/>
        <a:lstStyle/>
        <a:p>
          <a:endParaRPr lang="ru-RU"/>
        </a:p>
      </dgm:t>
    </dgm:pt>
    <dgm:pt modelId="{810E3528-DB10-4BAB-B72B-FB9F3DAEAF11}" type="pres">
      <dgm:prSet presAssocID="{E9ECFDC5-67F2-4271-9A27-CB5C9B527A0E}" presName="desTx" presStyleLbl="alignAccFollowNode1" presStyleIdx="1" presStyleCnt="3">
        <dgm:presLayoutVars>
          <dgm:bulletEnabled val="1"/>
        </dgm:presLayoutVars>
      </dgm:prSet>
      <dgm:spPr/>
      <dgm:t>
        <a:bodyPr/>
        <a:lstStyle/>
        <a:p>
          <a:endParaRPr lang="ru-RU"/>
        </a:p>
      </dgm:t>
    </dgm:pt>
    <dgm:pt modelId="{59750D9D-FE67-4758-A7EB-3F272A849F97}" type="pres">
      <dgm:prSet presAssocID="{6A3300A8-A818-4595-BD5F-CD7896470D43}" presName="space" presStyleCnt="0"/>
      <dgm:spPr/>
    </dgm:pt>
    <dgm:pt modelId="{FAF179E1-B4FF-444F-A546-BBC13AA779C0}" type="pres">
      <dgm:prSet presAssocID="{B714BD8E-BF0A-4308-944C-149DE69204A5}" presName="composite" presStyleCnt="0"/>
      <dgm:spPr/>
    </dgm:pt>
    <dgm:pt modelId="{4A82BE1B-A2D8-49A5-8DF8-AC5D896F4EB4}" type="pres">
      <dgm:prSet presAssocID="{B714BD8E-BF0A-4308-944C-149DE69204A5}" presName="parTx" presStyleLbl="alignNode1" presStyleIdx="2" presStyleCnt="3">
        <dgm:presLayoutVars>
          <dgm:chMax val="0"/>
          <dgm:chPref val="0"/>
          <dgm:bulletEnabled val="1"/>
        </dgm:presLayoutVars>
      </dgm:prSet>
      <dgm:spPr/>
      <dgm:t>
        <a:bodyPr/>
        <a:lstStyle/>
        <a:p>
          <a:endParaRPr lang="ru-RU"/>
        </a:p>
      </dgm:t>
    </dgm:pt>
    <dgm:pt modelId="{FD9384E0-FCE8-4B38-8ACE-5B51FEF4BEA9}" type="pres">
      <dgm:prSet presAssocID="{B714BD8E-BF0A-4308-944C-149DE69204A5}" presName="desTx" presStyleLbl="alignAccFollowNode1" presStyleIdx="2" presStyleCnt="3">
        <dgm:presLayoutVars>
          <dgm:bulletEnabled val="1"/>
        </dgm:presLayoutVars>
      </dgm:prSet>
      <dgm:spPr/>
      <dgm:t>
        <a:bodyPr/>
        <a:lstStyle/>
        <a:p>
          <a:endParaRPr lang="ru-RU"/>
        </a:p>
      </dgm:t>
    </dgm:pt>
  </dgm:ptLst>
  <dgm:cxnLst>
    <dgm:cxn modelId="{50AD6DD9-ADE2-4161-B05D-8EA3F51FD0EF}" srcId="{2FAA2CD9-3899-4F86-9D45-DD54056DF68A}" destId="{A2587EDA-7201-45B5-981E-2077821999C4}" srcOrd="2" destOrd="0" parTransId="{52A01CD4-0069-474E-AC1B-BE2A038CDF2E}" sibTransId="{926956FF-B586-4954-911D-48D11FF13310}"/>
    <dgm:cxn modelId="{CB366874-4701-4706-9E65-375FE2482F66}" srcId="{E9ECFDC5-67F2-4271-9A27-CB5C9B527A0E}" destId="{4153ED27-CFC3-485C-97D5-20D23E21C548}" srcOrd="0" destOrd="0" parTransId="{6C0C4EB8-BD50-47AD-AFDE-4CF3D99991AD}" sibTransId="{AE852E1B-A83B-4FD0-B901-32AB80559F82}"/>
    <dgm:cxn modelId="{DF80E3E4-6F92-4C41-9CE3-070A3B150CD8}" srcId="{965B1247-8EA2-43E0-909D-7EC93A752455}" destId="{2FAA2CD9-3899-4F86-9D45-DD54056DF68A}" srcOrd="0" destOrd="0" parTransId="{9C370338-5030-4A86-A9B7-982487A95BC5}" sibTransId="{6AE3D356-B36A-474C-B9A5-75993D41D667}"/>
    <dgm:cxn modelId="{8681E34D-A773-4D28-A601-EBE33237301C}" type="presOf" srcId="{C4C5985D-ADB7-4347-B310-47F5EC84AD72}" destId="{99B13425-034E-41EB-8D90-A3A755CA635F}" srcOrd="0" destOrd="0" presId="urn:microsoft.com/office/officeart/2005/8/layout/hList1"/>
    <dgm:cxn modelId="{A9B60FC1-C44B-46E4-80E2-67724622CB73}" type="presOf" srcId="{99D69C38-78F4-4541-95B8-87D3235A7DBB}" destId="{810E3528-DB10-4BAB-B72B-FB9F3DAEAF11}" srcOrd="0" destOrd="1" presId="urn:microsoft.com/office/officeart/2005/8/layout/hList1"/>
    <dgm:cxn modelId="{1BD230C6-6870-4284-AE4B-A93D84BC1123}" type="presOf" srcId="{75EE630F-32D9-43F3-9892-6AAB6C99F7D7}" destId="{99B13425-034E-41EB-8D90-A3A755CA635F}" srcOrd="0" destOrd="3" presId="urn:microsoft.com/office/officeart/2005/8/layout/hList1"/>
    <dgm:cxn modelId="{00222FC9-6AAC-43AB-AD04-CD0382350FD6}" type="presOf" srcId="{B714BD8E-BF0A-4308-944C-149DE69204A5}" destId="{4A82BE1B-A2D8-49A5-8DF8-AC5D896F4EB4}" srcOrd="0" destOrd="0" presId="urn:microsoft.com/office/officeart/2005/8/layout/hList1"/>
    <dgm:cxn modelId="{9F321DB0-FE46-46D6-9E7A-21504CA312F5}" srcId="{965B1247-8EA2-43E0-909D-7EC93A752455}" destId="{B714BD8E-BF0A-4308-944C-149DE69204A5}" srcOrd="2" destOrd="0" parTransId="{DB0FF501-0499-4109-AEEF-0A2AB7A2239C}" sibTransId="{0445E1A0-F313-43C3-966B-45194B60B1E7}"/>
    <dgm:cxn modelId="{9796487C-AC1C-4622-8512-351869CD3655}" srcId="{B714BD8E-BF0A-4308-944C-149DE69204A5}" destId="{D16B4F16-9999-4BE2-8290-3B9EE726F19A}" srcOrd="0" destOrd="0" parTransId="{5E086686-E5BF-4037-A5FD-51E9026575CB}" sibTransId="{5BC5ACC7-4AF6-4173-B01D-DCB9741C0F3C}"/>
    <dgm:cxn modelId="{0F38FB48-6C5D-46CA-A59E-530266207CC0}" type="presOf" srcId="{2FAA2CD9-3899-4F86-9D45-DD54056DF68A}" destId="{DC9B3CCA-2CDD-4AEF-B2B8-36CB38BA2F53}" srcOrd="0" destOrd="0" presId="urn:microsoft.com/office/officeart/2005/8/layout/hList1"/>
    <dgm:cxn modelId="{309E7402-E324-4B7F-9803-73264836256E}" srcId="{B714BD8E-BF0A-4308-944C-149DE69204A5}" destId="{129A6828-2F23-4FE6-B77E-DF73B8DC2C30}" srcOrd="1" destOrd="0" parTransId="{8362A90E-1D97-41A1-8779-FC06DBFEB80E}" sibTransId="{19A744AC-ED49-4653-8623-7F2A3F569E73}"/>
    <dgm:cxn modelId="{627657FF-48C4-41D0-9723-B7D8D3D52362}" type="presOf" srcId="{01456412-E6C8-4F78-AB2F-9C3DED6A1687}" destId="{99B13425-034E-41EB-8D90-A3A755CA635F}" srcOrd="0" destOrd="1" presId="urn:microsoft.com/office/officeart/2005/8/layout/hList1"/>
    <dgm:cxn modelId="{22522E7D-87AB-445C-A4FC-C72C67560AC9}" srcId="{E9ECFDC5-67F2-4271-9A27-CB5C9B527A0E}" destId="{99D69C38-78F4-4541-95B8-87D3235A7DBB}" srcOrd="1" destOrd="0" parTransId="{EA7A6BE9-0C16-468C-9916-5421CF02CBB1}" sibTransId="{BE3B93D9-D1F5-4C22-8C28-3F2948B204E1}"/>
    <dgm:cxn modelId="{F454F16D-42E9-41B5-A9E8-90AF7B1DB15D}" type="presOf" srcId="{D16B4F16-9999-4BE2-8290-3B9EE726F19A}" destId="{FD9384E0-FCE8-4B38-8ACE-5B51FEF4BEA9}" srcOrd="0" destOrd="0" presId="urn:microsoft.com/office/officeart/2005/8/layout/hList1"/>
    <dgm:cxn modelId="{5B93193A-3C7B-4228-A018-309D0C8DCEE1}" srcId="{2FAA2CD9-3899-4F86-9D45-DD54056DF68A}" destId="{75EE630F-32D9-43F3-9892-6AAB6C99F7D7}" srcOrd="3" destOrd="0" parTransId="{5EFC5D7B-0451-4861-B9D6-EE96EC451C4D}" sibTransId="{7243F40A-5D14-424E-9755-CA930527CCDE}"/>
    <dgm:cxn modelId="{ED5739F7-7155-48C8-9147-8B49D4D0451B}" type="presOf" srcId="{129A6828-2F23-4FE6-B77E-DF73B8DC2C30}" destId="{FD9384E0-FCE8-4B38-8ACE-5B51FEF4BEA9}" srcOrd="0" destOrd="1" presId="urn:microsoft.com/office/officeart/2005/8/layout/hList1"/>
    <dgm:cxn modelId="{F5964F4E-EFE0-4DA2-A095-EA149D6AE9A3}" type="presOf" srcId="{A2587EDA-7201-45B5-981E-2077821999C4}" destId="{99B13425-034E-41EB-8D90-A3A755CA635F}" srcOrd="0" destOrd="2" presId="urn:microsoft.com/office/officeart/2005/8/layout/hList1"/>
    <dgm:cxn modelId="{4914CB4D-A442-4753-96DA-93F64DD46F78}" type="presOf" srcId="{08550814-2FA8-468B-B1DB-48FAC404B3EC}" destId="{810E3528-DB10-4BAB-B72B-FB9F3DAEAF11}" srcOrd="0" destOrd="2" presId="urn:microsoft.com/office/officeart/2005/8/layout/hList1"/>
    <dgm:cxn modelId="{F42121F4-1D59-4D94-9530-231042546A75}" srcId="{965B1247-8EA2-43E0-909D-7EC93A752455}" destId="{E9ECFDC5-67F2-4271-9A27-CB5C9B527A0E}" srcOrd="1" destOrd="0" parTransId="{5B93C62A-6976-4E9A-AC3E-87AB3FFA1D93}" sibTransId="{6A3300A8-A818-4595-BD5F-CD7896470D43}"/>
    <dgm:cxn modelId="{20EDA950-7B06-4281-9A6B-80421B522E6B}" srcId="{E9ECFDC5-67F2-4271-9A27-CB5C9B527A0E}" destId="{08550814-2FA8-468B-B1DB-48FAC404B3EC}" srcOrd="2" destOrd="0" parTransId="{19D97C89-C287-426C-BC78-6CA6F9A9CBE5}" sibTransId="{85C53315-1033-4BCE-B298-5415CD0D1818}"/>
    <dgm:cxn modelId="{D68D7C02-6E0C-4C7B-8093-DD28B6C8DF21}" type="presOf" srcId="{965B1247-8EA2-43E0-909D-7EC93A752455}" destId="{9744F7FD-A31D-4146-979F-B631017FE710}" srcOrd="0" destOrd="0" presId="urn:microsoft.com/office/officeart/2005/8/layout/hList1"/>
    <dgm:cxn modelId="{2DFD1B6B-1366-4313-A0FE-F390E795A14A}" type="presOf" srcId="{E9ECFDC5-67F2-4271-9A27-CB5C9B527A0E}" destId="{B537E0B3-3402-4CC0-98B1-D968E56967CE}" srcOrd="0" destOrd="0" presId="urn:microsoft.com/office/officeart/2005/8/layout/hList1"/>
    <dgm:cxn modelId="{1B302D86-2A95-4B62-91E5-07D9EFB50C96}" srcId="{2FAA2CD9-3899-4F86-9D45-DD54056DF68A}" destId="{C4C5985D-ADB7-4347-B310-47F5EC84AD72}" srcOrd="0" destOrd="0" parTransId="{9D74EC46-485C-48EB-B79F-275160AB1A83}" sibTransId="{0A87694E-2548-4476-A39E-598C085F89A6}"/>
    <dgm:cxn modelId="{2C90E32D-1DB3-49AF-906C-DBD5505C1FF7}" type="presOf" srcId="{4153ED27-CFC3-485C-97D5-20D23E21C548}" destId="{810E3528-DB10-4BAB-B72B-FB9F3DAEAF11}" srcOrd="0" destOrd="0" presId="urn:microsoft.com/office/officeart/2005/8/layout/hList1"/>
    <dgm:cxn modelId="{4D0E1DE9-0017-40E9-BC5B-E02616CC9BF8}" srcId="{2FAA2CD9-3899-4F86-9D45-DD54056DF68A}" destId="{01456412-E6C8-4F78-AB2F-9C3DED6A1687}" srcOrd="1" destOrd="0" parTransId="{91F80C17-7E69-4486-91B4-D076E6A136EE}" sibTransId="{7D3C8F97-DBFD-46A9-B156-C6B6388B41E9}"/>
    <dgm:cxn modelId="{7F1CB061-A793-41B4-93FB-6A230FAC64A9}" type="presParOf" srcId="{9744F7FD-A31D-4146-979F-B631017FE710}" destId="{05856016-609B-472B-8D5A-023BCA84DDC2}" srcOrd="0" destOrd="0" presId="urn:microsoft.com/office/officeart/2005/8/layout/hList1"/>
    <dgm:cxn modelId="{61FC398A-36A1-43ED-8DE3-286F9DFC1806}" type="presParOf" srcId="{05856016-609B-472B-8D5A-023BCA84DDC2}" destId="{DC9B3CCA-2CDD-4AEF-B2B8-36CB38BA2F53}" srcOrd="0" destOrd="0" presId="urn:microsoft.com/office/officeart/2005/8/layout/hList1"/>
    <dgm:cxn modelId="{C98DF6DF-63CC-409B-B97D-B9621C16F98F}" type="presParOf" srcId="{05856016-609B-472B-8D5A-023BCA84DDC2}" destId="{99B13425-034E-41EB-8D90-A3A755CA635F}" srcOrd="1" destOrd="0" presId="urn:microsoft.com/office/officeart/2005/8/layout/hList1"/>
    <dgm:cxn modelId="{E1C1B7F8-B260-4115-8D7A-5CE3EDBDBD93}" type="presParOf" srcId="{9744F7FD-A31D-4146-979F-B631017FE710}" destId="{244CD240-E217-43E3-810A-AB5E6684E884}" srcOrd="1" destOrd="0" presId="urn:microsoft.com/office/officeart/2005/8/layout/hList1"/>
    <dgm:cxn modelId="{F9B6F2BE-25B9-4E42-9205-01E49372D3A8}" type="presParOf" srcId="{9744F7FD-A31D-4146-979F-B631017FE710}" destId="{B357B716-8BD4-4421-BA26-4A5E41259812}" srcOrd="2" destOrd="0" presId="urn:microsoft.com/office/officeart/2005/8/layout/hList1"/>
    <dgm:cxn modelId="{827E7B65-5FDC-4BB0-99B1-6948526FDFC3}" type="presParOf" srcId="{B357B716-8BD4-4421-BA26-4A5E41259812}" destId="{B537E0B3-3402-4CC0-98B1-D968E56967CE}" srcOrd="0" destOrd="0" presId="urn:microsoft.com/office/officeart/2005/8/layout/hList1"/>
    <dgm:cxn modelId="{681EF8A4-9602-4F88-BED5-3A80799AEF33}" type="presParOf" srcId="{B357B716-8BD4-4421-BA26-4A5E41259812}" destId="{810E3528-DB10-4BAB-B72B-FB9F3DAEAF11}" srcOrd="1" destOrd="0" presId="urn:microsoft.com/office/officeart/2005/8/layout/hList1"/>
    <dgm:cxn modelId="{8246D088-4030-46BA-9A6B-1A35C3E53B19}" type="presParOf" srcId="{9744F7FD-A31D-4146-979F-B631017FE710}" destId="{59750D9D-FE67-4758-A7EB-3F272A849F97}" srcOrd="3" destOrd="0" presId="urn:microsoft.com/office/officeart/2005/8/layout/hList1"/>
    <dgm:cxn modelId="{1CEB991B-069D-462C-9F04-25A3BEFCEDC5}" type="presParOf" srcId="{9744F7FD-A31D-4146-979F-B631017FE710}" destId="{FAF179E1-B4FF-444F-A546-BBC13AA779C0}" srcOrd="4" destOrd="0" presId="urn:microsoft.com/office/officeart/2005/8/layout/hList1"/>
    <dgm:cxn modelId="{A2C5DACC-10D9-4D53-A1C3-233AC099B648}" type="presParOf" srcId="{FAF179E1-B4FF-444F-A546-BBC13AA779C0}" destId="{4A82BE1B-A2D8-49A5-8DF8-AC5D896F4EB4}" srcOrd="0" destOrd="0" presId="urn:microsoft.com/office/officeart/2005/8/layout/hList1"/>
    <dgm:cxn modelId="{C939EBC2-8C00-4909-8F65-9AD7FDAF591E}" type="presParOf" srcId="{FAF179E1-B4FF-444F-A546-BBC13AA779C0}" destId="{FD9384E0-FCE8-4B38-8ACE-5B51FEF4BEA9}" srcOrd="1" destOrd="0" presId="urn:microsoft.com/office/officeart/2005/8/layout/hList1"/>
  </dgm:cxnLst>
  <dgm:bg>
    <a:no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F08EC8A-19EA-4270-96BF-A779822CBEC7}" type="doc">
      <dgm:prSet loTypeId="urn:microsoft.com/office/officeart/2005/8/layout/arrow2" loCatId="process" qsTypeId="urn:microsoft.com/office/officeart/2005/8/quickstyle/simple1" qsCatId="simple" csTypeId="urn:microsoft.com/office/officeart/2005/8/colors/accent1_2" csCatId="accent1" phldr="1"/>
      <dgm:spPr/>
    </dgm:pt>
    <dgm:pt modelId="{C6AC22BE-D4AE-43A4-80E0-07FFBBAFBEED}">
      <dgm:prSet phldrT="[Текст]" custT="1"/>
      <dgm:spPr/>
      <dgm:t>
        <a:bodyPr/>
        <a:lstStyle/>
        <a:p>
          <a:r>
            <a:rPr lang="ru-RU" sz="1600" b="1" dirty="0" smtClean="0">
              <a:solidFill>
                <a:schemeClr val="tx2"/>
              </a:solidFill>
              <a:latin typeface="Arial Narrow" pitchFamily="34" charset="0"/>
            </a:rPr>
            <a:t>ГАРМОНИЗАЦИЯ </a:t>
          </a:r>
          <a:r>
            <a:rPr lang="ru-RU" sz="1600" b="0" dirty="0" smtClean="0">
              <a:solidFill>
                <a:schemeClr val="tx2"/>
              </a:solidFill>
              <a:latin typeface="Arial Narrow" pitchFamily="34" charset="0"/>
            </a:rPr>
            <a:t>законодательства с лучшими мировыми практиками (внедрение системы управления профрисками)</a:t>
          </a:r>
          <a:endParaRPr lang="ru-RU" sz="1600" b="0" dirty="0"/>
        </a:p>
      </dgm:t>
    </dgm:pt>
    <dgm:pt modelId="{01A0D7A8-ED32-40EA-82CB-3A23BBDC82C1}" type="parTrans" cxnId="{5D08BFB8-99FD-4AC0-B485-6CF5F9D4CE22}">
      <dgm:prSet/>
      <dgm:spPr/>
      <dgm:t>
        <a:bodyPr/>
        <a:lstStyle/>
        <a:p>
          <a:endParaRPr lang="ru-RU"/>
        </a:p>
      </dgm:t>
    </dgm:pt>
    <dgm:pt modelId="{60E042B1-442F-4E91-B3E8-74ECD877AA79}" type="sibTrans" cxnId="{5D08BFB8-99FD-4AC0-B485-6CF5F9D4CE22}">
      <dgm:prSet/>
      <dgm:spPr/>
      <dgm:t>
        <a:bodyPr/>
        <a:lstStyle/>
        <a:p>
          <a:endParaRPr lang="ru-RU"/>
        </a:p>
      </dgm:t>
    </dgm:pt>
    <dgm:pt modelId="{965456FC-4186-495C-AB30-CF9B7A817FF6}">
      <dgm:prSet phldrT="[Текст]" custT="1"/>
      <dgm:spPr/>
      <dgm:t>
        <a:bodyPr/>
        <a:lstStyle/>
        <a:p>
          <a:r>
            <a:rPr lang="ru-RU" sz="1600" b="1" dirty="0" smtClean="0">
              <a:solidFill>
                <a:schemeClr val="tx2"/>
              </a:solidFill>
              <a:latin typeface="Arial Narrow" pitchFamily="34" charset="0"/>
            </a:rPr>
            <a:t>УСТРАНЕНИЕ </a:t>
          </a:r>
          <a:r>
            <a:rPr lang="ru-RU" sz="1600" b="0" dirty="0" smtClean="0">
              <a:solidFill>
                <a:schemeClr val="tx2"/>
              </a:solidFill>
              <a:latin typeface="Arial Narrow" pitchFamily="34" charset="0"/>
            </a:rPr>
            <a:t>внутренних противоречий законодательства Российской Федерации (запрет труда в опасных условиях труда)</a:t>
          </a:r>
          <a:endParaRPr lang="ru-RU" sz="1600" b="0" dirty="0"/>
        </a:p>
      </dgm:t>
    </dgm:pt>
    <dgm:pt modelId="{20C3DA71-2A03-432F-8701-48659EA2DE41}" type="parTrans" cxnId="{60984DE7-4E47-41A3-A3FE-91B481864DB3}">
      <dgm:prSet/>
      <dgm:spPr/>
      <dgm:t>
        <a:bodyPr/>
        <a:lstStyle/>
        <a:p>
          <a:endParaRPr lang="ru-RU"/>
        </a:p>
      </dgm:t>
    </dgm:pt>
    <dgm:pt modelId="{EFBA853C-7546-45CA-9D40-275B26ECA8C7}" type="sibTrans" cxnId="{60984DE7-4E47-41A3-A3FE-91B481864DB3}">
      <dgm:prSet/>
      <dgm:spPr/>
      <dgm:t>
        <a:bodyPr/>
        <a:lstStyle/>
        <a:p>
          <a:endParaRPr lang="ru-RU"/>
        </a:p>
      </dgm:t>
    </dgm:pt>
    <dgm:pt modelId="{ECA7727C-F1DA-4E93-80AB-4CA21F20A1CE}">
      <dgm:prSet phldrT="[Текст]" custT="1"/>
      <dgm:spPr/>
      <dgm:t>
        <a:bodyPr/>
        <a:lstStyle/>
        <a:p>
          <a:r>
            <a:rPr lang="ru-RU" sz="1600" b="1" dirty="0" smtClean="0">
              <a:solidFill>
                <a:schemeClr val="tx2"/>
              </a:solidFill>
              <a:latin typeface="Arial Narrow" pitchFamily="34" charset="0"/>
            </a:rPr>
            <a:t>ЗАВЕРШЕНИЕ </a:t>
          </a:r>
          <a:r>
            <a:rPr lang="ru-RU" sz="1600" b="0" dirty="0" smtClean="0">
              <a:solidFill>
                <a:schemeClr val="tx2"/>
              </a:solidFill>
              <a:latin typeface="Arial Narrow" pitchFamily="34" charset="0"/>
            </a:rPr>
            <a:t>построения системы активного управления охраной труда (спецоценка и управление профрисками – инструменты для самостоятельной реализации работодателем мер по профилактике травматизма и профзаболеваемости)</a:t>
          </a:r>
          <a:endParaRPr lang="ru-RU" sz="1600" b="0" dirty="0"/>
        </a:p>
      </dgm:t>
    </dgm:pt>
    <dgm:pt modelId="{B4841E7A-9330-4126-BC32-A63729360553}" type="parTrans" cxnId="{0270771A-29DE-4A84-BE3D-89E74523D205}">
      <dgm:prSet/>
      <dgm:spPr/>
      <dgm:t>
        <a:bodyPr/>
        <a:lstStyle/>
        <a:p>
          <a:endParaRPr lang="ru-RU"/>
        </a:p>
      </dgm:t>
    </dgm:pt>
    <dgm:pt modelId="{65908F1B-7F2E-4AB7-8E87-5A9AAF528F17}" type="sibTrans" cxnId="{0270771A-29DE-4A84-BE3D-89E74523D205}">
      <dgm:prSet/>
      <dgm:spPr/>
      <dgm:t>
        <a:bodyPr/>
        <a:lstStyle/>
        <a:p>
          <a:endParaRPr lang="ru-RU"/>
        </a:p>
      </dgm:t>
    </dgm:pt>
    <dgm:pt modelId="{471782B5-9732-4C0C-A8D1-7B12F059BD3C}" type="pres">
      <dgm:prSet presAssocID="{0F08EC8A-19EA-4270-96BF-A779822CBEC7}" presName="arrowDiagram" presStyleCnt="0">
        <dgm:presLayoutVars>
          <dgm:chMax val="5"/>
          <dgm:dir/>
          <dgm:resizeHandles val="exact"/>
        </dgm:presLayoutVars>
      </dgm:prSet>
      <dgm:spPr/>
    </dgm:pt>
    <dgm:pt modelId="{062807E1-6AAF-4854-9630-32A7B7EBFC30}" type="pres">
      <dgm:prSet presAssocID="{0F08EC8A-19EA-4270-96BF-A779822CBEC7}" presName="arrow" presStyleLbl="bgShp" presStyleIdx="0" presStyleCnt="1">
        <dgm:style>
          <a:lnRef idx="1">
            <a:schemeClr val="accent1"/>
          </a:lnRef>
          <a:fillRef idx="2">
            <a:schemeClr val="accent1"/>
          </a:fillRef>
          <a:effectRef idx="1">
            <a:schemeClr val="accent1"/>
          </a:effectRef>
          <a:fontRef idx="minor">
            <a:schemeClr val="dk1"/>
          </a:fontRef>
        </dgm:style>
      </dgm:prSet>
      <dgm:spPr/>
    </dgm:pt>
    <dgm:pt modelId="{C65F8E35-F5AA-40EF-962B-F50911ADE31E}" type="pres">
      <dgm:prSet presAssocID="{0F08EC8A-19EA-4270-96BF-A779822CBEC7}" presName="arrowDiagram3" presStyleCnt="0"/>
      <dgm:spPr/>
    </dgm:pt>
    <dgm:pt modelId="{C034BF52-B856-4119-860C-2F6CA69B17A5}" type="pres">
      <dgm:prSet presAssocID="{C6AC22BE-D4AE-43A4-80E0-07FFBBAFBEED}" presName="bullet3a" presStyleLbl="node1" presStyleIdx="0" presStyleCnt="3"/>
      <dgm:spPr/>
    </dgm:pt>
    <dgm:pt modelId="{3AFA65AA-F01E-4BB4-A965-74F71FE511B5}" type="pres">
      <dgm:prSet presAssocID="{C6AC22BE-D4AE-43A4-80E0-07FFBBAFBEED}" presName="textBox3a" presStyleLbl="revTx" presStyleIdx="0" presStyleCnt="3" custLinFactY="-21860" custLinFactNeighborX="-49266" custLinFactNeighborY="-100000">
        <dgm:presLayoutVars>
          <dgm:bulletEnabled val="1"/>
        </dgm:presLayoutVars>
      </dgm:prSet>
      <dgm:spPr/>
      <dgm:t>
        <a:bodyPr/>
        <a:lstStyle/>
        <a:p>
          <a:endParaRPr lang="ru-RU"/>
        </a:p>
      </dgm:t>
    </dgm:pt>
    <dgm:pt modelId="{55C37799-CFC1-4AB4-B85B-46817D68D489}" type="pres">
      <dgm:prSet presAssocID="{965456FC-4186-495C-AB30-CF9B7A817FF6}" presName="bullet3b" presStyleLbl="node1" presStyleIdx="1" presStyleCnt="3"/>
      <dgm:spPr/>
    </dgm:pt>
    <dgm:pt modelId="{2ECD960D-550F-42AA-9642-BF2D52405A15}" type="pres">
      <dgm:prSet presAssocID="{965456FC-4186-495C-AB30-CF9B7A817FF6}" presName="textBox3b" presStyleLbl="revTx" presStyleIdx="1" presStyleCnt="3" custScaleX="113703" custScaleY="66522" custLinFactNeighborX="-14927" custLinFactNeighborY="-93920">
        <dgm:presLayoutVars>
          <dgm:bulletEnabled val="1"/>
        </dgm:presLayoutVars>
      </dgm:prSet>
      <dgm:spPr/>
      <dgm:t>
        <a:bodyPr/>
        <a:lstStyle/>
        <a:p>
          <a:endParaRPr lang="ru-RU"/>
        </a:p>
      </dgm:t>
    </dgm:pt>
    <dgm:pt modelId="{F254B819-4CCA-486D-A371-2B73D3A1CA4C}" type="pres">
      <dgm:prSet presAssocID="{ECA7727C-F1DA-4E93-80AB-4CA21F20A1CE}" presName="bullet3c" presStyleLbl="node1" presStyleIdx="2" presStyleCnt="3"/>
      <dgm:spPr/>
    </dgm:pt>
    <dgm:pt modelId="{5C0ED07E-228D-4901-9A2F-54812C716BBC}" type="pres">
      <dgm:prSet presAssocID="{ECA7727C-F1DA-4E93-80AB-4CA21F20A1CE}" presName="textBox3c" presStyleLbl="revTx" presStyleIdx="2" presStyleCnt="3" custScaleX="124090" custScaleY="80654" custLinFactNeighborX="8071" custLinFactNeighborY="3875">
        <dgm:presLayoutVars>
          <dgm:bulletEnabled val="1"/>
        </dgm:presLayoutVars>
      </dgm:prSet>
      <dgm:spPr/>
      <dgm:t>
        <a:bodyPr/>
        <a:lstStyle/>
        <a:p>
          <a:endParaRPr lang="ru-RU"/>
        </a:p>
      </dgm:t>
    </dgm:pt>
  </dgm:ptLst>
  <dgm:cxnLst>
    <dgm:cxn modelId="{721AA60C-FE5D-419F-94C7-8073A1574C19}" type="presOf" srcId="{C6AC22BE-D4AE-43A4-80E0-07FFBBAFBEED}" destId="{3AFA65AA-F01E-4BB4-A965-74F71FE511B5}" srcOrd="0" destOrd="0" presId="urn:microsoft.com/office/officeart/2005/8/layout/arrow2"/>
    <dgm:cxn modelId="{5D08BFB8-99FD-4AC0-B485-6CF5F9D4CE22}" srcId="{0F08EC8A-19EA-4270-96BF-A779822CBEC7}" destId="{C6AC22BE-D4AE-43A4-80E0-07FFBBAFBEED}" srcOrd="0" destOrd="0" parTransId="{01A0D7A8-ED32-40EA-82CB-3A23BBDC82C1}" sibTransId="{60E042B1-442F-4E91-B3E8-74ECD877AA79}"/>
    <dgm:cxn modelId="{60984DE7-4E47-41A3-A3FE-91B481864DB3}" srcId="{0F08EC8A-19EA-4270-96BF-A779822CBEC7}" destId="{965456FC-4186-495C-AB30-CF9B7A817FF6}" srcOrd="1" destOrd="0" parTransId="{20C3DA71-2A03-432F-8701-48659EA2DE41}" sibTransId="{EFBA853C-7546-45CA-9D40-275B26ECA8C7}"/>
    <dgm:cxn modelId="{8E195B30-8134-4277-8E41-502D48E822CD}" type="presOf" srcId="{ECA7727C-F1DA-4E93-80AB-4CA21F20A1CE}" destId="{5C0ED07E-228D-4901-9A2F-54812C716BBC}" srcOrd="0" destOrd="0" presId="urn:microsoft.com/office/officeart/2005/8/layout/arrow2"/>
    <dgm:cxn modelId="{E3F8FB4A-EA60-425D-BE14-6B9801C46AA4}" type="presOf" srcId="{0F08EC8A-19EA-4270-96BF-A779822CBEC7}" destId="{471782B5-9732-4C0C-A8D1-7B12F059BD3C}" srcOrd="0" destOrd="0" presId="urn:microsoft.com/office/officeart/2005/8/layout/arrow2"/>
    <dgm:cxn modelId="{17D781E2-F846-452F-92E9-F85B91C21036}" type="presOf" srcId="{965456FC-4186-495C-AB30-CF9B7A817FF6}" destId="{2ECD960D-550F-42AA-9642-BF2D52405A15}" srcOrd="0" destOrd="0" presId="urn:microsoft.com/office/officeart/2005/8/layout/arrow2"/>
    <dgm:cxn modelId="{0270771A-29DE-4A84-BE3D-89E74523D205}" srcId="{0F08EC8A-19EA-4270-96BF-A779822CBEC7}" destId="{ECA7727C-F1DA-4E93-80AB-4CA21F20A1CE}" srcOrd="2" destOrd="0" parTransId="{B4841E7A-9330-4126-BC32-A63729360553}" sibTransId="{65908F1B-7F2E-4AB7-8E87-5A9AAF528F17}"/>
    <dgm:cxn modelId="{95B45066-FDFC-4B60-AD4F-25AAB054DD60}" type="presParOf" srcId="{471782B5-9732-4C0C-A8D1-7B12F059BD3C}" destId="{062807E1-6AAF-4854-9630-32A7B7EBFC30}" srcOrd="0" destOrd="0" presId="urn:microsoft.com/office/officeart/2005/8/layout/arrow2"/>
    <dgm:cxn modelId="{5F515835-07F2-414E-BD05-912A8FBB571A}" type="presParOf" srcId="{471782B5-9732-4C0C-A8D1-7B12F059BD3C}" destId="{C65F8E35-F5AA-40EF-962B-F50911ADE31E}" srcOrd="1" destOrd="0" presId="urn:microsoft.com/office/officeart/2005/8/layout/arrow2"/>
    <dgm:cxn modelId="{3E181730-21D3-4C42-9968-78C162B093FA}" type="presParOf" srcId="{C65F8E35-F5AA-40EF-962B-F50911ADE31E}" destId="{C034BF52-B856-4119-860C-2F6CA69B17A5}" srcOrd="0" destOrd="0" presId="urn:microsoft.com/office/officeart/2005/8/layout/arrow2"/>
    <dgm:cxn modelId="{53B8D74D-805D-41EC-BB8D-ED273B2FEB6D}" type="presParOf" srcId="{C65F8E35-F5AA-40EF-962B-F50911ADE31E}" destId="{3AFA65AA-F01E-4BB4-A965-74F71FE511B5}" srcOrd="1" destOrd="0" presId="urn:microsoft.com/office/officeart/2005/8/layout/arrow2"/>
    <dgm:cxn modelId="{A61792C9-580D-4EC3-82B0-88A7E86EC493}" type="presParOf" srcId="{C65F8E35-F5AA-40EF-962B-F50911ADE31E}" destId="{55C37799-CFC1-4AB4-B85B-46817D68D489}" srcOrd="2" destOrd="0" presId="urn:microsoft.com/office/officeart/2005/8/layout/arrow2"/>
    <dgm:cxn modelId="{D8978C63-A676-4AAB-8249-B287B57C781F}" type="presParOf" srcId="{C65F8E35-F5AA-40EF-962B-F50911ADE31E}" destId="{2ECD960D-550F-42AA-9642-BF2D52405A15}" srcOrd="3" destOrd="0" presId="urn:microsoft.com/office/officeart/2005/8/layout/arrow2"/>
    <dgm:cxn modelId="{E50BABEE-1C0E-4C71-B389-5A80AABC411D}" type="presParOf" srcId="{C65F8E35-F5AA-40EF-962B-F50911ADE31E}" destId="{F254B819-4CCA-486D-A371-2B73D3A1CA4C}" srcOrd="4" destOrd="0" presId="urn:microsoft.com/office/officeart/2005/8/layout/arrow2"/>
    <dgm:cxn modelId="{A94DCB3E-EA96-402C-96CE-381FFA1F0957}" type="presParOf" srcId="{C65F8E35-F5AA-40EF-962B-F50911ADE31E}" destId="{5C0ED07E-228D-4901-9A2F-54812C716BBC}" srcOrd="5" destOrd="0" presId="urn:microsoft.com/office/officeart/2005/8/layout/arrow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8824D17-6938-481E-9750-D11BE28A2390}"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4F0968BF-32BE-4DF5-8BFA-44917C6F76B7}">
      <dgm:prSet phldrT="[Текст]" custT="1"/>
      <dgm:spPr/>
      <dgm:t>
        <a:bodyPr/>
        <a:lstStyle/>
        <a:p>
          <a:pPr algn="l"/>
          <a:r>
            <a:rPr lang="ru-RU" sz="1400" dirty="0" smtClean="0">
              <a:solidFill>
                <a:schemeClr val="bg1"/>
              </a:solidFill>
              <a:latin typeface="Arial Narrow" pitchFamily="34" charset="0"/>
            </a:rPr>
            <a:t>Раздел представлен </a:t>
          </a:r>
          <a:r>
            <a:rPr lang="ru-RU" sz="1400" b="1" dirty="0" smtClean="0">
              <a:solidFill>
                <a:schemeClr val="bg1"/>
              </a:solidFill>
              <a:latin typeface="Arial Narrow" pitchFamily="34" charset="0"/>
            </a:rPr>
            <a:t>5</a:t>
          </a:r>
          <a:r>
            <a:rPr lang="ru-RU" sz="1400" dirty="0" smtClean="0">
              <a:solidFill>
                <a:schemeClr val="bg1"/>
              </a:solidFill>
              <a:latin typeface="Arial Narrow" pitchFamily="34" charset="0"/>
            </a:rPr>
            <a:t> главами </a:t>
          </a:r>
          <a:r>
            <a:rPr lang="ru-RU" sz="1400" b="1" dirty="0" smtClean="0">
              <a:solidFill>
                <a:srgbClr val="002060"/>
              </a:solidFill>
              <a:latin typeface="Arial Narrow" pitchFamily="34" charset="0"/>
            </a:rPr>
            <a:t>(сейчас 4 главы):</a:t>
          </a:r>
        </a:p>
        <a:p>
          <a:pPr algn="l"/>
          <a:r>
            <a:rPr lang="ru-RU" sz="1400" dirty="0" smtClean="0">
              <a:solidFill>
                <a:schemeClr val="bg1"/>
              </a:solidFill>
              <a:latin typeface="Arial Narrow" pitchFamily="34" charset="0"/>
            </a:rPr>
            <a:t>- </a:t>
          </a:r>
          <a:r>
            <a:rPr lang="ru-RU" sz="1400" b="1" dirty="0" smtClean="0">
              <a:solidFill>
                <a:schemeClr val="bg1"/>
              </a:solidFill>
              <a:latin typeface="Arial Narrow" pitchFamily="34" charset="0"/>
            </a:rPr>
            <a:t>Общие положения</a:t>
          </a:r>
        </a:p>
        <a:p>
          <a:pPr algn="l"/>
          <a:r>
            <a:rPr lang="ru-RU" sz="1400" b="1" dirty="0" smtClean="0">
              <a:solidFill>
                <a:schemeClr val="bg1"/>
              </a:solidFill>
              <a:latin typeface="Arial Narrow" pitchFamily="34" charset="0"/>
            </a:rPr>
            <a:t>- Государственное управление охраной труда</a:t>
          </a:r>
        </a:p>
        <a:p>
          <a:pPr algn="l"/>
          <a:r>
            <a:rPr lang="ru-RU" sz="1400" b="1" dirty="0" smtClean="0">
              <a:solidFill>
                <a:schemeClr val="bg1"/>
              </a:solidFill>
              <a:latin typeface="Arial Narrow" pitchFamily="34" charset="0"/>
            </a:rPr>
            <a:t>- Права и обязанности работодателя и работника в области охраны труда</a:t>
          </a:r>
        </a:p>
        <a:p>
          <a:pPr algn="l"/>
          <a:r>
            <a:rPr lang="ru-RU" sz="1400" b="1" dirty="0" smtClean="0">
              <a:solidFill>
                <a:schemeClr val="bg1"/>
              </a:solidFill>
              <a:latin typeface="Arial Narrow" pitchFamily="34" charset="0"/>
            </a:rPr>
            <a:t>- Управление охраной труда у работодателя</a:t>
          </a:r>
        </a:p>
        <a:p>
          <a:pPr algn="l"/>
          <a:r>
            <a:rPr lang="ru-RU" sz="1400" b="1" dirty="0" smtClean="0">
              <a:solidFill>
                <a:schemeClr val="bg1"/>
              </a:solidFill>
              <a:latin typeface="Arial Narrow" pitchFamily="34" charset="0"/>
            </a:rPr>
            <a:t>- Расследование, оформление и учет случаев повреждения здоровья работников, связанных с исполнением трудовых обязанностей</a:t>
          </a:r>
        </a:p>
      </dgm:t>
    </dgm:pt>
    <dgm:pt modelId="{3CA61675-35B7-4863-8830-4970EF8C8C49}" type="parTrans" cxnId="{E59E5BF7-B865-4553-8642-8A4082DCC73B}">
      <dgm:prSet/>
      <dgm:spPr/>
      <dgm:t>
        <a:bodyPr/>
        <a:lstStyle/>
        <a:p>
          <a:endParaRPr lang="ru-RU" sz="1400">
            <a:solidFill>
              <a:schemeClr val="bg1"/>
            </a:solidFill>
          </a:endParaRPr>
        </a:p>
      </dgm:t>
    </dgm:pt>
    <dgm:pt modelId="{767F0145-5386-4252-A669-3CADE8446F70}" type="sibTrans" cxnId="{E59E5BF7-B865-4553-8642-8A4082DCC73B}">
      <dgm:prSet/>
      <dgm:spPr/>
      <dgm:t>
        <a:bodyPr/>
        <a:lstStyle/>
        <a:p>
          <a:endParaRPr lang="ru-RU" sz="1400">
            <a:solidFill>
              <a:schemeClr val="bg1"/>
            </a:solidFill>
          </a:endParaRPr>
        </a:p>
      </dgm:t>
    </dgm:pt>
    <dgm:pt modelId="{EA21BA77-F388-48C8-8D00-AFF206635EB5}">
      <dgm:prSet phldrT="[Текст]" custT="1"/>
      <dgm:spPr/>
      <dgm:t>
        <a:bodyPr/>
        <a:lstStyle/>
        <a:p>
          <a:pPr algn="l"/>
          <a:r>
            <a:rPr lang="ru-RU" sz="1400" dirty="0" smtClean="0">
              <a:solidFill>
                <a:schemeClr val="bg1"/>
              </a:solidFill>
              <a:latin typeface="Arial Narrow" pitchFamily="34" charset="0"/>
            </a:rPr>
            <a:t>Всего новая редакция раздела содержит 42 статьи </a:t>
          </a:r>
          <a:r>
            <a:rPr lang="ru-RU" sz="1400" b="1" dirty="0" smtClean="0">
              <a:solidFill>
                <a:srgbClr val="002060"/>
              </a:solidFill>
              <a:latin typeface="Arial Narrow" pitchFamily="34" charset="0"/>
            </a:rPr>
            <a:t>(сейчас – 29 статей) </a:t>
          </a:r>
          <a:endParaRPr lang="ru-RU" sz="1400" b="1" dirty="0">
            <a:solidFill>
              <a:srgbClr val="002060"/>
            </a:solidFill>
            <a:latin typeface="Arial Narrow" pitchFamily="34" charset="0"/>
          </a:endParaRPr>
        </a:p>
      </dgm:t>
    </dgm:pt>
    <dgm:pt modelId="{FC171F15-EC3C-439A-ACF1-D87D0AE4BEF2}" type="parTrans" cxnId="{26D7F960-8D54-4498-8865-D039FF5EA57C}">
      <dgm:prSet/>
      <dgm:spPr/>
      <dgm:t>
        <a:bodyPr/>
        <a:lstStyle/>
        <a:p>
          <a:endParaRPr lang="ru-RU" sz="1400">
            <a:solidFill>
              <a:schemeClr val="bg1"/>
            </a:solidFill>
          </a:endParaRPr>
        </a:p>
      </dgm:t>
    </dgm:pt>
    <dgm:pt modelId="{0449A785-C3CA-4ECE-B95E-ED94A4131DC5}" type="sibTrans" cxnId="{26D7F960-8D54-4498-8865-D039FF5EA57C}">
      <dgm:prSet/>
      <dgm:spPr/>
      <dgm:t>
        <a:bodyPr/>
        <a:lstStyle/>
        <a:p>
          <a:endParaRPr lang="ru-RU" sz="1400">
            <a:solidFill>
              <a:schemeClr val="bg1"/>
            </a:solidFill>
          </a:endParaRPr>
        </a:p>
      </dgm:t>
    </dgm:pt>
    <dgm:pt modelId="{77DDCC89-B8E9-4164-A1E7-313D38042989}">
      <dgm:prSet custT="1"/>
      <dgm:spPr/>
      <dgm:t>
        <a:bodyPr/>
        <a:lstStyle/>
        <a:p>
          <a:r>
            <a:rPr lang="ru-RU" sz="1400" dirty="0" smtClean="0">
              <a:solidFill>
                <a:schemeClr val="bg1"/>
              </a:solidFill>
              <a:latin typeface="Arial Narrow" pitchFamily="34" charset="0"/>
            </a:rPr>
            <a:t>Вводятся нормы, связанные с добровольным аудитом и приоритетом информирования государственной инспекцией труда работодателей</a:t>
          </a:r>
          <a:endParaRPr lang="ru-RU" sz="1400" dirty="0">
            <a:solidFill>
              <a:schemeClr val="bg1"/>
            </a:solidFill>
            <a:latin typeface="Arial Narrow" pitchFamily="34" charset="0"/>
          </a:endParaRPr>
        </a:p>
      </dgm:t>
    </dgm:pt>
    <dgm:pt modelId="{2A6B61C7-D252-45D6-8A12-ACC5FB7E4A30}" type="parTrans" cxnId="{1088FAE1-DA92-4352-9317-2B1FEC0572A7}">
      <dgm:prSet/>
      <dgm:spPr/>
      <dgm:t>
        <a:bodyPr/>
        <a:lstStyle/>
        <a:p>
          <a:endParaRPr lang="ru-RU" sz="1400">
            <a:solidFill>
              <a:schemeClr val="bg1"/>
            </a:solidFill>
          </a:endParaRPr>
        </a:p>
      </dgm:t>
    </dgm:pt>
    <dgm:pt modelId="{15EC311B-CE30-4339-9055-4F20BE3A8236}" type="sibTrans" cxnId="{1088FAE1-DA92-4352-9317-2B1FEC0572A7}">
      <dgm:prSet/>
      <dgm:spPr/>
      <dgm:t>
        <a:bodyPr/>
        <a:lstStyle/>
        <a:p>
          <a:endParaRPr lang="ru-RU" sz="1400">
            <a:solidFill>
              <a:schemeClr val="bg1"/>
            </a:solidFill>
          </a:endParaRPr>
        </a:p>
      </dgm:t>
    </dgm:pt>
    <dgm:pt modelId="{15733FB1-01C2-41D2-88DE-080F4CAEB357}">
      <dgm:prSet phldrT="[Текст]" custT="1"/>
      <dgm:spPr/>
      <dgm:t>
        <a:bodyPr/>
        <a:lstStyle/>
        <a:p>
          <a:r>
            <a:rPr lang="ru-RU" sz="1400" dirty="0" smtClean="0">
              <a:solidFill>
                <a:schemeClr val="bg1"/>
              </a:solidFill>
              <a:latin typeface="Arial Narrow" pitchFamily="34" charset="0"/>
            </a:rPr>
            <a:t>Раздел структурирован и дополнен с учетом правоприменительной практики трудового законодательства</a:t>
          </a:r>
          <a:endParaRPr lang="ru-RU" sz="1400" dirty="0">
            <a:solidFill>
              <a:schemeClr val="bg1"/>
            </a:solidFill>
            <a:latin typeface="Arial Narrow" pitchFamily="34" charset="0"/>
          </a:endParaRPr>
        </a:p>
      </dgm:t>
    </dgm:pt>
    <dgm:pt modelId="{C3FA98C0-063A-4C4B-A939-AA2D03BCB201}" type="parTrans" cxnId="{3A535E2F-B97C-41C7-947C-527538DA554D}">
      <dgm:prSet/>
      <dgm:spPr/>
      <dgm:t>
        <a:bodyPr/>
        <a:lstStyle/>
        <a:p>
          <a:endParaRPr lang="ru-RU" sz="1400">
            <a:solidFill>
              <a:schemeClr val="bg1"/>
            </a:solidFill>
          </a:endParaRPr>
        </a:p>
      </dgm:t>
    </dgm:pt>
    <dgm:pt modelId="{E46EFD1B-5CCE-47D0-887A-0B8E44698831}" type="sibTrans" cxnId="{3A535E2F-B97C-41C7-947C-527538DA554D}">
      <dgm:prSet/>
      <dgm:spPr/>
      <dgm:t>
        <a:bodyPr/>
        <a:lstStyle/>
        <a:p>
          <a:endParaRPr lang="ru-RU" sz="1400">
            <a:solidFill>
              <a:schemeClr val="bg1"/>
            </a:solidFill>
          </a:endParaRPr>
        </a:p>
      </dgm:t>
    </dgm:pt>
    <dgm:pt modelId="{CDC6AB72-7766-40B3-A7CD-1C2A53F87A89}">
      <dgm:prSet phldrT="[Текст]" custT="1"/>
      <dgm:spPr/>
      <dgm:t>
        <a:bodyPr/>
        <a:lstStyle/>
        <a:p>
          <a:r>
            <a:rPr lang="ru-RU" sz="1400" dirty="0" smtClean="0">
              <a:solidFill>
                <a:schemeClr val="bg1"/>
              </a:solidFill>
              <a:latin typeface="Arial Narrow" pitchFamily="34" charset="0"/>
            </a:rPr>
            <a:t>Упорядочены нормы, связанные с предоставлением гарантий и компенсаций</a:t>
          </a:r>
          <a:endParaRPr lang="ru-RU" sz="1400" dirty="0">
            <a:solidFill>
              <a:schemeClr val="bg1"/>
            </a:solidFill>
            <a:latin typeface="Arial Narrow" pitchFamily="34" charset="0"/>
          </a:endParaRPr>
        </a:p>
      </dgm:t>
    </dgm:pt>
    <dgm:pt modelId="{4F54814F-0312-479B-A85D-1818B5047457}" type="parTrans" cxnId="{E490D29D-D999-4949-BB91-595A4901828B}">
      <dgm:prSet/>
      <dgm:spPr/>
      <dgm:t>
        <a:bodyPr/>
        <a:lstStyle/>
        <a:p>
          <a:endParaRPr lang="ru-RU" sz="1400">
            <a:solidFill>
              <a:schemeClr val="bg1"/>
            </a:solidFill>
          </a:endParaRPr>
        </a:p>
      </dgm:t>
    </dgm:pt>
    <dgm:pt modelId="{00B29F28-7EB7-4995-981F-03C21978A242}" type="sibTrans" cxnId="{E490D29D-D999-4949-BB91-595A4901828B}">
      <dgm:prSet/>
      <dgm:spPr/>
      <dgm:t>
        <a:bodyPr/>
        <a:lstStyle/>
        <a:p>
          <a:endParaRPr lang="ru-RU" sz="1400">
            <a:solidFill>
              <a:schemeClr val="bg1"/>
            </a:solidFill>
          </a:endParaRPr>
        </a:p>
      </dgm:t>
    </dgm:pt>
    <dgm:pt modelId="{D7A13FA3-4427-489B-AE17-87115D91B052}" type="pres">
      <dgm:prSet presAssocID="{38824D17-6938-481E-9750-D11BE28A2390}" presName="linear" presStyleCnt="0">
        <dgm:presLayoutVars>
          <dgm:dir/>
          <dgm:animLvl val="lvl"/>
          <dgm:resizeHandles val="exact"/>
        </dgm:presLayoutVars>
      </dgm:prSet>
      <dgm:spPr/>
      <dgm:t>
        <a:bodyPr/>
        <a:lstStyle/>
        <a:p>
          <a:endParaRPr lang="ru-RU"/>
        </a:p>
      </dgm:t>
    </dgm:pt>
    <dgm:pt modelId="{EDA1BD3F-C214-48AF-ACF3-17D92CBD28BA}" type="pres">
      <dgm:prSet presAssocID="{4F0968BF-32BE-4DF5-8BFA-44917C6F76B7}" presName="parentLin" presStyleCnt="0"/>
      <dgm:spPr/>
    </dgm:pt>
    <dgm:pt modelId="{DAF0CCA7-421E-47DD-9924-45D0B0EAE6D2}" type="pres">
      <dgm:prSet presAssocID="{4F0968BF-32BE-4DF5-8BFA-44917C6F76B7}" presName="parentLeftMargin" presStyleLbl="node1" presStyleIdx="0" presStyleCnt="5"/>
      <dgm:spPr/>
      <dgm:t>
        <a:bodyPr/>
        <a:lstStyle/>
        <a:p>
          <a:endParaRPr lang="ru-RU"/>
        </a:p>
      </dgm:t>
    </dgm:pt>
    <dgm:pt modelId="{06D6F9A2-5E5E-4663-BBB2-A6B3E3F94D26}" type="pres">
      <dgm:prSet presAssocID="{4F0968BF-32BE-4DF5-8BFA-44917C6F76B7}" presName="parentText" presStyleLbl="node1" presStyleIdx="0" presStyleCnt="5" custScaleX="117601" custScaleY="311279">
        <dgm:presLayoutVars>
          <dgm:chMax val="0"/>
          <dgm:bulletEnabled val="1"/>
        </dgm:presLayoutVars>
      </dgm:prSet>
      <dgm:spPr/>
      <dgm:t>
        <a:bodyPr/>
        <a:lstStyle/>
        <a:p>
          <a:endParaRPr lang="ru-RU"/>
        </a:p>
      </dgm:t>
    </dgm:pt>
    <dgm:pt modelId="{AC65341F-6441-4397-953E-24B5D44E39D9}" type="pres">
      <dgm:prSet presAssocID="{4F0968BF-32BE-4DF5-8BFA-44917C6F76B7}" presName="negativeSpace" presStyleCnt="0"/>
      <dgm:spPr/>
    </dgm:pt>
    <dgm:pt modelId="{90C5FCD1-B826-464C-AC74-D315CD7ECDEF}" type="pres">
      <dgm:prSet presAssocID="{4F0968BF-32BE-4DF5-8BFA-44917C6F76B7}" presName="childText" presStyleLbl="conFgAcc1" presStyleIdx="0" presStyleCnt="5">
        <dgm:presLayoutVars>
          <dgm:bulletEnabled val="1"/>
        </dgm:presLayoutVars>
      </dgm:prSet>
      <dgm:spPr/>
    </dgm:pt>
    <dgm:pt modelId="{FB458514-8991-42CB-B13A-A4CC23FF76F5}" type="pres">
      <dgm:prSet presAssocID="{767F0145-5386-4252-A669-3CADE8446F70}" presName="spaceBetweenRectangles" presStyleCnt="0"/>
      <dgm:spPr/>
    </dgm:pt>
    <dgm:pt modelId="{DF7B8C1C-DF36-4FE2-9BD0-15F22BF291EB}" type="pres">
      <dgm:prSet presAssocID="{EA21BA77-F388-48C8-8D00-AFF206635EB5}" presName="parentLin" presStyleCnt="0"/>
      <dgm:spPr/>
    </dgm:pt>
    <dgm:pt modelId="{823D3708-0159-43C8-95EF-D90F4677C1B6}" type="pres">
      <dgm:prSet presAssocID="{EA21BA77-F388-48C8-8D00-AFF206635EB5}" presName="parentLeftMargin" presStyleLbl="node1" presStyleIdx="0" presStyleCnt="5"/>
      <dgm:spPr/>
      <dgm:t>
        <a:bodyPr/>
        <a:lstStyle/>
        <a:p>
          <a:endParaRPr lang="ru-RU"/>
        </a:p>
      </dgm:t>
    </dgm:pt>
    <dgm:pt modelId="{CD7F91E0-8CEF-4324-B067-F345C3D604DF}" type="pres">
      <dgm:prSet presAssocID="{EA21BA77-F388-48C8-8D00-AFF206635EB5}" presName="parentText" presStyleLbl="node1" presStyleIdx="1" presStyleCnt="5" custScaleY="55428">
        <dgm:presLayoutVars>
          <dgm:chMax val="0"/>
          <dgm:bulletEnabled val="1"/>
        </dgm:presLayoutVars>
      </dgm:prSet>
      <dgm:spPr/>
      <dgm:t>
        <a:bodyPr/>
        <a:lstStyle/>
        <a:p>
          <a:endParaRPr lang="ru-RU"/>
        </a:p>
      </dgm:t>
    </dgm:pt>
    <dgm:pt modelId="{6706B18F-EB9D-43D4-A97F-079A799BEDCF}" type="pres">
      <dgm:prSet presAssocID="{EA21BA77-F388-48C8-8D00-AFF206635EB5}" presName="negativeSpace" presStyleCnt="0"/>
      <dgm:spPr/>
    </dgm:pt>
    <dgm:pt modelId="{8F27E248-560E-424A-96A7-45346BF55680}" type="pres">
      <dgm:prSet presAssocID="{EA21BA77-F388-48C8-8D00-AFF206635EB5}" presName="childText" presStyleLbl="conFgAcc1" presStyleIdx="1" presStyleCnt="5">
        <dgm:presLayoutVars>
          <dgm:bulletEnabled val="1"/>
        </dgm:presLayoutVars>
      </dgm:prSet>
      <dgm:spPr/>
    </dgm:pt>
    <dgm:pt modelId="{40E89C3C-F36D-4510-9E1B-C34FDEBF18A3}" type="pres">
      <dgm:prSet presAssocID="{0449A785-C3CA-4ECE-B95E-ED94A4131DC5}" presName="spaceBetweenRectangles" presStyleCnt="0"/>
      <dgm:spPr/>
    </dgm:pt>
    <dgm:pt modelId="{99854FC8-009F-4D84-8F9A-201DBFCE7E54}" type="pres">
      <dgm:prSet presAssocID="{15733FB1-01C2-41D2-88DE-080F4CAEB357}" presName="parentLin" presStyleCnt="0"/>
      <dgm:spPr/>
    </dgm:pt>
    <dgm:pt modelId="{F5426761-75D8-4B16-AA64-BAB3B0AA6C4D}" type="pres">
      <dgm:prSet presAssocID="{15733FB1-01C2-41D2-88DE-080F4CAEB357}" presName="parentLeftMargin" presStyleLbl="node1" presStyleIdx="1" presStyleCnt="5" custScaleY="72188"/>
      <dgm:spPr/>
      <dgm:t>
        <a:bodyPr/>
        <a:lstStyle/>
        <a:p>
          <a:endParaRPr lang="ru-RU"/>
        </a:p>
      </dgm:t>
    </dgm:pt>
    <dgm:pt modelId="{67E1D3DE-5F84-4061-AB78-2797620AB1C8}" type="pres">
      <dgm:prSet presAssocID="{15733FB1-01C2-41D2-88DE-080F4CAEB357}" presName="parentText" presStyleLbl="node1" presStyleIdx="2" presStyleCnt="5" custScaleX="136945" custScaleY="58765">
        <dgm:presLayoutVars>
          <dgm:chMax val="0"/>
          <dgm:bulletEnabled val="1"/>
        </dgm:presLayoutVars>
      </dgm:prSet>
      <dgm:spPr/>
      <dgm:t>
        <a:bodyPr/>
        <a:lstStyle/>
        <a:p>
          <a:endParaRPr lang="ru-RU"/>
        </a:p>
      </dgm:t>
    </dgm:pt>
    <dgm:pt modelId="{A5F95CDD-5408-4A86-99DF-6F6049483CD9}" type="pres">
      <dgm:prSet presAssocID="{15733FB1-01C2-41D2-88DE-080F4CAEB357}" presName="negativeSpace" presStyleCnt="0"/>
      <dgm:spPr/>
    </dgm:pt>
    <dgm:pt modelId="{9B30D0F2-2420-47FC-9322-DE016F8C14AF}" type="pres">
      <dgm:prSet presAssocID="{15733FB1-01C2-41D2-88DE-080F4CAEB357}" presName="childText" presStyleLbl="conFgAcc1" presStyleIdx="2" presStyleCnt="5">
        <dgm:presLayoutVars>
          <dgm:bulletEnabled val="1"/>
        </dgm:presLayoutVars>
      </dgm:prSet>
      <dgm:spPr/>
    </dgm:pt>
    <dgm:pt modelId="{ED2A6B09-5487-4D70-93C2-A59750081B57}" type="pres">
      <dgm:prSet presAssocID="{E46EFD1B-5CCE-47D0-887A-0B8E44698831}" presName="spaceBetweenRectangles" presStyleCnt="0"/>
      <dgm:spPr/>
    </dgm:pt>
    <dgm:pt modelId="{3DD45DDD-71CC-48CC-9CA2-A4B8F5F262F4}" type="pres">
      <dgm:prSet presAssocID="{CDC6AB72-7766-40B3-A7CD-1C2A53F87A89}" presName="parentLin" presStyleCnt="0"/>
      <dgm:spPr/>
    </dgm:pt>
    <dgm:pt modelId="{87DD56BC-C482-42CC-8088-7FA4DA14E592}" type="pres">
      <dgm:prSet presAssocID="{CDC6AB72-7766-40B3-A7CD-1C2A53F87A89}" presName="parentLeftMargin" presStyleLbl="node1" presStyleIdx="2" presStyleCnt="5" custScaleY="72188"/>
      <dgm:spPr/>
      <dgm:t>
        <a:bodyPr/>
        <a:lstStyle/>
        <a:p>
          <a:endParaRPr lang="ru-RU"/>
        </a:p>
      </dgm:t>
    </dgm:pt>
    <dgm:pt modelId="{A6571F77-C3BF-4C5F-B253-F0A471A5F4E9}" type="pres">
      <dgm:prSet presAssocID="{CDC6AB72-7766-40B3-A7CD-1C2A53F87A89}" presName="parentText" presStyleLbl="node1" presStyleIdx="3" presStyleCnt="5" custScaleY="54118">
        <dgm:presLayoutVars>
          <dgm:chMax val="0"/>
          <dgm:bulletEnabled val="1"/>
        </dgm:presLayoutVars>
      </dgm:prSet>
      <dgm:spPr/>
      <dgm:t>
        <a:bodyPr/>
        <a:lstStyle/>
        <a:p>
          <a:endParaRPr lang="ru-RU"/>
        </a:p>
      </dgm:t>
    </dgm:pt>
    <dgm:pt modelId="{54B582ED-8564-4161-94E5-65676A04DE1C}" type="pres">
      <dgm:prSet presAssocID="{CDC6AB72-7766-40B3-A7CD-1C2A53F87A89}" presName="negativeSpace" presStyleCnt="0"/>
      <dgm:spPr/>
    </dgm:pt>
    <dgm:pt modelId="{AB800E1F-2A99-4253-9E7D-F1C9E2C538BC}" type="pres">
      <dgm:prSet presAssocID="{CDC6AB72-7766-40B3-A7CD-1C2A53F87A89}" presName="childText" presStyleLbl="conFgAcc1" presStyleIdx="3" presStyleCnt="5">
        <dgm:presLayoutVars>
          <dgm:bulletEnabled val="1"/>
        </dgm:presLayoutVars>
      </dgm:prSet>
      <dgm:spPr/>
    </dgm:pt>
    <dgm:pt modelId="{8629D40A-5807-46F6-90F8-BC347F23BA90}" type="pres">
      <dgm:prSet presAssocID="{00B29F28-7EB7-4995-981F-03C21978A242}" presName="spaceBetweenRectangles" presStyleCnt="0"/>
      <dgm:spPr/>
    </dgm:pt>
    <dgm:pt modelId="{0FC690A0-DBB4-4461-A7B0-E83583B158C8}" type="pres">
      <dgm:prSet presAssocID="{77DDCC89-B8E9-4164-A1E7-313D38042989}" presName="parentLin" presStyleCnt="0"/>
      <dgm:spPr/>
    </dgm:pt>
    <dgm:pt modelId="{74ADCC3A-0D39-4F1B-AE5C-0009DD7B08CC}" type="pres">
      <dgm:prSet presAssocID="{77DDCC89-B8E9-4164-A1E7-313D38042989}" presName="parentLeftMargin" presStyleLbl="node1" presStyleIdx="3" presStyleCnt="5"/>
      <dgm:spPr/>
      <dgm:t>
        <a:bodyPr/>
        <a:lstStyle/>
        <a:p>
          <a:endParaRPr lang="ru-RU"/>
        </a:p>
      </dgm:t>
    </dgm:pt>
    <dgm:pt modelId="{DA0A78F4-E4CC-4CB3-BA04-A36A6DD613FC}" type="pres">
      <dgm:prSet presAssocID="{77DDCC89-B8E9-4164-A1E7-313D38042989}" presName="parentText" presStyleLbl="node1" presStyleIdx="4" presStyleCnt="5" custScaleY="75878">
        <dgm:presLayoutVars>
          <dgm:chMax val="0"/>
          <dgm:bulletEnabled val="1"/>
        </dgm:presLayoutVars>
      </dgm:prSet>
      <dgm:spPr/>
      <dgm:t>
        <a:bodyPr/>
        <a:lstStyle/>
        <a:p>
          <a:endParaRPr lang="ru-RU"/>
        </a:p>
      </dgm:t>
    </dgm:pt>
    <dgm:pt modelId="{CEB63B29-2EFA-4C5D-9EFF-53BCBA904824}" type="pres">
      <dgm:prSet presAssocID="{77DDCC89-B8E9-4164-A1E7-313D38042989}" presName="negativeSpace" presStyleCnt="0"/>
      <dgm:spPr/>
    </dgm:pt>
    <dgm:pt modelId="{1AAC5E28-75CB-4255-BD50-A10EE289A13C}" type="pres">
      <dgm:prSet presAssocID="{77DDCC89-B8E9-4164-A1E7-313D38042989}" presName="childText" presStyleLbl="conFgAcc1" presStyleIdx="4" presStyleCnt="5">
        <dgm:presLayoutVars>
          <dgm:bulletEnabled val="1"/>
        </dgm:presLayoutVars>
      </dgm:prSet>
      <dgm:spPr/>
    </dgm:pt>
  </dgm:ptLst>
  <dgm:cxnLst>
    <dgm:cxn modelId="{3A535E2F-B97C-41C7-947C-527538DA554D}" srcId="{38824D17-6938-481E-9750-D11BE28A2390}" destId="{15733FB1-01C2-41D2-88DE-080F4CAEB357}" srcOrd="2" destOrd="0" parTransId="{C3FA98C0-063A-4C4B-A939-AA2D03BCB201}" sibTransId="{E46EFD1B-5CCE-47D0-887A-0B8E44698831}"/>
    <dgm:cxn modelId="{E490D29D-D999-4949-BB91-595A4901828B}" srcId="{38824D17-6938-481E-9750-D11BE28A2390}" destId="{CDC6AB72-7766-40B3-A7CD-1C2A53F87A89}" srcOrd="3" destOrd="0" parTransId="{4F54814F-0312-479B-A85D-1818B5047457}" sibTransId="{00B29F28-7EB7-4995-981F-03C21978A242}"/>
    <dgm:cxn modelId="{26D7F960-8D54-4498-8865-D039FF5EA57C}" srcId="{38824D17-6938-481E-9750-D11BE28A2390}" destId="{EA21BA77-F388-48C8-8D00-AFF206635EB5}" srcOrd="1" destOrd="0" parTransId="{FC171F15-EC3C-439A-ACF1-D87D0AE4BEF2}" sibTransId="{0449A785-C3CA-4ECE-B95E-ED94A4131DC5}"/>
    <dgm:cxn modelId="{E92211B4-CA09-499E-B0CD-4333BC1DA830}" type="presOf" srcId="{EA21BA77-F388-48C8-8D00-AFF206635EB5}" destId="{823D3708-0159-43C8-95EF-D90F4677C1B6}" srcOrd="0" destOrd="0" presId="urn:microsoft.com/office/officeart/2005/8/layout/list1"/>
    <dgm:cxn modelId="{1088FAE1-DA92-4352-9317-2B1FEC0572A7}" srcId="{38824D17-6938-481E-9750-D11BE28A2390}" destId="{77DDCC89-B8E9-4164-A1E7-313D38042989}" srcOrd="4" destOrd="0" parTransId="{2A6B61C7-D252-45D6-8A12-ACC5FB7E4A30}" sibTransId="{15EC311B-CE30-4339-9055-4F20BE3A8236}"/>
    <dgm:cxn modelId="{C17692E9-AB69-480D-A45B-1F637D78C5C3}" type="presOf" srcId="{38824D17-6938-481E-9750-D11BE28A2390}" destId="{D7A13FA3-4427-489B-AE17-87115D91B052}" srcOrd="0" destOrd="0" presId="urn:microsoft.com/office/officeart/2005/8/layout/list1"/>
    <dgm:cxn modelId="{BB2B5293-152D-43C9-B004-8EE180A5A778}" type="presOf" srcId="{CDC6AB72-7766-40B3-A7CD-1C2A53F87A89}" destId="{87DD56BC-C482-42CC-8088-7FA4DA14E592}" srcOrd="0" destOrd="0" presId="urn:microsoft.com/office/officeart/2005/8/layout/list1"/>
    <dgm:cxn modelId="{5EB60AE0-4670-496B-8035-BD3CDA40E474}" type="presOf" srcId="{4F0968BF-32BE-4DF5-8BFA-44917C6F76B7}" destId="{DAF0CCA7-421E-47DD-9924-45D0B0EAE6D2}" srcOrd="0" destOrd="0" presId="urn:microsoft.com/office/officeart/2005/8/layout/list1"/>
    <dgm:cxn modelId="{F67FD78A-7738-4F9D-9ED7-68819353A4B0}" type="presOf" srcId="{15733FB1-01C2-41D2-88DE-080F4CAEB357}" destId="{67E1D3DE-5F84-4061-AB78-2797620AB1C8}" srcOrd="1" destOrd="0" presId="urn:microsoft.com/office/officeart/2005/8/layout/list1"/>
    <dgm:cxn modelId="{7B8D0B29-1A77-4F3D-942B-D2525C46A89F}" type="presOf" srcId="{CDC6AB72-7766-40B3-A7CD-1C2A53F87A89}" destId="{A6571F77-C3BF-4C5F-B253-F0A471A5F4E9}" srcOrd="1" destOrd="0" presId="urn:microsoft.com/office/officeart/2005/8/layout/list1"/>
    <dgm:cxn modelId="{B1D81943-3180-486F-B860-6BDF103A249D}" type="presOf" srcId="{77DDCC89-B8E9-4164-A1E7-313D38042989}" destId="{74ADCC3A-0D39-4F1B-AE5C-0009DD7B08CC}" srcOrd="0" destOrd="0" presId="urn:microsoft.com/office/officeart/2005/8/layout/list1"/>
    <dgm:cxn modelId="{94F48A2F-85DD-43C2-919E-E400D02BDD22}" type="presOf" srcId="{77DDCC89-B8E9-4164-A1E7-313D38042989}" destId="{DA0A78F4-E4CC-4CB3-BA04-A36A6DD613FC}" srcOrd="1" destOrd="0" presId="urn:microsoft.com/office/officeart/2005/8/layout/list1"/>
    <dgm:cxn modelId="{85DB30F3-C139-4CE9-A91C-408206B4146E}" type="presOf" srcId="{4F0968BF-32BE-4DF5-8BFA-44917C6F76B7}" destId="{06D6F9A2-5E5E-4663-BBB2-A6B3E3F94D26}" srcOrd="1" destOrd="0" presId="urn:microsoft.com/office/officeart/2005/8/layout/list1"/>
    <dgm:cxn modelId="{453B97AA-CADB-41AA-82E2-CA38351912D9}" type="presOf" srcId="{EA21BA77-F388-48C8-8D00-AFF206635EB5}" destId="{CD7F91E0-8CEF-4324-B067-F345C3D604DF}" srcOrd="1" destOrd="0" presId="urn:microsoft.com/office/officeart/2005/8/layout/list1"/>
    <dgm:cxn modelId="{82B1C10C-DB49-4EC5-9253-0BD723167E5E}" type="presOf" srcId="{15733FB1-01C2-41D2-88DE-080F4CAEB357}" destId="{F5426761-75D8-4B16-AA64-BAB3B0AA6C4D}" srcOrd="0" destOrd="0" presId="urn:microsoft.com/office/officeart/2005/8/layout/list1"/>
    <dgm:cxn modelId="{E59E5BF7-B865-4553-8642-8A4082DCC73B}" srcId="{38824D17-6938-481E-9750-D11BE28A2390}" destId="{4F0968BF-32BE-4DF5-8BFA-44917C6F76B7}" srcOrd="0" destOrd="0" parTransId="{3CA61675-35B7-4863-8830-4970EF8C8C49}" sibTransId="{767F0145-5386-4252-A669-3CADE8446F70}"/>
    <dgm:cxn modelId="{D92F5189-8A9A-4EDF-95E5-D03FDEC1AB56}" type="presParOf" srcId="{D7A13FA3-4427-489B-AE17-87115D91B052}" destId="{EDA1BD3F-C214-48AF-ACF3-17D92CBD28BA}" srcOrd="0" destOrd="0" presId="urn:microsoft.com/office/officeart/2005/8/layout/list1"/>
    <dgm:cxn modelId="{56EBC389-B941-498E-B444-6A7FBD8ABEE2}" type="presParOf" srcId="{EDA1BD3F-C214-48AF-ACF3-17D92CBD28BA}" destId="{DAF0CCA7-421E-47DD-9924-45D0B0EAE6D2}" srcOrd="0" destOrd="0" presId="urn:microsoft.com/office/officeart/2005/8/layout/list1"/>
    <dgm:cxn modelId="{62C61B29-7A86-4E98-AB2E-4BB60FA0CDBC}" type="presParOf" srcId="{EDA1BD3F-C214-48AF-ACF3-17D92CBD28BA}" destId="{06D6F9A2-5E5E-4663-BBB2-A6B3E3F94D26}" srcOrd="1" destOrd="0" presId="urn:microsoft.com/office/officeart/2005/8/layout/list1"/>
    <dgm:cxn modelId="{90D0BC76-24BB-451A-A303-84B816FA4694}" type="presParOf" srcId="{D7A13FA3-4427-489B-AE17-87115D91B052}" destId="{AC65341F-6441-4397-953E-24B5D44E39D9}" srcOrd="1" destOrd="0" presId="urn:microsoft.com/office/officeart/2005/8/layout/list1"/>
    <dgm:cxn modelId="{2DCE0042-56F0-48E4-BAF7-0C81777A4183}" type="presParOf" srcId="{D7A13FA3-4427-489B-AE17-87115D91B052}" destId="{90C5FCD1-B826-464C-AC74-D315CD7ECDEF}" srcOrd="2" destOrd="0" presId="urn:microsoft.com/office/officeart/2005/8/layout/list1"/>
    <dgm:cxn modelId="{9DDAF091-AD73-499E-8FAE-0A5E83E16325}" type="presParOf" srcId="{D7A13FA3-4427-489B-AE17-87115D91B052}" destId="{FB458514-8991-42CB-B13A-A4CC23FF76F5}" srcOrd="3" destOrd="0" presId="urn:microsoft.com/office/officeart/2005/8/layout/list1"/>
    <dgm:cxn modelId="{50E3C046-AA5B-43DF-BD7D-9791CF61E993}" type="presParOf" srcId="{D7A13FA3-4427-489B-AE17-87115D91B052}" destId="{DF7B8C1C-DF36-4FE2-9BD0-15F22BF291EB}" srcOrd="4" destOrd="0" presId="urn:microsoft.com/office/officeart/2005/8/layout/list1"/>
    <dgm:cxn modelId="{C8EA9061-A803-4680-AD6E-1B8CC5B6B848}" type="presParOf" srcId="{DF7B8C1C-DF36-4FE2-9BD0-15F22BF291EB}" destId="{823D3708-0159-43C8-95EF-D90F4677C1B6}" srcOrd="0" destOrd="0" presId="urn:microsoft.com/office/officeart/2005/8/layout/list1"/>
    <dgm:cxn modelId="{E2E68770-D615-4FC6-AD1B-D06550781CB2}" type="presParOf" srcId="{DF7B8C1C-DF36-4FE2-9BD0-15F22BF291EB}" destId="{CD7F91E0-8CEF-4324-B067-F345C3D604DF}" srcOrd="1" destOrd="0" presId="urn:microsoft.com/office/officeart/2005/8/layout/list1"/>
    <dgm:cxn modelId="{333B6215-2E7C-4C6A-8BE9-DFF4DA54C478}" type="presParOf" srcId="{D7A13FA3-4427-489B-AE17-87115D91B052}" destId="{6706B18F-EB9D-43D4-A97F-079A799BEDCF}" srcOrd="5" destOrd="0" presId="urn:microsoft.com/office/officeart/2005/8/layout/list1"/>
    <dgm:cxn modelId="{A68000A4-DE5A-4EF6-88FD-8F823C13BC0E}" type="presParOf" srcId="{D7A13FA3-4427-489B-AE17-87115D91B052}" destId="{8F27E248-560E-424A-96A7-45346BF55680}" srcOrd="6" destOrd="0" presId="urn:microsoft.com/office/officeart/2005/8/layout/list1"/>
    <dgm:cxn modelId="{7528FC7F-97B1-4951-8FC7-29932AC8DD1B}" type="presParOf" srcId="{D7A13FA3-4427-489B-AE17-87115D91B052}" destId="{40E89C3C-F36D-4510-9E1B-C34FDEBF18A3}" srcOrd="7" destOrd="0" presId="urn:microsoft.com/office/officeart/2005/8/layout/list1"/>
    <dgm:cxn modelId="{C5CBE8B0-93B7-460D-BA8A-BE0147335C0A}" type="presParOf" srcId="{D7A13FA3-4427-489B-AE17-87115D91B052}" destId="{99854FC8-009F-4D84-8F9A-201DBFCE7E54}" srcOrd="8" destOrd="0" presId="urn:microsoft.com/office/officeart/2005/8/layout/list1"/>
    <dgm:cxn modelId="{05D70EFA-9B62-4270-9777-57B51F315A21}" type="presParOf" srcId="{99854FC8-009F-4D84-8F9A-201DBFCE7E54}" destId="{F5426761-75D8-4B16-AA64-BAB3B0AA6C4D}" srcOrd="0" destOrd="0" presId="urn:microsoft.com/office/officeart/2005/8/layout/list1"/>
    <dgm:cxn modelId="{53EF6C72-A79D-4149-9330-CCD7961D5472}" type="presParOf" srcId="{99854FC8-009F-4D84-8F9A-201DBFCE7E54}" destId="{67E1D3DE-5F84-4061-AB78-2797620AB1C8}" srcOrd="1" destOrd="0" presId="urn:microsoft.com/office/officeart/2005/8/layout/list1"/>
    <dgm:cxn modelId="{00104FA5-E48E-461E-9520-831D8E63855C}" type="presParOf" srcId="{D7A13FA3-4427-489B-AE17-87115D91B052}" destId="{A5F95CDD-5408-4A86-99DF-6F6049483CD9}" srcOrd="9" destOrd="0" presId="urn:microsoft.com/office/officeart/2005/8/layout/list1"/>
    <dgm:cxn modelId="{8EA9DCC5-FA1B-45D3-A8BD-58423F2CFDC1}" type="presParOf" srcId="{D7A13FA3-4427-489B-AE17-87115D91B052}" destId="{9B30D0F2-2420-47FC-9322-DE016F8C14AF}" srcOrd="10" destOrd="0" presId="urn:microsoft.com/office/officeart/2005/8/layout/list1"/>
    <dgm:cxn modelId="{6498E5B9-6385-4426-9E22-7CFF6779D7A3}" type="presParOf" srcId="{D7A13FA3-4427-489B-AE17-87115D91B052}" destId="{ED2A6B09-5487-4D70-93C2-A59750081B57}" srcOrd="11" destOrd="0" presId="urn:microsoft.com/office/officeart/2005/8/layout/list1"/>
    <dgm:cxn modelId="{98442A49-55E4-49C4-AEF8-CECFF75B7CCE}" type="presParOf" srcId="{D7A13FA3-4427-489B-AE17-87115D91B052}" destId="{3DD45DDD-71CC-48CC-9CA2-A4B8F5F262F4}" srcOrd="12" destOrd="0" presId="urn:microsoft.com/office/officeart/2005/8/layout/list1"/>
    <dgm:cxn modelId="{5B163199-475A-4565-9AF4-82BED38CA849}" type="presParOf" srcId="{3DD45DDD-71CC-48CC-9CA2-A4B8F5F262F4}" destId="{87DD56BC-C482-42CC-8088-7FA4DA14E592}" srcOrd="0" destOrd="0" presId="urn:microsoft.com/office/officeart/2005/8/layout/list1"/>
    <dgm:cxn modelId="{4495DDFD-70A3-451D-A436-2A6A052C21F4}" type="presParOf" srcId="{3DD45DDD-71CC-48CC-9CA2-A4B8F5F262F4}" destId="{A6571F77-C3BF-4C5F-B253-F0A471A5F4E9}" srcOrd="1" destOrd="0" presId="urn:microsoft.com/office/officeart/2005/8/layout/list1"/>
    <dgm:cxn modelId="{3EC3F94B-3894-487D-BB94-06A6F02F842E}" type="presParOf" srcId="{D7A13FA3-4427-489B-AE17-87115D91B052}" destId="{54B582ED-8564-4161-94E5-65676A04DE1C}" srcOrd="13" destOrd="0" presId="urn:microsoft.com/office/officeart/2005/8/layout/list1"/>
    <dgm:cxn modelId="{D3942CF1-0B2D-4F52-BA8E-A2749EE8F707}" type="presParOf" srcId="{D7A13FA3-4427-489B-AE17-87115D91B052}" destId="{AB800E1F-2A99-4253-9E7D-F1C9E2C538BC}" srcOrd="14" destOrd="0" presId="urn:microsoft.com/office/officeart/2005/8/layout/list1"/>
    <dgm:cxn modelId="{5E3A293C-52E6-4CC5-A360-A4B559486CE9}" type="presParOf" srcId="{D7A13FA3-4427-489B-AE17-87115D91B052}" destId="{8629D40A-5807-46F6-90F8-BC347F23BA90}" srcOrd="15" destOrd="0" presId="urn:microsoft.com/office/officeart/2005/8/layout/list1"/>
    <dgm:cxn modelId="{689EF8A6-CC7C-4403-86A8-AA5F70A9F100}" type="presParOf" srcId="{D7A13FA3-4427-489B-AE17-87115D91B052}" destId="{0FC690A0-DBB4-4461-A7B0-E83583B158C8}" srcOrd="16" destOrd="0" presId="urn:microsoft.com/office/officeart/2005/8/layout/list1"/>
    <dgm:cxn modelId="{91E80B14-4FD0-41EE-B874-85191A69996B}" type="presParOf" srcId="{0FC690A0-DBB4-4461-A7B0-E83583B158C8}" destId="{74ADCC3A-0D39-4F1B-AE5C-0009DD7B08CC}" srcOrd="0" destOrd="0" presId="urn:microsoft.com/office/officeart/2005/8/layout/list1"/>
    <dgm:cxn modelId="{0A447E50-AAF7-48BC-8C66-0FBCFD27E346}" type="presParOf" srcId="{0FC690A0-DBB4-4461-A7B0-E83583B158C8}" destId="{DA0A78F4-E4CC-4CB3-BA04-A36A6DD613FC}" srcOrd="1" destOrd="0" presId="urn:microsoft.com/office/officeart/2005/8/layout/list1"/>
    <dgm:cxn modelId="{66CECDF8-02EE-44EF-B2C1-83009FC8EEA6}" type="presParOf" srcId="{D7A13FA3-4427-489B-AE17-87115D91B052}" destId="{CEB63B29-2EFA-4C5D-9EFF-53BCBA904824}" srcOrd="17" destOrd="0" presId="urn:microsoft.com/office/officeart/2005/8/layout/list1"/>
    <dgm:cxn modelId="{D5F92F6C-103B-47E1-9D40-F08E217A26D7}" type="presParOf" srcId="{D7A13FA3-4427-489B-AE17-87115D91B052}" destId="{1AAC5E28-75CB-4255-BD50-A10EE289A13C}" srcOrd="18"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EAC6B87-0FAB-475E-BB7A-4A3470159A8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ru-RU"/>
        </a:p>
      </dgm:t>
    </dgm:pt>
    <dgm:pt modelId="{4DBCA1D8-5ED8-4A90-A0DF-252E8A6D9B24}">
      <dgm:prSet phldrT="[Текст]" custT="1"/>
      <dgm:spPr>
        <a:ln>
          <a:noFill/>
        </a:ln>
      </dgm:spPr>
      <dgm:t>
        <a:bodyPr/>
        <a:lstStyle/>
        <a:p>
          <a:r>
            <a:rPr lang="ru-RU" sz="1600" b="1" dirty="0" smtClean="0">
              <a:solidFill>
                <a:schemeClr val="bg1"/>
              </a:solidFill>
              <a:latin typeface="Arial Narrow" pitchFamily="34" charset="0"/>
              <a:cs typeface="Times New Roman" pitchFamily="18" charset="0"/>
            </a:rPr>
            <a:t>К ВЕДЕНИЮ ФЕДЕРАЛЬНЫХ ОРГАНОВ ГОСУДАРСТВЕННОЙ ВЛАСТИ ОТНЕСЕНО:</a:t>
          </a:r>
          <a:endParaRPr lang="ru-RU" sz="1600" dirty="0">
            <a:solidFill>
              <a:schemeClr val="bg1"/>
            </a:solidFill>
          </a:endParaRPr>
        </a:p>
      </dgm:t>
    </dgm:pt>
    <dgm:pt modelId="{F92F9748-D2E4-47BB-B07D-22CD87B2A4A2}" type="parTrans" cxnId="{0D0DD625-8D2D-4AD3-AA52-26FC1FEB8A69}">
      <dgm:prSet/>
      <dgm:spPr/>
      <dgm:t>
        <a:bodyPr/>
        <a:lstStyle/>
        <a:p>
          <a:endParaRPr lang="ru-RU"/>
        </a:p>
      </dgm:t>
    </dgm:pt>
    <dgm:pt modelId="{1A56144E-9704-46B7-A85F-EA4862B72E72}" type="sibTrans" cxnId="{0D0DD625-8D2D-4AD3-AA52-26FC1FEB8A69}">
      <dgm:prSet/>
      <dgm:spPr/>
      <dgm:t>
        <a:bodyPr/>
        <a:lstStyle/>
        <a:p>
          <a:endParaRPr lang="ru-RU"/>
        </a:p>
      </dgm:t>
    </dgm:pt>
    <dgm:pt modelId="{AD84EC3D-78F5-40BF-9C82-4F7009BB378F}">
      <dgm:prSet phldrT="[Текст]" custT="1"/>
      <dgm:spPr>
        <a:solidFill>
          <a:schemeClr val="accent2">
            <a:lumMod val="40000"/>
            <a:lumOff val="60000"/>
            <a:alpha val="90000"/>
          </a:schemeClr>
        </a:solidFill>
        <a:ln>
          <a:noFill/>
        </a:ln>
      </dgm:spPr>
      <dgm:t>
        <a:bodyPr/>
        <a:lstStyle/>
        <a:p>
          <a:r>
            <a:rPr lang="ru-RU" sz="1500" b="0" dirty="0" smtClean="0">
              <a:solidFill>
                <a:schemeClr val="tx2">
                  <a:lumMod val="75000"/>
                </a:schemeClr>
              </a:solidFill>
              <a:latin typeface="Arial Narrow" pitchFamily="34" charset="0"/>
            </a:rPr>
            <a:t>установление порядка осуществления внутреннего контроля (самоконтроля) соблюдения трудового законодательства</a:t>
          </a:r>
          <a:endParaRPr lang="ru-RU" sz="1500" b="0" dirty="0">
            <a:solidFill>
              <a:schemeClr val="tx2">
                <a:lumMod val="75000"/>
              </a:schemeClr>
            </a:solidFill>
            <a:latin typeface="Arial Narrow" pitchFamily="34" charset="0"/>
          </a:endParaRPr>
        </a:p>
      </dgm:t>
    </dgm:pt>
    <dgm:pt modelId="{07AF575C-A9AF-4E8C-89ED-7E70D406C7E8}" type="parTrans" cxnId="{8A4E9C7B-BCCA-4243-BB9B-1CB482671110}">
      <dgm:prSet/>
      <dgm:spPr/>
      <dgm:t>
        <a:bodyPr/>
        <a:lstStyle/>
        <a:p>
          <a:endParaRPr lang="ru-RU"/>
        </a:p>
      </dgm:t>
    </dgm:pt>
    <dgm:pt modelId="{573F925A-2CA4-4331-A35F-F6EA7C69B917}" type="sibTrans" cxnId="{8A4E9C7B-BCCA-4243-BB9B-1CB482671110}">
      <dgm:prSet/>
      <dgm:spPr/>
      <dgm:t>
        <a:bodyPr/>
        <a:lstStyle/>
        <a:p>
          <a:endParaRPr lang="ru-RU"/>
        </a:p>
      </dgm:t>
    </dgm:pt>
    <dgm:pt modelId="{613735E3-8735-4870-8798-C6F147F2D177}">
      <dgm:prSet phldrT="[Текст]" custT="1"/>
      <dgm:spPr>
        <a:solidFill>
          <a:schemeClr val="accent2">
            <a:lumMod val="40000"/>
            <a:lumOff val="60000"/>
            <a:alpha val="90000"/>
          </a:schemeClr>
        </a:solidFill>
        <a:ln>
          <a:noFill/>
        </a:ln>
      </dgm:spPr>
      <dgm:t>
        <a:bodyPr/>
        <a:lstStyle/>
        <a:p>
          <a:r>
            <a:rPr lang="ru-RU" sz="1500" b="0" dirty="0" smtClean="0">
              <a:solidFill>
                <a:schemeClr val="tx2">
                  <a:lumMod val="75000"/>
                </a:schemeClr>
              </a:solidFill>
              <a:latin typeface="Arial Narrow" pitchFamily="34" charset="0"/>
            </a:rPr>
            <a:t>утверждение типовой программы улучшения условий труда в субъекте Российской Федерации</a:t>
          </a:r>
          <a:endParaRPr lang="ru-RU" sz="1500" b="0" dirty="0">
            <a:solidFill>
              <a:schemeClr val="tx2">
                <a:lumMod val="75000"/>
              </a:schemeClr>
            </a:solidFill>
            <a:latin typeface="Arial Narrow" pitchFamily="34" charset="0"/>
          </a:endParaRPr>
        </a:p>
      </dgm:t>
    </dgm:pt>
    <dgm:pt modelId="{86CD6EDF-B639-433E-BAA4-26D05B2B6AE9}" type="parTrans" cxnId="{64811D2E-4961-4DF7-A910-FAFFDA6EC9CD}">
      <dgm:prSet/>
      <dgm:spPr/>
      <dgm:t>
        <a:bodyPr/>
        <a:lstStyle/>
        <a:p>
          <a:endParaRPr lang="ru-RU"/>
        </a:p>
      </dgm:t>
    </dgm:pt>
    <dgm:pt modelId="{D007AAEA-436F-40C7-B018-2D6F39E61370}" type="sibTrans" cxnId="{64811D2E-4961-4DF7-A910-FAFFDA6EC9CD}">
      <dgm:prSet/>
      <dgm:spPr/>
      <dgm:t>
        <a:bodyPr/>
        <a:lstStyle/>
        <a:p>
          <a:endParaRPr lang="ru-RU"/>
        </a:p>
      </dgm:t>
    </dgm:pt>
    <dgm:pt modelId="{F457BC23-88E8-48A2-94C0-547640007596}">
      <dgm:prSet phldrT="[Текст]" custT="1"/>
      <dgm:spPr>
        <a:solidFill>
          <a:schemeClr val="accent2">
            <a:lumMod val="40000"/>
            <a:lumOff val="60000"/>
            <a:alpha val="90000"/>
          </a:schemeClr>
        </a:solidFill>
        <a:ln>
          <a:noFill/>
        </a:ln>
      </dgm:spPr>
      <dgm:t>
        <a:bodyPr/>
        <a:lstStyle/>
        <a:p>
          <a:r>
            <a:rPr lang="ru-RU" sz="1500" b="0" dirty="0" smtClean="0">
              <a:solidFill>
                <a:schemeClr val="tx2">
                  <a:lumMod val="75000"/>
                </a:schemeClr>
              </a:solidFill>
              <a:latin typeface="Arial Narrow" pitchFamily="34" charset="0"/>
            </a:rPr>
            <a:t>разработка государственных программ, направленных</a:t>
          </a:r>
          <a:br>
            <a:rPr lang="ru-RU" sz="1500" b="0" dirty="0" smtClean="0">
              <a:solidFill>
                <a:schemeClr val="tx2">
                  <a:lumMod val="75000"/>
                </a:schemeClr>
              </a:solidFill>
              <a:latin typeface="Arial Narrow" pitchFamily="34" charset="0"/>
            </a:rPr>
          </a:br>
          <a:r>
            <a:rPr lang="ru-RU" sz="1500" b="0" dirty="0" smtClean="0">
              <a:solidFill>
                <a:schemeClr val="tx2">
                  <a:lumMod val="75000"/>
                </a:schemeClr>
              </a:solidFill>
              <a:latin typeface="Arial Narrow" pitchFamily="34" charset="0"/>
            </a:rPr>
            <a:t>на улучшение условий и охраны труда</a:t>
          </a:r>
          <a:endParaRPr lang="ru-RU" sz="1500" b="0" dirty="0">
            <a:solidFill>
              <a:schemeClr val="tx2">
                <a:lumMod val="75000"/>
              </a:schemeClr>
            </a:solidFill>
            <a:latin typeface="Arial Narrow" pitchFamily="34" charset="0"/>
          </a:endParaRPr>
        </a:p>
      </dgm:t>
    </dgm:pt>
    <dgm:pt modelId="{621BA612-C1D8-4114-8ADA-7E1BF4CB9A9D}" type="parTrans" cxnId="{AC9E924F-F683-4577-9F3D-6E09B8054B81}">
      <dgm:prSet/>
      <dgm:spPr/>
      <dgm:t>
        <a:bodyPr/>
        <a:lstStyle/>
        <a:p>
          <a:endParaRPr lang="ru-RU"/>
        </a:p>
      </dgm:t>
    </dgm:pt>
    <dgm:pt modelId="{734F43FA-9B2D-4046-AF2D-1C3A907ED28B}" type="sibTrans" cxnId="{AC9E924F-F683-4577-9F3D-6E09B8054B81}">
      <dgm:prSet/>
      <dgm:spPr/>
      <dgm:t>
        <a:bodyPr/>
        <a:lstStyle/>
        <a:p>
          <a:endParaRPr lang="ru-RU"/>
        </a:p>
      </dgm:t>
    </dgm:pt>
    <dgm:pt modelId="{4B0BEE33-7E3A-4158-A9C6-A6861F316885}" type="pres">
      <dgm:prSet presAssocID="{0EAC6B87-0FAB-475E-BB7A-4A3470159A88}" presName="Name0" presStyleCnt="0">
        <dgm:presLayoutVars>
          <dgm:dir/>
          <dgm:animLvl val="lvl"/>
          <dgm:resizeHandles val="exact"/>
        </dgm:presLayoutVars>
      </dgm:prSet>
      <dgm:spPr/>
      <dgm:t>
        <a:bodyPr/>
        <a:lstStyle/>
        <a:p>
          <a:endParaRPr lang="ru-RU"/>
        </a:p>
      </dgm:t>
    </dgm:pt>
    <dgm:pt modelId="{8316049D-7AF2-4205-8CB1-890AED77BD56}" type="pres">
      <dgm:prSet presAssocID="{4DBCA1D8-5ED8-4A90-A0DF-252E8A6D9B24}" presName="linNode" presStyleCnt="0"/>
      <dgm:spPr/>
    </dgm:pt>
    <dgm:pt modelId="{2174EDFD-7ED7-4438-95E7-5E2D1AAD576E}" type="pres">
      <dgm:prSet presAssocID="{4DBCA1D8-5ED8-4A90-A0DF-252E8A6D9B24}" presName="parentText" presStyleLbl="node1" presStyleIdx="0" presStyleCnt="1">
        <dgm:presLayoutVars>
          <dgm:chMax val="1"/>
          <dgm:bulletEnabled val="1"/>
        </dgm:presLayoutVars>
      </dgm:prSet>
      <dgm:spPr/>
      <dgm:t>
        <a:bodyPr/>
        <a:lstStyle/>
        <a:p>
          <a:endParaRPr lang="ru-RU"/>
        </a:p>
      </dgm:t>
    </dgm:pt>
    <dgm:pt modelId="{A26463B4-6972-42FE-86BE-144CA40E5385}" type="pres">
      <dgm:prSet presAssocID="{4DBCA1D8-5ED8-4A90-A0DF-252E8A6D9B24}" presName="descendantText" presStyleLbl="alignAccFollowNode1" presStyleIdx="0" presStyleCnt="1" custLinFactNeighborX="-2534" custLinFactNeighborY="1876">
        <dgm:presLayoutVars>
          <dgm:bulletEnabled val="1"/>
        </dgm:presLayoutVars>
      </dgm:prSet>
      <dgm:spPr/>
      <dgm:t>
        <a:bodyPr/>
        <a:lstStyle/>
        <a:p>
          <a:endParaRPr lang="ru-RU"/>
        </a:p>
      </dgm:t>
    </dgm:pt>
  </dgm:ptLst>
  <dgm:cxnLst>
    <dgm:cxn modelId="{7816E4F8-0E26-4B15-81AF-F8050B525B04}" type="presOf" srcId="{F457BC23-88E8-48A2-94C0-547640007596}" destId="{A26463B4-6972-42FE-86BE-144CA40E5385}" srcOrd="0" destOrd="0" presId="urn:microsoft.com/office/officeart/2005/8/layout/vList5"/>
    <dgm:cxn modelId="{6BEB0EDF-7670-44A1-BAE8-B968ED5455D4}" type="presOf" srcId="{4DBCA1D8-5ED8-4A90-A0DF-252E8A6D9B24}" destId="{2174EDFD-7ED7-4438-95E7-5E2D1AAD576E}" srcOrd="0" destOrd="0" presId="urn:microsoft.com/office/officeart/2005/8/layout/vList5"/>
    <dgm:cxn modelId="{AC9E924F-F683-4577-9F3D-6E09B8054B81}" srcId="{4DBCA1D8-5ED8-4A90-A0DF-252E8A6D9B24}" destId="{F457BC23-88E8-48A2-94C0-547640007596}" srcOrd="0" destOrd="0" parTransId="{621BA612-C1D8-4114-8ADA-7E1BF4CB9A9D}" sibTransId="{734F43FA-9B2D-4046-AF2D-1C3A907ED28B}"/>
    <dgm:cxn modelId="{8A4E9C7B-BCCA-4243-BB9B-1CB482671110}" srcId="{4DBCA1D8-5ED8-4A90-A0DF-252E8A6D9B24}" destId="{AD84EC3D-78F5-40BF-9C82-4F7009BB378F}" srcOrd="2" destOrd="0" parTransId="{07AF575C-A9AF-4E8C-89ED-7E70D406C7E8}" sibTransId="{573F925A-2CA4-4331-A35F-F6EA7C69B917}"/>
    <dgm:cxn modelId="{0A35D1F6-1C7E-4449-AA47-5123BEB3F8FE}" type="presOf" srcId="{AD84EC3D-78F5-40BF-9C82-4F7009BB378F}" destId="{A26463B4-6972-42FE-86BE-144CA40E5385}" srcOrd="0" destOrd="2" presId="urn:microsoft.com/office/officeart/2005/8/layout/vList5"/>
    <dgm:cxn modelId="{B58259F1-6588-4330-A64C-92E9DAF9537B}" type="presOf" srcId="{613735E3-8735-4870-8798-C6F147F2D177}" destId="{A26463B4-6972-42FE-86BE-144CA40E5385}" srcOrd="0" destOrd="1" presId="urn:microsoft.com/office/officeart/2005/8/layout/vList5"/>
    <dgm:cxn modelId="{B4305EBD-35D8-4436-AF51-12108553A266}" type="presOf" srcId="{0EAC6B87-0FAB-475E-BB7A-4A3470159A88}" destId="{4B0BEE33-7E3A-4158-A9C6-A6861F316885}" srcOrd="0" destOrd="0" presId="urn:microsoft.com/office/officeart/2005/8/layout/vList5"/>
    <dgm:cxn modelId="{64811D2E-4961-4DF7-A910-FAFFDA6EC9CD}" srcId="{4DBCA1D8-5ED8-4A90-A0DF-252E8A6D9B24}" destId="{613735E3-8735-4870-8798-C6F147F2D177}" srcOrd="1" destOrd="0" parTransId="{86CD6EDF-B639-433E-BAA4-26D05B2B6AE9}" sibTransId="{D007AAEA-436F-40C7-B018-2D6F39E61370}"/>
    <dgm:cxn modelId="{0D0DD625-8D2D-4AD3-AA52-26FC1FEB8A69}" srcId="{0EAC6B87-0FAB-475E-BB7A-4A3470159A88}" destId="{4DBCA1D8-5ED8-4A90-A0DF-252E8A6D9B24}" srcOrd="0" destOrd="0" parTransId="{F92F9748-D2E4-47BB-B07D-22CD87B2A4A2}" sibTransId="{1A56144E-9704-46B7-A85F-EA4862B72E72}"/>
    <dgm:cxn modelId="{EFBAED83-3C30-4A3D-9861-B5EA6C75AA77}" type="presParOf" srcId="{4B0BEE33-7E3A-4158-A9C6-A6861F316885}" destId="{8316049D-7AF2-4205-8CB1-890AED77BD56}" srcOrd="0" destOrd="0" presId="urn:microsoft.com/office/officeart/2005/8/layout/vList5"/>
    <dgm:cxn modelId="{2A429ED0-8701-42F9-868E-D66A6F0B6783}" type="presParOf" srcId="{8316049D-7AF2-4205-8CB1-890AED77BD56}" destId="{2174EDFD-7ED7-4438-95E7-5E2D1AAD576E}" srcOrd="0" destOrd="0" presId="urn:microsoft.com/office/officeart/2005/8/layout/vList5"/>
    <dgm:cxn modelId="{45CAE0A0-3E5A-49F4-9F2D-DF166CC4C7BE}" type="presParOf" srcId="{8316049D-7AF2-4205-8CB1-890AED77BD56}" destId="{A26463B4-6972-42FE-86BE-144CA40E5385}"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7A50542-D69B-4A51-884F-18802BCD5921}"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ru-RU"/>
        </a:p>
      </dgm:t>
    </dgm:pt>
    <dgm:pt modelId="{2B5CCA5B-C941-468F-90B5-DEBB305AA75F}">
      <dgm:prSet phldrT="[Текст]" custT="1"/>
      <dgm:spPr>
        <a:ln>
          <a:noFill/>
        </a:ln>
      </dgm:spPr>
      <dgm:t>
        <a:bodyPr/>
        <a:lstStyle/>
        <a:p>
          <a:r>
            <a:rPr lang="ru-RU" sz="1600" b="1" dirty="0" smtClean="0">
              <a:latin typeface="Arial Narrow" pitchFamily="34" charset="0"/>
            </a:rPr>
            <a:t>К ВЕДЕНИЮ ОРГАНОВ ГОСУДАРСТВЕННОЙ ВЛАСТИ СУБЪЕКТОВ РОССИЙСКОЙ ФЕДЕРАЦИИ ОТНЕСЕНО:</a:t>
          </a:r>
          <a:endParaRPr lang="ru-RU" sz="1600" b="1" dirty="0">
            <a:latin typeface="Arial Narrow" pitchFamily="34" charset="0"/>
          </a:endParaRPr>
        </a:p>
      </dgm:t>
    </dgm:pt>
    <dgm:pt modelId="{198C377F-8D24-47D9-9092-BC9665A8435A}" type="parTrans" cxnId="{F5596E11-A222-4094-A21E-97294E6156DA}">
      <dgm:prSet/>
      <dgm:spPr/>
      <dgm:t>
        <a:bodyPr/>
        <a:lstStyle/>
        <a:p>
          <a:endParaRPr lang="ru-RU">
            <a:latin typeface="Arial Narrow" pitchFamily="34" charset="0"/>
          </a:endParaRPr>
        </a:p>
      </dgm:t>
    </dgm:pt>
    <dgm:pt modelId="{7319040F-39FE-4ACC-B826-0CA0EB727B5F}" type="sibTrans" cxnId="{F5596E11-A222-4094-A21E-97294E6156DA}">
      <dgm:prSet/>
      <dgm:spPr/>
      <dgm:t>
        <a:bodyPr/>
        <a:lstStyle/>
        <a:p>
          <a:endParaRPr lang="ru-RU">
            <a:latin typeface="Arial Narrow" pitchFamily="34" charset="0"/>
          </a:endParaRPr>
        </a:p>
      </dgm:t>
    </dgm:pt>
    <dgm:pt modelId="{92B08EA2-D9F4-4BE1-B4A2-740EA6108DEC}">
      <dgm:prSet phldrT="[Текст]" custT="1"/>
      <dgm:spPr>
        <a:ln>
          <a:noFill/>
        </a:ln>
      </dgm:spPr>
      <dgm:t>
        <a:bodyPr/>
        <a:lstStyle/>
        <a:p>
          <a:r>
            <a:rPr lang="ru-RU" sz="1400" b="0" dirty="0" smtClean="0">
              <a:solidFill>
                <a:schemeClr val="tx2">
                  <a:lumMod val="75000"/>
                </a:schemeClr>
              </a:solidFill>
              <a:latin typeface="Arial Narrow" pitchFamily="34" charset="0"/>
            </a:rPr>
            <a:t>утверждение </a:t>
          </a:r>
          <a:r>
            <a:rPr lang="ru-RU" sz="1400" dirty="0" smtClean="0">
              <a:solidFill>
                <a:schemeClr val="tx2">
                  <a:lumMod val="75000"/>
                </a:schemeClr>
              </a:solidFill>
              <a:latin typeface="Arial Narrow" pitchFamily="34" charset="0"/>
            </a:rPr>
            <a:t>государственных программ субъектов Российской Федерации, мероприятия которых направлены на улучшение условий и охраны труда</a:t>
          </a:r>
          <a:endParaRPr lang="ru-RU" sz="1400" dirty="0">
            <a:solidFill>
              <a:schemeClr val="tx2">
                <a:lumMod val="75000"/>
              </a:schemeClr>
            </a:solidFill>
            <a:latin typeface="Arial Narrow" pitchFamily="34" charset="0"/>
          </a:endParaRPr>
        </a:p>
      </dgm:t>
    </dgm:pt>
    <dgm:pt modelId="{5CEE2808-7D8D-4F5B-B61B-76AFCE66FD49}" type="parTrans" cxnId="{8A3966D9-B6BA-4D4E-B011-55BD587D3E10}">
      <dgm:prSet/>
      <dgm:spPr/>
      <dgm:t>
        <a:bodyPr/>
        <a:lstStyle/>
        <a:p>
          <a:endParaRPr lang="ru-RU">
            <a:latin typeface="Arial Narrow" pitchFamily="34" charset="0"/>
          </a:endParaRPr>
        </a:p>
      </dgm:t>
    </dgm:pt>
    <dgm:pt modelId="{6AD6C2CD-7329-497B-803F-4DA806E79437}" type="sibTrans" cxnId="{8A3966D9-B6BA-4D4E-B011-55BD587D3E10}">
      <dgm:prSet/>
      <dgm:spPr/>
      <dgm:t>
        <a:bodyPr/>
        <a:lstStyle/>
        <a:p>
          <a:endParaRPr lang="ru-RU">
            <a:latin typeface="Arial Narrow" pitchFamily="34" charset="0"/>
          </a:endParaRPr>
        </a:p>
      </dgm:t>
    </dgm:pt>
    <dgm:pt modelId="{75750BEB-252B-4A03-BCDE-1A8C5BA07C56}">
      <dgm:prSet phldrT="[Текст]" custT="1"/>
      <dgm:spPr>
        <a:ln>
          <a:noFill/>
        </a:ln>
      </dgm:spPr>
      <dgm:t>
        <a:bodyPr/>
        <a:lstStyle/>
        <a:p>
          <a:r>
            <a:rPr lang="ru-RU" sz="1600" b="1" dirty="0" smtClean="0">
              <a:latin typeface="Arial Narrow" pitchFamily="34" charset="0"/>
            </a:rPr>
            <a:t>К ВЕДЕНИЮ ОРГАНОВ МЕСТНОГО САМОУПРАВЛЕНИЯ ОТНЕСЕНЫ:</a:t>
          </a:r>
          <a:endParaRPr lang="ru-RU" sz="1600" b="1" dirty="0">
            <a:latin typeface="Arial Narrow" pitchFamily="34" charset="0"/>
          </a:endParaRPr>
        </a:p>
      </dgm:t>
    </dgm:pt>
    <dgm:pt modelId="{3E4B4026-CDCB-41E9-9B39-98B20534E146}" type="parTrans" cxnId="{848203E3-5035-4CE2-817D-A0AE0829E2D2}">
      <dgm:prSet/>
      <dgm:spPr/>
      <dgm:t>
        <a:bodyPr/>
        <a:lstStyle/>
        <a:p>
          <a:endParaRPr lang="ru-RU">
            <a:latin typeface="Arial Narrow" pitchFamily="34" charset="0"/>
          </a:endParaRPr>
        </a:p>
      </dgm:t>
    </dgm:pt>
    <dgm:pt modelId="{82792AC3-8110-4A06-9360-B6C4775D67A5}" type="sibTrans" cxnId="{848203E3-5035-4CE2-817D-A0AE0829E2D2}">
      <dgm:prSet/>
      <dgm:spPr/>
      <dgm:t>
        <a:bodyPr/>
        <a:lstStyle/>
        <a:p>
          <a:endParaRPr lang="ru-RU">
            <a:latin typeface="Arial Narrow" pitchFamily="34" charset="0"/>
          </a:endParaRPr>
        </a:p>
      </dgm:t>
    </dgm:pt>
    <dgm:pt modelId="{9E58E1DE-EAFE-485B-ADA3-9B763DDA8783}">
      <dgm:prSet phldrT="[Текст]" custT="1"/>
      <dgm:spPr>
        <a:ln>
          <a:noFill/>
        </a:ln>
      </dgm:spPr>
      <dgm:t>
        <a:bodyPr/>
        <a:lstStyle/>
        <a:p>
          <a:r>
            <a:rPr lang="ru-RU" sz="1400" dirty="0" smtClean="0">
              <a:solidFill>
                <a:schemeClr val="tx2">
                  <a:lumMod val="75000"/>
                </a:schemeClr>
              </a:solidFill>
              <a:latin typeface="Arial Narrow" pitchFamily="34" charset="0"/>
            </a:rPr>
            <a:t>отдельные полномочия по государственному управлению в области охраны труда на территории субъекта Российской Федерации в порядке и на условиях, которые определяются федеральными законами и законами субъектов Российской Федерации</a:t>
          </a:r>
          <a:endParaRPr lang="ru-RU" sz="1400" dirty="0">
            <a:solidFill>
              <a:schemeClr val="tx2">
                <a:lumMod val="75000"/>
              </a:schemeClr>
            </a:solidFill>
            <a:latin typeface="Arial Narrow" pitchFamily="34" charset="0"/>
          </a:endParaRPr>
        </a:p>
      </dgm:t>
    </dgm:pt>
    <dgm:pt modelId="{5E9D93C6-36CF-4A91-910B-8E90E612042F}" type="parTrans" cxnId="{11E2BDF5-7230-40C0-B30E-44146E16429E}">
      <dgm:prSet/>
      <dgm:spPr/>
      <dgm:t>
        <a:bodyPr/>
        <a:lstStyle/>
        <a:p>
          <a:endParaRPr lang="ru-RU">
            <a:latin typeface="Arial Narrow" pitchFamily="34" charset="0"/>
          </a:endParaRPr>
        </a:p>
      </dgm:t>
    </dgm:pt>
    <dgm:pt modelId="{9DD56F35-176A-403C-B9F9-7ECC045F4027}" type="sibTrans" cxnId="{11E2BDF5-7230-40C0-B30E-44146E16429E}">
      <dgm:prSet/>
      <dgm:spPr/>
      <dgm:t>
        <a:bodyPr/>
        <a:lstStyle/>
        <a:p>
          <a:endParaRPr lang="ru-RU">
            <a:latin typeface="Arial Narrow" pitchFamily="34" charset="0"/>
          </a:endParaRPr>
        </a:p>
      </dgm:t>
    </dgm:pt>
    <dgm:pt modelId="{D61A95C4-6606-46FC-911A-4B4EE078624D}" type="pres">
      <dgm:prSet presAssocID="{07A50542-D69B-4A51-884F-18802BCD5921}" presName="Name0" presStyleCnt="0">
        <dgm:presLayoutVars>
          <dgm:dir/>
          <dgm:animLvl val="lvl"/>
          <dgm:resizeHandles val="exact"/>
        </dgm:presLayoutVars>
      </dgm:prSet>
      <dgm:spPr/>
      <dgm:t>
        <a:bodyPr/>
        <a:lstStyle/>
        <a:p>
          <a:endParaRPr lang="ru-RU"/>
        </a:p>
      </dgm:t>
    </dgm:pt>
    <dgm:pt modelId="{A3871F99-7848-4973-BE4E-2D8839C266BE}" type="pres">
      <dgm:prSet presAssocID="{2B5CCA5B-C941-468F-90B5-DEBB305AA75F}" presName="composite" presStyleCnt="0"/>
      <dgm:spPr/>
    </dgm:pt>
    <dgm:pt modelId="{E1056794-E3EF-4F7A-B560-D82A4C0E90DB}" type="pres">
      <dgm:prSet presAssocID="{2B5CCA5B-C941-468F-90B5-DEBB305AA75F}" presName="parTx" presStyleLbl="alignNode1" presStyleIdx="0" presStyleCnt="2" custScaleY="148613" custLinFactNeighborX="-1" custLinFactNeighborY="-1701">
        <dgm:presLayoutVars>
          <dgm:chMax val="0"/>
          <dgm:chPref val="0"/>
          <dgm:bulletEnabled val="1"/>
        </dgm:presLayoutVars>
      </dgm:prSet>
      <dgm:spPr/>
      <dgm:t>
        <a:bodyPr/>
        <a:lstStyle/>
        <a:p>
          <a:endParaRPr lang="ru-RU"/>
        </a:p>
      </dgm:t>
    </dgm:pt>
    <dgm:pt modelId="{B97D0875-59B4-4D00-A8B4-D8E369B68948}" type="pres">
      <dgm:prSet presAssocID="{2B5CCA5B-C941-468F-90B5-DEBB305AA75F}" presName="desTx" presStyleLbl="alignAccFollowNode1" presStyleIdx="0" presStyleCnt="2" custScaleY="72530">
        <dgm:presLayoutVars>
          <dgm:bulletEnabled val="1"/>
        </dgm:presLayoutVars>
      </dgm:prSet>
      <dgm:spPr/>
      <dgm:t>
        <a:bodyPr/>
        <a:lstStyle/>
        <a:p>
          <a:endParaRPr lang="ru-RU"/>
        </a:p>
      </dgm:t>
    </dgm:pt>
    <dgm:pt modelId="{A4EFEEF3-7EFA-46B2-AD3C-2586425243E9}" type="pres">
      <dgm:prSet presAssocID="{7319040F-39FE-4ACC-B826-0CA0EB727B5F}" presName="space" presStyleCnt="0"/>
      <dgm:spPr/>
    </dgm:pt>
    <dgm:pt modelId="{20B19946-CB36-481A-AA12-6383FDDA067D}" type="pres">
      <dgm:prSet presAssocID="{75750BEB-252B-4A03-BCDE-1A8C5BA07C56}" presName="composite" presStyleCnt="0"/>
      <dgm:spPr/>
    </dgm:pt>
    <dgm:pt modelId="{BCB5A5C8-78CA-41C4-981A-0B9DCAB40AE8}" type="pres">
      <dgm:prSet presAssocID="{75750BEB-252B-4A03-BCDE-1A8C5BA07C56}" presName="parTx" presStyleLbl="alignNode1" presStyleIdx="1" presStyleCnt="2">
        <dgm:presLayoutVars>
          <dgm:chMax val="0"/>
          <dgm:chPref val="0"/>
          <dgm:bulletEnabled val="1"/>
        </dgm:presLayoutVars>
      </dgm:prSet>
      <dgm:spPr/>
      <dgm:t>
        <a:bodyPr/>
        <a:lstStyle/>
        <a:p>
          <a:endParaRPr lang="ru-RU"/>
        </a:p>
      </dgm:t>
    </dgm:pt>
    <dgm:pt modelId="{1BD74360-BB34-4832-AC45-159DB9C16378}" type="pres">
      <dgm:prSet presAssocID="{75750BEB-252B-4A03-BCDE-1A8C5BA07C56}" presName="desTx" presStyleLbl="alignAccFollowNode1" presStyleIdx="1" presStyleCnt="2">
        <dgm:presLayoutVars>
          <dgm:bulletEnabled val="1"/>
        </dgm:presLayoutVars>
      </dgm:prSet>
      <dgm:spPr/>
      <dgm:t>
        <a:bodyPr/>
        <a:lstStyle/>
        <a:p>
          <a:endParaRPr lang="ru-RU"/>
        </a:p>
      </dgm:t>
    </dgm:pt>
  </dgm:ptLst>
  <dgm:cxnLst>
    <dgm:cxn modelId="{8A3966D9-B6BA-4D4E-B011-55BD587D3E10}" srcId="{2B5CCA5B-C941-468F-90B5-DEBB305AA75F}" destId="{92B08EA2-D9F4-4BE1-B4A2-740EA6108DEC}" srcOrd="0" destOrd="0" parTransId="{5CEE2808-7D8D-4F5B-B61B-76AFCE66FD49}" sibTransId="{6AD6C2CD-7329-497B-803F-4DA806E79437}"/>
    <dgm:cxn modelId="{848203E3-5035-4CE2-817D-A0AE0829E2D2}" srcId="{07A50542-D69B-4A51-884F-18802BCD5921}" destId="{75750BEB-252B-4A03-BCDE-1A8C5BA07C56}" srcOrd="1" destOrd="0" parTransId="{3E4B4026-CDCB-41E9-9B39-98B20534E146}" sibTransId="{82792AC3-8110-4A06-9360-B6C4775D67A5}"/>
    <dgm:cxn modelId="{7A591174-BA53-43D6-B9B5-3FC9009FC676}" type="presOf" srcId="{9E58E1DE-EAFE-485B-ADA3-9B763DDA8783}" destId="{1BD74360-BB34-4832-AC45-159DB9C16378}" srcOrd="0" destOrd="0" presId="urn:microsoft.com/office/officeart/2005/8/layout/hList1"/>
    <dgm:cxn modelId="{F5596E11-A222-4094-A21E-97294E6156DA}" srcId="{07A50542-D69B-4A51-884F-18802BCD5921}" destId="{2B5CCA5B-C941-468F-90B5-DEBB305AA75F}" srcOrd="0" destOrd="0" parTransId="{198C377F-8D24-47D9-9092-BC9665A8435A}" sibTransId="{7319040F-39FE-4ACC-B826-0CA0EB727B5F}"/>
    <dgm:cxn modelId="{11E2BDF5-7230-40C0-B30E-44146E16429E}" srcId="{75750BEB-252B-4A03-BCDE-1A8C5BA07C56}" destId="{9E58E1DE-EAFE-485B-ADA3-9B763DDA8783}" srcOrd="0" destOrd="0" parTransId="{5E9D93C6-36CF-4A91-910B-8E90E612042F}" sibTransId="{9DD56F35-176A-403C-B9F9-7ECC045F4027}"/>
    <dgm:cxn modelId="{88BF88F4-9E4A-4DCF-A68C-A4B0FED60262}" type="presOf" srcId="{2B5CCA5B-C941-468F-90B5-DEBB305AA75F}" destId="{E1056794-E3EF-4F7A-B560-D82A4C0E90DB}" srcOrd="0" destOrd="0" presId="urn:microsoft.com/office/officeart/2005/8/layout/hList1"/>
    <dgm:cxn modelId="{50337F1E-09C0-4FE6-A22F-0DDFDC2F9F76}" type="presOf" srcId="{92B08EA2-D9F4-4BE1-B4A2-740EA6108DEC}" destId="{B97D0875-59B4-4D00-A8B4-D8E369B68948}" srcOrd="0" destOrd="0" presId="urn:microsoft.com/office/officeart/2005/8/layout/hList1"/>
    <dgm:cxn modelId="{AAB58D2F-850F-4C38-A830-903525E6C127}" type="presOf" srcId="{07A50542-D69B-4A51-884F-18802BCD5921}" destId="{D61A95C4-6606-46FC-911A-4B4EE078624D}" srcOrd="0" destOrd="0" presId="urn:microsoft.com/office/officeart/2005/8/layout/hList1"/>
    <dgm:cxn modelId="{8C1AC91B-0ECF-4E9C-A13B-27813B2D9C65}" type="presOf" srcId="{75750BEB-252B-4A03-BCDE-1A8C5BA07C56}" destId="{BCB5A5C8-78CA-41C4-981A-0B9DCAB40AE8}" srcOrd="0" destOrd="0" presId="urn:microsoft.com/office/officeart/2005/8/layout/hList1"/>
    <dgm:cxn modelId="{F67B820D-DFE5-4F95-A4EE-C82B619BC296}" type="presParOf" srcId="{D61A95C4-6606-46FC-911A-4B4EE078624D}" destId="{A3871F99-7848-4973-BE4E-2D8839C266BE}" srcOrd="0" destOrd="0" presId="urn:microsoft.com/office/officeart/2005/8/layout/hList1"/>
    <dgm:cxn modelId="{120C40F6-26C7-4609-8D6A-04DDFF7FE1A3}" type="presParOf" srcId="{A3871F99-7848-4973-BE4E-2D8839C266BE}" destId="{E1056794-E3EF-4F7A-B560-D82A4C0E90DB}" srcOrd="0" destOrd="0" presId="urn:microsoft.com/office/officeart/2005/8/layout/hList1"/>
    <dgm:cxn modelId="{327B8021-B6B8-41F0-8B7B-C30CA53DD414}" type="presParOf" srcId="{A3871F99-7848-4973-BE4E-2D8839C266BE}" destId="{B97D0875-59B4-4D00-A8B4-D8E369B68948}" srcOrd="1" destOrd="0" presId="urn:microsoft.com/office/officeart/2005/8/layout/hList1"/>
    <dgm:cxn modelId="{4020861C-2AF4-4A62-861F-583FC3BE7F8F}" type="presParOf" srcId="{D61A95C4-6606-46FC-911A-4B4EE078624D}" destId="{A4EFEEF3-7EFA-46B2-AD3C-2586425243E9}" srcOrd="1" destOrd="0" presId="urn:microsoft.com/office/officeart/2005/8/layout/hList1"/>
    <dgm:cxn modelId="{EC0D3747-19D6-4048-8210-01A06C53874D}" type="presParOf" srcId="{D61A95C4-6606-46FC-911A-4B4EE078624D}" destId="{20B19946-CB36-481A-AA12-6383FDDA067D}" srcOrd="2" destOrd="0" presId="urn:microsoft.com/office/officeart/2005/8/layout/hList1"/>
    <dgm:cxn modelId="{D5BC295A-EAA6-49A6-ADED-664F42F78040}" type="presParOf" srcId="{20B19946-CB36-481A-AA12-6383FDDA067D}" destId="{BCB5A5C8-78CA-41C4-981A-0B9DCAB40AE8}" srcOrd="0" destOrd="0" presId="urn:microsoft.com/office/officeart/2005/8/layout/hList1"/>
    <dgm:cxn modelId="{D1A2C924-9D10-47A3-B4CC-C2CEC1D1DAFE}" type="presParOf" srcId="{20B19946-CB36-481A-AA12-6383FDDA067D}" destId="{1BD74360-BB34-4832-AC45-159DB9C16378}" srcOrd="1" destOrd="0" presId="urn:microsoft.com/office/officeart/2005/8/layout/hList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8C7D4ED-223D-4BF7-9454-00C5ADB82938}" type="doc">
      <dgm:prSet loTypeId="urn:microsoft.com/office/officeart/2005/8/layout/vList6" loCatId="process" qsTypeId="urn:microsoft.com/office/officeart/2005/8/quickstyle/simple1" qsCatId="simple" csTypeId="urn:microsoft.com/office/officeart/2005/8/colors/accent1_2" csCatId="accent1" phldr="1"/>
      <dgm:spPr/>
      <dgm:t>
        <a:bodyPr/>
        <a:lstStyle/>
        <a:p>
          <a:endParaRPr lang="ru-RU"/>
        </a:p>
      </dgm:t>
    </dgm:pt>
    <dgm:pt modelId="{59B5673D-3392-4CD9-AB10-27E256B245D6}">
      <dgm:prSet phldrT="[Текст]" custT="1"/>
      <dgm:spPr/>
      <dgm:t>
        <a:bodyPr/>
        <a:lstStyle/>
        <a:p>
          <a:r>
            <a:rPr lang="ru-RU" sz="1800" dirty="0" smtClean="0">
              <a:latin typeface="Arial Narrow" pitchFamily="34" charset="0"/>
            </a:rPr>
            <a:t>Действующая редакция Трудового кодекса – работодатель обязан обеспечить безопасные условия и охрану труда</a:t>
          </a:r>
          <a:endParaRPr lang="ru-RU" sz="1800" dirty="0">
            <a:latin typeface="Arial Narrow" pitchFamily="34" charset="0"/>
          </a:endParaRPr>
        </a:p>
      </dgm:t>
    </dgm:pt>
    <dgm:pt modelId="{A23B1E1E-5C0F-43F5-B01A-D8083B81AB14}" type="parTrans" cxnId="{77D052BF-A28F-4879-8EBB-7E3C02E26D9A}">
      <dgm:prSet/>
      <dgm:spPr/>
      <dgm:t>
        <a:bodyPr/>
        <a:lstStyle/>
        <a:p>
          <a:endParaRPr lang="ru-RU" sz="1800">
            <a:latin typeface="Arial Narrow" pitchFamily="34" charset="0"/>
          </a:endParaRPr>
        </a:p>
      </dgm:t>
    </dgm:pt>
    <dgm:pt modelId="{3D8D84C7-4AF8-4D0A-ABE2-456656051CDC}" type="sibTrans" cxnId="{77D052BF-A28F-4879-8EBB-7E3C02E26D9A}">
      <dgm:prSet/>
      <dgm:spPr/>
      <dgm:t>
        <a:bodyPr/>
        <a:lstStyle/>
        <a:p>
          <a:endParaRPr lang="ru-RU" sz="1800">
            <a:latin typeface="Arial Narrow" pitchFamily="34" charset="0"/>
          </a:endParaRPr>
        </a:p>
      </dgm:t>
    </dgm:pt>
    <dgm:pt modelId="{46CF17D8-FFBF-46DE-AD73-F1866E8121E0}">
      <dgm:prSet phldrT="[Текст]" custT="1"/>
      <dgm:spPr/>
      <dgm:t>
        <a:bodyPr/>
        <a:lstStyle/>
        <a:p>
          <a:r>
            <a:rPr lang="ru-RU" sz="1800" dirty="0" smtClean="0">
              <a:solidFill>
                <a:schemeClr val="tx2">
                  <a:lumMod val="75000"/>
                </a:schemeClr>
              </a:solidFill>
              <a:latin typeface="Arial Narrow" pitchFamily="34" charset="0"/>
            </a:rPr>
            <a:t>Как это сделать – Трудовой кодекс не указывает</a:t>
          </a:r>
          <a:endParaRPr lang="ru-RU" sz="1800" dirty="0">
            <a:solidFill>
              <a:schemeClr val="tx2">
                <a:lumMod val="75000"/>
              </a:schemeClr>
            </a:solidFill>
            <a:latin typeface="Arial Narrow" pitchFamily="34" charset="0"/>
          </a:endParaRPr>
        </a:p>
      </dgm:t>
    </dgm:pt>
    <dgm:pt modelId="{FBA3C9B0-1C7A-46C6-850B-2CF3EF05419C}" type="parTrans" cxnId="{8848BE06-AEDB-4B61-BB08-A0E24AB94312}">
      <dgm:prSet/>
      <dgm:spPr/>
      <dgm:t>
        <a:bodyPr/>
        <a:lstStyle/>
        <a:p>
          <a:endParaRPr lang="ru-RU" sz="1800">
            <a:latin typeface="Arial Narrow" pitchFamily="34" charset="0"/>
          </a:endParaRPr>
        </a:p>
      </dgm:t>
    </dgm:pt>
    <dgm:pt modelId="{2F653B7F-5F66-42C4-B95F-E6916A62848A}" type="sibTrans" cxnId="{8848BE06-AEDB-4B61-BB08-A0E24AB94312}">
      <dgm:prSet/>
      <dgm:spPr/>
      <dgm:t>
        <a:bodyPr/>
        <a:lstStyle/>
        <a:p>
          <a:endParaRPr lang="ru-RU" sz="1800">
            <a:latin typeface="Arial Narrow" pitchFamily="34" charset="0"/>
          </a:endParaRPr>
        </a:p>
      </dgm:t>
    </dgm:pt>
    <dgm:pt modelId="{F2D0A8FF-B268-4321-80DA-776FCA2AEF77}">
      <dgm:prSet phldrT="[Текст]" custT="1"/>
      <dgm:spPr/>
      <dgm:t>
        <a:bodyPr/>
        <a:lstStyle/>
        <a:p>
          <a:r>
            <a:rPr lang="ru-RU" sz="1800" dirty="0" smtClean="0">
              <a:solidFill>
                <a:schemeClr val="tx2">
                  <a:lumMod val="75000"/>
                </a:schemeClr>
              </a:solidFill>
              <a:latin typeface="Arial Narrow" pitchFamily="34" charset="0"/>
            </a:rPr>
            <a:t>Процедуры (медицинские осмотры, обучение, выдача молока, обеспечение СИЗ) не связаны общей целью – выявление и ликвидация опасностей</a:t>
          </a:r>
          <a:endParaRPr lang="ru-RU" sz="1800" dirty="0">
            <a:solidFill>
              <a:schemeClr val="tx2">
                <a:lumMod val="75000"/>
              </a:schemeClr>
            </a:solidFill>
            <a:latin typeface="Arial Narrow" pitchFamily="34" charset="0"/>
          </a:endParaRPr>
        </a:p>
      </dgm:t>
    </dgm:pt>
    <dgm:pt modelId="{2C40361E-853F-4436-AAF6-3B3D7366C214}" type="parTrans" cxnId="{238C6F81-F185-4896-A9B9-DA46A3D73679}">
      <dgm:prSet/>
      <dgm:spPr/>
      <dgm:t>
        <a:bodyPr/>
        <a:lstStyle/>
        <a:p>
          <a:endParaRPr lang="ru-RU" sz="1800">
            <a:latin typeface="Arial Narrow" pitchFamily="34" charset="0"/>
          </a:endParaRPr>
        </a:p>
      </dgm:t>
    </dgm:pt>
    <dgm:pt modelId="{B01E3862-B597-45EB-B338-C1F3DC7F250A}" type="sibTrans" cxnId="{238C6F81-F185-4896-A9B9-DA46A3D73679}">
      <dgm:prSet/>
      <dgm:spPr/>
      <dgm:t>
        <a:bodyPr/>
        <a:lstStyle/>
        <a:p>
          <a:endParaRPr lang="ru-RU" sz="1800">
            <a:latin typeface="Arial Narrow" pitchFamily="34" charset="0"/>
          </a:endParaRPr>
        </a:p>
      </dgm:t>
    </dgm:pt>
    <dgm:pt modelId="{03862A3A-6D9A-4CCB-AE22-D416D37C29B6}">
      <dgm:prSet phldrT="[Текст]" custT="1"/>
      <dgm:spPr/>
      <dgm:t>
        <a:bodyPr/>
        <a:lstStyle/>
        <a:p>
          <a:endParaRPr lang="ru-RU" sz="1800" dirty="0">
            <a:solidFill>
              <a:schemeClr val="tx2">
                <a:lumMod val="75000"/>
              </a:schemeClr>
            </a:solidFill>
            <a:latin typeface="Arial Narrow" pitchFamily="34" charset="0"/>
          </a:endParaRPr>
        </a:p>
      </dgm:t>
    </dgm:pt>
    <dgm:pt modelId="{71E78412-2417-4DF7-B42B-BB15EDFA467A}" type="parTrans" cxnId="{CBBDC691-2333-4228-9F6C-F210967CA917}">
      <dgm:prSet/>
      <dgm:spPr/>
    </dgm:pt>
    <dgm:pt modelId="{B4E1DAC4-B09E-4D72-AE18-D2F7ACC75A6F}" type="sibTrans" cxnId="{CBBDC691-2333-4228-9F6C-F210967CA917}">
      <dgm:prSet/>
      <dgm:spPr/>
    </dgm:pt>
    <dgm:pt modelId="{34F076F1-EEC4-4864-B0B4-2057172B000B}" type="pres">
      <dgm:prSet presAssocID="{B8C7D4ED-223D-4BF7-9454-00C5ADB82938}" presName="Name0" presStyleCnt="0">
        <dgm:presLayoutVars>
          <dgm:dir/>
          <dgm:animLvl val="lvl"/>
          <dgm:resizeHandles/>
        </dgm:presLayoutVars>
      </dgm:prSet>
      <dgm:spPr/>
      <dgm:t>
        <a:bodyPr/>
        <a:lstStyle/>
        <a:p>
          <a:endParaRPr lang="ru-RU"/>
        </a:p>
      </dgm:t>
    </dgm:pt>
    <dgm:pt modelId="{E69A968A-CA5F-45FE-A816-B82CB96D3531}" type="pres">
      <dgm:prSet presAssocID="{59B5673D-3392-4CD9-AB10-27E256B245D6}" presName="linNode" presStyleCnt="0"/>
      <dgm:spPr/>
    </dgm:pt>
    <dgm:pt modelId="{5813C45A-501C-4273-B175-40CF143BB8C5}" type="pres">
      <dgm:prSet presAssocID="{59B5673D-3392-4CD9-AB10-27E256B245D6}" presName="parentShp" presStyleLbl="node1" presStyleIdx="0" presStyleCnt="1" custScaleX="101108">
        <dgm:presLayoutVars>
          <dgm:bulletEnabled val="1"/>
        </dgm:presLayoutVars>
      </dgm:prSet>
      <dgm:spPr/>
      <dgm:t>
        <a:bodyPr/>
        <a:lstStyle/>
        <a:p>
          <a:endParaRPr lang="ru-RU"/>
        </a:p>
      </dgm:t>
    </dgm:pt>
    <dgm:pt modelId="{44C7BA28-279F-4D96-9030-D3183E7AE11B}" type="pres">
      <dgm:prSet presAssocID="{59B5673D-3392-4CD9-AB10-27E256B245D6}" presName="childShp" presStyleLbl="bgAccFollowNode1" presStyleIdx="0" presStyleCnt="1">
        <dgm:presLayoutVars>
          <dgm:bulletEnabled val="1"/>
        </dgm:presLayoutVars>
      </dgm:prSet>
      <dgm:spPr/>
      <dgm:t>
        <a:bodyPr/>
        <a:lstStyle/>
        <a:p>
          <a:endParaRPr lang="ru-RU"/>
        </a:p>
      </dgm:t>
    </dgm:pt>
  </dgm:ptLst>
  <dgm:cxnLst>
    <dgm:cxn modelId="{77D052BF-A28F-4879-8EBB-7E3C02E26D9A}" srcId="{B8C7D4ED-223D-4BF7-9454-00C5ADB82938}" destId="{59B5673D-3392-4CD9-AB10-27E256B245D6}" srcOrd="0" destOrd="0" parTransId="{A23B1E1E-5C0F-43F5-B01A-D8083B81AB14}" sibTransId="{3D8D84C7-4AF8-4D0A-ABE2-456656051CDC}"/>
    <dgm:cxn modelId="{CBBDC691-2333-4228-9F6C-F210967CA917}" srcId="{59B5673D-3392-4CD9-AB10-27E256B245D6}" destId="{03862A3A-6D9A-4CCB-AE22-D416D37C29B6}" srcOrd="0" destOrd="0" parTransId="{71E78412-2417-4DF7-B42B-BB15EDFA467A}" sibTransId="{B4E1DAC4-B09E-4D72-AE18-D2F7ACC75A6F}"/>
    <dgm:cxn modelId="{B3065137-C121-4172-9EA5-FA40FEDA67DA}" type="presOf" srcId="{F2D0A8FF-B268-4321-80DA-776FCA2AEF77}" destId="{44C7BA28-279F-4D96-9030-D3183E7AE11B}" srcOrd="0" destOrd="2" presId="urn:microsoft.com/office/officeart/2005/8/layout/vList6"/>
    <dgm:cxn modelId="{A7B475E1-8F81-45CA-B5E6-01ACAA7B715B}" type="presOf" srcId="{B8C7D4ED-223D-4BF7-9454-00C5ADB82938}" destId="{34F076F1-EEC4-4864-B0B4-2057172B000B}" srcOrd="0" destOrd="0" presId="urn:microsoft.com/office/officeart/2005/8/layout/vList6"/>
    <dgm:cxn modelId="{EB2AB25C-3492-49C0-AED5-AAC0F126D059}" type="presOf" srcId="{59B5673D-3392-4CD9-AB10-27E256B245D6}" destId="{5813C45A-501C-4273-B175-40CF143BB8C5}" srcOrd="0" destOrd="0" presId="urn:microsoft.com/office/officeart/2005/8/layout/vList6"/>
    <dgm:cxn modelId="{683FE715-18C5-4286-B8A1-EEC61BF05BF9}" type="presOf" srcId="{46CF17D8-FFBF-46DE-AD73-F1866E8121E0}" destId="{44C7BA28-279F-4D96-9030-D3183E7AE11B}" srcOrd="0" destOrd="1" presId="urn:microsoft.com/office/officeart/2005/8/layout/vList6"/>
    <dgm:cxn modelId="{8848BE06-AEDB-4B61-BB08-A0E24AB94312}" srcId="{59B5673D-3392-4CD9-AB10-27E256B245D6}" destId="{46CF17D8-FFBF-46DE-AD73-F1866E8121E0}" srcOrd="1" destOrd="0" parTransId="{FBA3C9B0-1C7A-46C6-850B-2CF3EF05419C}" sibTransId="{2F653B7F-5F66-42C4-B95F-E6916A62848A}"/>
    <dgm:cxn modelId="{95CF8F91-31AB-4DA4-A79A-834470507CF6}" type="presOf" srcId="{03862A3A-6D9A-4CCB-AE22-D416D37C29B6}" destId="{44C7BA28-279F-4D96-9030-D3183E7AE11B}" srcOrd="0" destOrd="0" presId="urn:microsoft.com/office/officeart/2005/8/layout/vList6"/>
    <dgm:cxn modelId="{238C6F81-F185-4896-A9B9-DA46A3D73679}" srcId="{59B5673D-3392-4CD9-AB10-27E256B245D6}" destId="{F2D0A8FF-B268-4321-80DA-776FCA2AEF77}" srcOrd="2" destOrd="0" parTransId="{2C40361E-853F-4436-AAF6-3B3D7366C214}" sibTransId="{B01E3862-B597-45EB-B338-C1F3DC7F250A}"/>
    <dgm:cxn modelId="{B963092C-C219-436E-A879-4787C6050F99}" type="presParOf" srcId="{34F076F1-EEC4-4864-B0B4-2057172B000B}" destId="{E69A968A-CA5F-45FE-A816-B82CB96D3531}" srcOrd="0" destOrd="0" presId="urn:microsoft.com/office/officeart/2005/8/layout/vList6"/>
    <dgm:cxn modelId="{32ED57FC-4FFD-4BF2-A8CE-FC6B2125085A}" type="presParOf" srcId="{E69A968A-CA5F-45FE-A816-B82CB96D3531}" destId="{5813C45A-501C-4273-B175-40CF143BB8C5}" srcOrd="0" destOrd="0" presId="urn:microsoft.com/office/officeart/2005/8/layout/vList6"/>
    <dgm:cxn modelId="{7EF0767C-63B4-4A1E-873E-7FCA9BD72146}" type="presParOf" srcId="{E69A968A-CA5F-45FE-A816-B82CB96D3531}" destId="{44C7BA28-279F-4D96-9030-D3183E7AE11B}" srcOrd="1" destOrd="0" presId="urn:microsoft.com/office/officeart/2005/8/layout/v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8512948-EFBE-4870-8B8C-2B83D3035BD7}" type="doc">
      <dgm:prSet loTypeId="urn:microsoft.com/office/officeart/2005/8/layout/vList5" loCatId="list" qsTypeId="urn:microsoft.com/office/officeart/2005/8/quickstyle/simple1" qsCatId="simple" csTypeId="urn:microsoft.com/office/officeart/2005/8/colors/accent2_5" csCatId="accent2" phldr="1"/>
      <dgm:spPr/>
      <dgm:t>
        <a:bodyPr/>
        <a:lstStyle/>
        <a:p>
          <a:endParaRPr lang="ru-RU"/>
        </a:p>
      </dgm:t>
    </dgm:pt>
    <dgm:pt modelId="{D0E1A966-3B64-4D70-8C76-64DB8411A9B3}">
      <dgm:prSet phldrT="[Текст]" custT="1"/>
      <dgm:spPr/>
      <dgm:t>
        <a:bodyPr/>
        <a:lstStyle/>
        <a:p>
          <a:r>
            <a:rPr lang="ru-RU" sz="2000" dirty="0" smtClean="0">
              <a:latin typeface="Arial Narrow" pitchFamily="34" charset="0"/>
            </a:rPr>
            <a:t>обязанность</a:t>
          </a:r>
          <a:endParaRPr lang="ru-RU" sz="2000" dirty="0">
            <a:latin typeface="Arial Narrow" pitchFamily="34" charset="0"/>
          </a:endParaRPr>
        </a:p>
      </dgm:t>
    </dgm:pt>
    <dgm:pt modelId="{A115585C-F881-40BD-A870-8ED7EFA3EE06}" type="parTrans" cxnId="{33E0F2FA-B124-42DF-B854-41542A626A15}">
      <dgm:prSet/>
      <dgm:spPr/>
      <dgm:t>
        <a:bodyPr/>
        <a:lstStyle/>
        <a:p>
          <a:endParaRPr lang="ru-RU">
            <a:solidFill>
              <a:schemeClr val="tx2"/>
            </a:solidFill>
            <a:latin typeface="Arial Narrow" pitchFamily="34" charset="0"/>
          </a:endParaRPr>
        </a:p>
      </dgm:t>
    </dgm:pt>
    <dgm:pt modelId="{EAFA87D1-5F1A-4B88-984B-D357E6ED3614}" type="sibTrans" cxnId="{33E0F2FA-B124-42DF-B854-41542A626A15}">
      <dgm:prSet/>
      <dgm:spPr/>
      <dgm:t>
        <a:bodyPr/>
        <a:lstStyle/>
        <a:p>
          <a:endParaRPr lang="ru-RU">
            <a:solidFill>
              <a:schemeClr val="tx2"/>
            </a:solidFill>
            <a:latin typeface="Arial Narrow" pitchFamily="34" charset="0"/>
          </a:endParaRPr>
        </a:p>
      </dgm:t>
    </dgm:pt>
    <dgm:pt modelId="{430722B3-E3EF-4F74-9AC5-394614BF7BEE}">
      <dgm:prSet phldrT="[Текст]" custT="1"/>
      <dgm:spPr/>
      <dgm:t>
        <a:bodyPr/>
        <a:lstStyle/>
        <a:p>
          <a:r>
            <a:rPr lang="ru-RU" sz="1400" dirty="0" smtClean="0">
              <a:solidFill>
                <a:schemeClr val="tx2"/>
              </a:solidFill>
              <a:latin typeface="Arial Narrow" pitchFamily="34" charset="0"/>
            </a:rPr>
            <a:t>определять политику в области охраны труда</a:t>
          </a:r>
          <a:endParaRPr lang="ru-RU" sz="1400" dirty="0">
            <a:solidFill>
              <a:schemeClr val="tx2"/>
            </a:solidFill>
            <a:latin typeface="Arial Narrow" pitchFamily="34" charset="0"/>
          </a:endParaRPr>
        </a:p>
      </dgm:t>
    </dgm:pt>
    <dgm:pt modelId="{7C4D40A0-6FEB-4F7B-9C64-AD77E4187ACE}" type="parTrans" cxnId="{C3B5B914-92BC-41B3-9DC4-8088C439BACD}">
      <dgm:prSet/>
      <dgm:spPr/>
      <dgm:t>
        <a:bodyPr/>
        <a:lstStyle/>
        <a:p>
          <a:endParaRPr lang="ru-RU">
            <a:solidFill>
              <a:schemeClr val="tx2"/>
            </a:solidFill>
            <a:latin typeface="Arial Narrow" pitchFamily="34" charset="0"/>
          </a:endParaRPr>
        </a:p>
      </dgm:t>
    </dgm:pt>
    <dgm:pt modelId="{FC649836-49A4-4C84-8871-5182ACD7E642}" type="sibTrans" cxnId="{C3B5B914-92BC-41B3-9DC4-8088C439BACD}">
      <dgm:prSet/>
      <dgm:spPr/>
      <dgm:t>
        <a:bodyPr/>
        <a:lstStyle/>
        <a:p>
          <a:endParaRPr lang="ru-RU">
            <a:solidFill>
              <a:schemeClr val="tx2"/>
            </a:solidFill>
            <a:latin typeface="Arial Narrow" pitchFamily="34" charset="0"/>
          </a:endParaRPr>
        </a:p>
      </dgm:t>
    </dgm:pt>
    <dgm:pt modelId="{786306E1-A3B4-4EC6-BAEA-AFCB38089403}">
      <dgm:prSet phldrT="[Текст]" custT="1"/>
      <dgm:spPr/>
      <dgm:t>
        <a:bodyPr/>
        <a:lstStyle/>
        <a:p>
          <a:r>
            <a:rPr lang="ru-RU" sz="2000" dirty="0" smtClean="0">
              <a:latin typeface="Arial Narrow" pitchFamily="34" charset="0"/>
            </a:rPr>
            <a:t>обязанность</a:t>
          </a:r>
          <a:endParaRPr lang="ru-RU" sz="2000" dirty="0">
            <a:latin typeface="Arial Narrow" pitchFamily="34" charset="0"/>
          </a:endParaRPr>
        </a:p>
      </dgm:t>
    </dgm:pt>
    <dgm:pt modelId="{BB76E2E9-FF86-470A-BB2B-DCC6E1244B1B}" type="parTrans" cxnId="{D7ECAF17-3598-4818-94EB-AD55FE6CDD7B}">
      <dgm:prSet/>
      <dgm:spPr/>
      <dgm:t>
        <a:bodyPr/>
        <a:lstStyle/>
        <a:p>
          <a:endParaRPr lang="ru-RU">
            <a:solidFill>
              <a:schemeClr val="tx2"/>
            </a:solidFill>
            <a:latin typeface="Arial Narrow" pitchFamily="34" charset="0"/>
          </a:endParaRPr>
        </a:p>
      </dgm:t>
    </dgm:pt>
    <dgm:pt modelId="{16449FA7-E650-4F38-BFBE-A584BA7F04B6}" type="sibTrans" cxnId="{D7ECAF17-3598-4818-94EB-AD55FE6CDD7B}">
      <dgm:prSet/>
      <dgm:spPr/>
      <dgm:t>
        <a:bodyPr/>
        <a:lstStyle/>
        <a:p>
          <a:endParaRPr lang="ru-RU">
            <a:solidFill>
              <a:schemeClr val="tx2"/>
            </a:solidFill>
            <a:latin typeface="Arial Narrow" pitchFamily="34" charset="0"/>
          </a:endParaRPr>
        </a:p>
      </dgm:t>
    </dgm:pt>
    <dgm:pt modelId="{B6253DEC-28DF-484B-B274-AA3C72F506BC}">
      <dgm:prSet phldrT="[Текст]" custT="1"/>
      <dgm:spPr/>
      <dgm:t>
        <a:bodyPr/>
        <a:lstStyle/>
        <a:p>
          <a:r>
            <a:rPr lang="ru-RU" sz="1400" dirty="0" smtClean="0">
              <a:solidFill>
                <a:schemeClr val="tx2"/>
              </a:solidFill>
              <a:latin typeface="Arial Narrow" pitchFamily="34" charset="0"/>
            </a:rPr>
            <a:t>выявлять, оценивать и устранять опасности  </a:t>
          </a:r>
          <a:endParaRPr lang="ru-RU" sz="1400" dirty="0">
            <a:solidFill>
              <a:schemeClr val="tx2"/>
            </a:solidFill>
            <a:latin typeface="Arial Narrow" pitchFamily="34" charset="0"/>
          </a:endParaRPr>
        </a:p>
      </dgm:t>
    </dgm:pt>
    <dgm:pt modelId="{938FF965-14BA-4A3A-885E-49B1E340D06C}" type="parTrans" cxnId="{33B0D295-2D3C-4D56-92EB-C0C5FBB8A49D}">
      <dgm:prSet/>
      <dgm:spPr/>
      <dgm:t>
        <a:bodyPr/>
        <a:lstStyle/>
        <a:p>
          <a:endParaRPr lang="ru-RU">
            <a:solidFill>
              <a:schemeClr val="tx2"/>
            </a:solidFill>
            <a:latin typeface="Arial Narrow" pitchFamily="34" charset="0"/>
          </a:endParaRPr>
        </a:p>
      </dgm:t>
    </dgm:pt>
    <dgm:pt modelId="{9855F01F-0F6B-45EE-9AA6-675D1FCD2E13}" type="sibTrans" cxnId="{33B0D295-2D3C-4D56-92EB-C0C5FBB8A49D}">
      <dgm:prSet/>
      <dgm:spPr/>
      <dgm:t>
        <a:bodyPr/>
        <a:lstStyle/>
        <a:p>
          <a:endParaRPr lang="ru-RU">
            <a:solidFill>
              <a:schemeClr val="tx2"/>
            </a:solidFill>
            <a:latin typeface="Arial Narrow" pitchFamily="34" charset="0"/>
          </a:endParaRPr>
        </a:p>
      </dgm:t>
    </dgm:pt>
    <dgm:pt modelId="{F1EA3184-8A74-4CD3-9A38-801E73B8F7BC}">
      <dgm:prSet phldrT="[Текст]" custT="1"/>
      <dgm:spPr/>
      <dgm:t>
        <a:bodyPr/>
        <a:lstStyle/>
        <a:p>
          <a:r>
            <a:rPr lang="ru-RU" sz="2000" dirty="0" smtClean="0">
              <a:latin typeface="Arial Narrow" pitchFamily="34" charset="0"/>
            </a:rPr>
            <a:t>обязанность</a:t>
          </a:r>
          <a:endParaRPr lang="ru-RU" sz="2000" dirty="0">
            <a:latin typeface="Arial Narrow" pitchFamily="34" charset="0"/>
          </a:endParaRPr>
        </a:p>
      </dgm:t>
    </dgm:pt>
    <dgm:pt modelId="{540D0909-4788-47C4-82B7-B0E10CF6056A}" type="parTrans" cxnId="{B6F23259-6478-4151-A88E-5A14BCFDBE1D}">
      <dgm:prSet/>
      <dgm:spPr/>
      <dgm:t>
        <a:bodyPr/>
        <a:lstStyle/>
        <a:p>
          <a:endParaRPr lang="ru-RU">
            <a:solidFill>
              <a:schemeClr val="tx2"/>
            </a:solidFill>
            <a:latin typeface="Arial Narrow" pitchFamily="34" charset="0"/>
          </a:endParaRPr>
        </a:p>
      </dgm:t>
    </dgm:pt>
    <dgm:pt modelId="{CC351A9F-57B3-4936-8C90-9875A52FB5C5}" type="sibTrans" cxnId="{B6F23259-6478-4151-A88E-5A14BCFDBE1D}">
      <dgm:prSet/>
      <dgm:spPr/>
      <dgm:t>
        <a:bodyPr/>
        <a:lstStyle/>
        <a:p>
          <a:endParaRPr lang="ru-RU">
            <a:solidFill>
              <a:schemeClr val="tx2"/>
            </a:solidFill>
            <a:latin typeface="Arial Narrow" pitchFamily="34" charset="0"/>
          </a:endParaRPr>
        </a:p>
      </dgm:t>
    </dgm:pt>
    <dgm:pt modelId="{4529B8EE-637E-49AC-B1E4-D290D37D223D}">
      <dgm:prSet phldrT="[Текст]" custT="1"/>
      <dgm:spPr/>
      <dgm:t>
        <a:bodyPr/>
        <a:lstStyle/>
        <a:p>
          <a:r>
            <a:rPr lang="ru-RU" sz="1400" dirty="0" smtClean="0">
              <a:solidFill>
                <a:schemeClr val="tx2"/>
              </a:solidFill>
              <a:latin typeface="Arial Narrow" pitchFamily="34" charset="0"/>
            </a:rPr>
            <a:t>обеспечивать учет микроповреждений</a:t>
          </a:r>
          <a:endParaRPr lang="ru-RU" sz="1400" dirty="0">
            <a:solidFill>
              <a:schemeClr val="tx2"/>
            </a:solidFill>
            <a:latin typeface="Arial Narrow" pitchFamily="34" charset="0"/>
          </a:endParaRPr>
        </a:p>
      </dgm:t>
    </dgm:pt>
    <dgm:pt modelId="{E948E1CB-A21B-4D60-935A-AA9990C285F6}" type="parTrans" cxnId="{CF606D5E-3330-4C86-94DC-F9A636C6EDB1}">
      <dgm:prSet/>
      <dgm:spPr/>
      <dgm:t>
        <a:bodyPr/>
        <a:lstStyle/>
        <a:p>
          <a:endParaRPr lang="ru-RU">
            <a:solidFill>
              <a:schemeClr val="tx2"/>
            </a:solidFill>
            <a:latin typeface="Arial Narrow" pitchFamily="34" charset="0"/>
          </a:endParaRPr>
        </a:p>
      </dgm:t>
    </dgm:pt>
    <dgm:pt modelId="{263FD6F5-29E3-448D-9782-6764D4B76ED0}" type="sibTrans" cxnId="{CF606D5E-3330-4C86-94DC-F9A636C6EDB1}">
      <dgm:prSet/>
      <dgm:spPr/>
      <dgm:t>
        <a:bodyPr/>
        <a:lstStyle/>
        <a:p>
          <a:endParaRPr lang="ru-RU">
            <a:solidFill>
              <a:schemeClr val="tx2"/>
            </a:solidFill>
            <a:latin typeface="Arial Narrow" pitchFamily="34" charset="0"/>
          </a:endParaRPr>
        </a:p>
      </dgm:t>
    </dgm:pt>
    <dgm:pt modelId="{99DEB66C-E318-4BC4-B5CC-AF8EB7564631}">
      <dgm:prSet custT="1"/>
      <dgm:spPr/>
      <dgm:t>
        <a:bodyPr/>
        <a:lstStyle/>
        <a:p>
          <a:r>
            <a:rPr lang="ru-RU" sz="2000" dirty="0" smtClean="0">
              <a:solidFill>
                <a:schemeClr val="tx2"/>
              </a:solidFill>
              <a:latin typeface="Arial Narrow" pitchFamily="34" charset="0"/>
            </a:rPr>
            <a:t>право</a:t>
          </a:r>
          <a:endParaRPr lang="ru-RU" sz="2000" dirty="0">
            <a:solidFill>
              <a:schemeClr val="tx2"/>
            </a:solidFill>
            <a:latin typeface="Arial Narrow" pitchFamily="34" charset="0"/>
          </a:endParaRPr>
        </a:p>
      </dgm:t>
    </dgm:pt>
    <dgm:pt modelId="{5C121C20-1C2D-4DC5-B3EE-5076F519B52A}" type="parTrans" cxnId="{3EAB26B6-2BA3-42F5-9EC1-C178F31F4AE2}">
      <dgm:prSet/>
      <dgm:spPr/>
      <dgm:t>
        <a:bodyPr/>
        <a:lstStyle/>
        <a:p>
          <a:endParaRPr lang="ru-RU"/>
        </a:p>
      </dgm:t>
    </dgm:pt>
    <dgm:pt modelId="{C1C3D656-0892-4E60-983C-3636722CCBF6}" type="sibTrans" cxnId="{3EAB26B6-2BA3-42F5-9EC1-C178F31F4AE2}">
      <dgm:prSet/>
      <dgm:spPr/>
      <dgm:t>
        <a:bodyPr/>
        <a:lstStyle/>
        <a:p>
          <a:endParaRPr lang="ru-RU"/>
        </a:p>
      </dgm:t>
    </dgm:pt>
    <dgm:pt modelId="{995D489B-6163-4972-A223-11FD434BC26D}">
      <dgm:prSet custT="1"/>
      <dgm:spPr/>
      <dgm:t>
        <a:bodyPr/>
        <a:lstStyle/>
        <a:p>
          <a:r>
            <a:rPr lang="ru-RU" sz="2000" dirty="0" smtClean="0">
              <a:solidFill>
                <a:schemeClr val="tx2"/>
              </a:solidFill>
              <a:latin typeface="Arial Narrow" pitchFamily="34" charset="0"/>
            </a:rPr>
            <a:t>право</a:t>
          </a:r>
          <a:endParaRPr lang="ru-RU" sz="2000" dirty="0">
            <a:solidFill>
              <a:schemeClr val="tx2"/>
            </a:solidFill>
            <a:latin typeface="Arial Narrow" pitchFamily="34" charset="0"/>
          </a:endParaRPr>
        </a:p>
      </dgm:t>
    </dgm:pt>
    <dgm:pt modelId="{F1EBEDB2-7780-4322-BA8D-5ACE5A7771AD}" type="parTrans" cxnId="{5C5B20A8-A854-4B9B-B4B3-80BEEFEE9DCB}">
      <dgm:prSet/>
      <dgm:spPr/>
      <dgm:t>
        <a:bodyPr/>
        <a:lstStyle/>
        <a:p>
          <a:endParaRPr lang="ru-RU"/>
        </a:p>
      </dgm:t>
    </dgm:pt>
    <dgm:pt modelId="{37834707-792B-4C1A-8005-EB6B4FC8CFEF}" type="sibTrans" cxnId="{5C5B20A8-A854-4B9B-B4B3-80BEEFEE9DCB}">
      <dgm:prSet/>
      <dgm:spPr/>
      <dgm:t>
        <a:bodyPr/>
        <a:lstStyle/>
        <a:p>
          <a:endParaRPr lang="ru-RU"/>
        </a:p>
      </dgm:t>
    </dgm:pt>
    <dgm:pt modelId="{EC436920-1FD5-4788-B52B-C9307FD8DA6A}">
      <dgm:prSet custT="1"/>
      <dgm:spPr/>
      <dgm:t>
        <a:bodyPr/>
        <a:lstStyle/>
        <a:p>
          <a:r>
            <a:rPr lang="ru-RU" sz="1400" dirty="0" smtClean="0">
              <a:solidFill>
                <a:schemeClr val="tx2"/>
              </a:solidFill>
              <a:latin typeface="Arial Narrow" pitchFamily="34" charset="0"/>
              <a:cs typeface="Times New Roman" pitchFamily="18" charset="0"/>
            </a:rPr>
            <a:t>выбора средств обеспечения безопасности труда и сохранения здоровья работников </a:t>
          </a:r>
          <a:r>
            <a:rPr lang="ru-RU" sz="1400" dirty="0" smtClean="0">
              <a:solidFill>
                <a:schemeClr val="tx2"/>
              </a:solidFill>
              <a:latin typeface="Arial Narrow" pitchFamily="34" charset="0"/>
            </a:rPr>
            <a:t>(изменение технологического процесса, приобретение современных средств защиты)</a:t>
          </a:r>
        </a:p>
      </dgm:t>
    </dgm:pt>
    <dgm:pt modelId="{BC27F3CD-6A21-4698-96B2-DF8425440C36}" type="parTrans" cxnId="{8F114956-2DEE-43BD-A56D-CA7D3EC325DF}">
      <dgm:prSet/>
      <dgm:spPr/>
      <dgm:t>
        <a:bodyPr/>
        <a:lstStyle/>
        <a:p>
          <a:endParaRPr lang="ru-RU"/>
        </a:p>
      </dgm:t>
    </dgm:pt>
    <dgm:pt modelId="{85242302-053F-408E-88AD-862434383564}" type="sibTrans" cxnId="{8F114956-2DEE-43BD-A56D-CA7D3EC325DF}">
      <dgm:prSet/>
      <dgm:spPr/>
      <dgm:t>
        <a:bodyPr/>
        <a:lstStyle/>
        <a:p>
          <a:endParaRPr lang="ru-RU"/>
        </a:p>
      </dgm:t>
    </dgm:pt>
    <dgm:pt modelId="{CD76E722-662A-4EAA-A2F5-F3BEC3BD0B42}">
      <dgm:prSet custT="1"/>
      <dgm:spPr/>
      <dgm:t>
        <a:bodyPr/>
        <a:lstStyle/>
        <a:p>
          <a:r>
            <a:rPr lang="ru-RU" sz="1400" dirty="0" smtClean="0">
              <a:solidFill>
                <a:schemeClr val="tx2"/>
              </a:solidFill>
              <a:latin typeface="Arial Narrow" pitchFamily="34" charset="0"/>
            </a:rPr>
            <a:t>проводить внутренний контроль (самоконтроль) соблюдения требований трудового законодательства</a:t>
          </a:r>
          <a:endParaRPr lang="ru-RU" sz="1400" dirty="0">
            <a:solidFill>
              <a:schemeClr val="tx2"/>
            </a:solidFill>
            <a:latin typeface="Arial Narrow" pitchFamily="34" charset="0"/>
          </a:endParaRPr>
        </a:p>
      </dgm:t>
    </dgm:pt>
    <dgm:pt modelId="{30E3B15B-8D30-4F79-AF03-8A06A3CBC587}" type="parTrans" cxnId="{DFF1FED9-B3A3-4A90-83AC-DB78D7EC439E}">
      <dgm:prSet/>
      <dgm:spPr/>
      <dgm:t>
        <a:bodyPr/>
        <a:lstStyle/>
        <a:p>
          <a:endParaRPr lang="ru-RU"/>
        </a:p>
      </dgm:t>
    </dgm:pt>
    <dgm:pt modelId="{3B42DD62-AA17-4C15-A7FD-BA4215B7D99A}" type="sibTrans" cxnId="{DFF1FED9-B3A3-4A90-83AC-DB78D7EC439E}">
      <dgm:prSet/>
      <dgm:spPr/>
      <dgm:t>
        <a:bodyPr/>
        <a:lstStyle/>
        <a:p>
          <a:endParaRPr lang="ru-RU"/>
        </a:p>
      </dgm:t>
    </dgm:pt>
    <dgm:pt modelId="{59DA8076-0E54-4ABC-8322-61B4439174FC}" type="pres">
      <dgm:prSet presAssocID="{48512948-EFBE-4870-8B8C-2B83D3035BD7}" presName="Name0" presStyleCnt="0">
        <dgm:presLayoutVars>
          <dgm:dir/>
          <dgm:animLvl val="lvl"/>
          <dgm:resizeHandles val="exact"/>
        </dgm:presLayoutVars>
      </dgm:prSet>
      <dgm:spPr/>
      <dgm:t>
        <a:bodyPr/>
        <a:lstStyle/>
        <a:p>
          <a:endParaRPr lang="ru-RU"/>
        </a:p>
      </dgm:t>
    </dgm:pt>
    <dgm:pt modelId="{CBBE69B3-36B5-4515-989F-97F753BAFCE6}" type="pres">
      <dgm:prSet presAssocID="{D0E1A966-3B64-4D70-8C76-64DB8411A9B3}" presName="linNode" presStyleCnt="0"/>
      <dgm:spPr/>
      <dgm:t>
        <a:bodyPr/>
        <a:lstStyle/>
        <a:p>
          <a:endParaRPr lang="ru-RU"/>
        </a:p>
      </dgm:t>
    </dgm:pt>
    <dgm:pt modelId="{E17E91D7-BC20-4DCD-AD4B-4FBB63DE9A7E}" type="pres">
      <dgm:prSet presAssocID="{D0E1A966-3B64-4D70-8C76-64DB8411A9B3}" presName="parentText" presStyleLbl="node1" presStyleIdx="0" presStyleCnt="5" custScaleX="78571">
        <dgm:presLayoutVars>
          <dgm:chMax val="1"/>
          <dgm:bulletEnabled val="1"/>
        </dgm:presLayoutVars>
      </dgm:prSet>
      <dgm:spPr/>
      <dgm:t>
        <a:bodyPr/>
        <a:lstStyle/>
        <a:p>
          <a:endParaRPr lang="ru-RU"/>
        </a:p>
      </dgm:t>
    </dgm:pt>
    <dgm:pt modelId="{645D85F2-7259-4FBA-9C95-998202A68C79}" type="pres">
      <dgm:prSet presAssocID="{D0E1A966-3B64-4D70-8C76-64DB8411A9B3}" presName="descendantText" presStyleLbl="alignAccFollowNode1" presStyleIdx="0" presStyleCnt="5" custScaleX="110157">
        <dgm:presLayoutVars>
          <dgm:bulletEnabled val="1"/>
        </dgm:presLayoutVars>
      </dgm:prSet>
      <dgm:spPr/>
      <dgm:t>
        <a:bodyPr/>
        <a:lstStyle/>
        <a:p>
          <a:endParaRPr lang="ru-RU"/>
        </a:p>
      </dgm:t>
    </dgm:pt>
    <dgm:pt modelId="{931325BD-3183-4E55-8823-2EA4D5BA9322}" type="pres">
      <dgm:prSet presAssocID="{EAFA87D1-5F1A-4B88-984B-D357E6ED3614}" presName="sp" presStyleCnt="0"/>
      <dgm:spPr/>
      <dgm:t>
        <a:bodyPr/>
        <a:lstStyle/>
        <a:p>
          <a:endParaRPr lang="ru-RU"/>
        </a:p>
      </dgm:t>
    </dgm:pt>
    <dgm:pt modelId="{DC9D930A-4A9D-4353-82A0-F73A8A82AC72}" type="pres">
      <dgm:prSet presAssocID="{786306E1-A3B4-4EC6-BAEA-AFCB38089403}" presName="linNode" presStyleCnt="0"/>
      <dgm:spPr/>
      <dgm:t>
        <a:bodyPr/>
        <a:lstStyle/>
        <a:p>
          <a:endParaRPr lang="ru-RU"/>
        </a:p>
      </dgm:t>
    </dgm:pt>
    <dgm:pt modelId="{C3B39D23-B2F4-435C-9C8E-FB6846C057EC}" type="pres">
      <dgm:prSet presAssocID="{786306E1-A3B4-4EC6-BAEA-AFCB38089403}" presName="parentText" presStyleLbl="node1" presStyleIdx="1" presStyleCnt="5" custScaleX="78571">
        <dgm:presLayoutVars>
          <dgm:chMax val="1"/>
          <dgm:bulletEnabled val="1"/>
        </dgm:presLayoutVars>
      </dgm:prSet>
      <dgm:spPr/>
      <dgm:t>
        <a:bodyPr/>
        <a:lstStyle/>
        <a:p>
          <a:endParaRPr lang="ru-RU"/>
        </a:p>
      </dgm:t>
    </dgm:pt>
    <dgm:pt modelId="{726CCE6F-7E20-4938-9FA7-C411BD6A5757}" type="pres">
      <dgm:prSet presAssocID="{786306E1-A3B4-4EC6-BAEA-AFCB38089403}" presName="descendantText" presStyleLbl="alignAccFollowNode1" presStyleIdx="1" presStyleCnt="5" custScaleX="110157" custLinFactNeighborX="-794" custLinFactNeighborY="130">
        <dgm:presLayoutVars>
          <dgm:bulletEnabled val="1"/>
        </dgm:presLayoutVars>
      </dgm:prSet>
      <dgm:spPr/>
      <dgm:t>
        <a:bodyPr/>
        <a:lstStyle/>
        <a:p>
          <a:endParaRPr lang="ru-RU"/>
        </a:p>
      </dgm:t>
    </dgm:pt>
    <dgm:pt modelId="{EE8C2619-BF57-4726-BCCA-CA44554E29AD}" type="pres">
      <dgm:prSet presAssocID="{16449FA7-E650-4F38-BFBE-A584BA7F04B6}" presName="sp" presStyleCnt="0"/>
      <dgm:spPr/>
      <dgm:t>
        <a:bodyPr/>
        <a:lstStyle/>
        <a:p>
          <a:endParaRPr lang="ru-RU"/>
        </a:p>
      </dgm:t>
    </dgm:pt>
    <dgm:pt modelId="{339BD434-5E4F-4122-84F5-C6834D880FFD}" type="pres">
      <dgm:prSet presAssocID="{F1EA3184-8A74-4CD3-9A38-801E73B8F7BC}" presName="linNode" presStyleCnt="0"/>
      <dgm:spPr/>
      <dgm:t>
        <a:bodyPr/>
        <a:lstStyle/>
        <a:p>
          <a:endParaRPr lang="ru-RU"/>
        </a:p>
      </dgm:t>
    </dgm:pt>
    <dgm:pt modelId="{6994434F-75B7-492F-B87E-53B8CFE06E9A}" type="pres">
      <dgm:prSet presAssocID="{F1EA3184-8A74-4CD3-9A38-801E73B8F7BC}" presName="parentText" presStyleLbl="node1" presStyleIdx="2" presStyleCnt="5" custScaleX="78571">
        <dgm:presLayoutVars>
          <dgm:chMax val="1"/>
          <dgm:bulletEnabled val="1"/>
        </dgm:presLayoutVars>
      </dgm:prSet>
      <dgm:spPr/>
      <dgm:t>
        <a:bodyPr/>
        <a:lstStyle/>
        <a:p>
          <a:endParaRPr lang="ru-RU"/>
        </a:p>
      </dgm:t>
    </dgm:pt>
    <dgm:pt modelId="{9C46B42D-99BD-4B6A-A41D-79176656692C}" type="pres">
      <dgm:prSet presAssocID="{F1EA3184-8A74-4CD3-9A38-801E73B8F7BC}" presName="descendantText" presStyleLbl="alignAccFollowNode1" presStyleIdx="2" presStyleCnt="5" custScaleX="110157">
        <dgm:presLayoutVars>
          <dgm:bulletEnabled val="1"/>
        </dgm:presLayoutVars>
      </dgm:prSet>
      <dgm:spPr/>
      <dgm:t>
        <a:bodyPr/>
        <a:lstStyle/>
        <a:p>
          <a:endParaRPr lang="ru-RU"/>
        </a:p>
      </dgm:t>
    </dgm:pt>
    <dgm:pt modelId="{8B853196-1D5B-47A1-97C5-E511EDB3557C}" type="pres">
      <dgm:prSet presAssocID="{CC351A9F-57B3-4936-8C90-9875A52FB5C5}" presName="sp" presStyleCnt="0"/>
      <dgm:spPr/>
      <dgm:t>
        <a:bodyPr/>
        <a:lstStyle/>
        <a:p>
          <a:endParaRPr lang="ru-RU"/>
        </a:p>
      </dgm:t>
    </dgm:pt>
    <dgm:pt modelId="{AB43E7B8-C1DC-485A-81C0-D47E0158B662}" type="pres">
      <dgm:prSet presAssocID="{99DEB66C-E318-4BC4-B5CC-AF8EB7564631}" presName="linNode" presStyleCnt="0"/>
      <dgm:spPr/>
      <dgm:t>
        <a:bodyPr/>
        <a:lstStyle/>
        <a:p>
          <a:endParaRPr lang="ru-RU"/>
        </a:p>
      </dgm:t>
    </dgm:pt>
    <dgm:pt modelId="{6E4BF93E-9F79-4F9C-9218-DA516588E073}" type="pres">
      <dgm:prSet presAssocID="{99DEB66C-E318-4BC4-B5CC-AF8EB7564631}" presName="parentText" presStyleLbl="node1" presStyleIdx="3" presStyleCnt="5" custScaleX="78571">
        <dgm:presLayoutVars>
          <dgm:chMax val="1"/>
          <dgm:bulletEnabled val="1"/>
        </dgm:presLayoutVars>
      </dgm:prSet>
      <dgm:spPr/>
      <dgm:t>
        <a:bodyPr/>
        <a:lstStyle/>
        <a:p>
          <a:endParaRPr lang="ru-RU"/>
        </a:p>
      </dgm:t>
    </dgm:pt>
    <dgm:pt modelId="{66D277B7-BFCB-47B7-9D34-A9A92F682EE2}" type="pres">
      <dgm:prSet presAssocID="{99DEB66C-E318-4BC4-B5CC-AF8EB7564631}" presName="descendantText" presStyleLbl="alignAccFollowNode1" presStyleIdx="3" presStyleCnt="5" custScaleX="110157">
        <dgm:presLayoutVars>
          <dgm:bulletEnabled val="1"/>
        </dgm:presLayoutVars>
      </dgm:prSet>
      <dgm:spPr/>
      <dgm:t>
        <a:bodyPr/>
        <a:lstStyle/>
        <a:p>
          <a:endParaRPr lang="ru-RU"/>
        </a:p>
      </dgm:t>
    </dgm:pt>
    <dgm:pt modelId="{23D60113-D5DD-4C7B-A558-24E82125E44E}" type="pres">
      <dgm:prSet presAssocID="{C1C3D656-0892-4E60-983C-3636722CCBF6}" presName="sp" presStyleCnt="0"/>
      <dgm:spPr/>
      <dgm:t>
        <a:bodyPr/>
        <a:lstStyle/>
        <a:p>
          <a:endParaRPr lang="ru-RU"/>
        </a:p>
      </dgm:t>
    </dgm:pt>
    <dgm:pt modelId="{8037CED7-E892-40C7-851F-4324B2592829}" type="pres">
      <dgm:prSet presAssocID="{995D489B-6163-4972-A223-11FD434BC26D}" presName="linNode" presStyleCnt="0"/>
      <dgm:spPr/>
      <dgm:t>
        <a:bodyPr/>
        <a:lstStyle/>
        <a:p>
          <a:endParaRPr lang="ru-RU"/>
        </a:p>
      </dgm:t>
    </dgm:pt>
    <dgm:pt modelId="{A1F52A76-4485-4D58-9045-824179D45DBB}" type="pres">
      <dgm:prSet presAssocID="{995D489B-6163-4972-A223-11FD434BC26D}" presName="parentText" presStyleLbl="node1" presStyleIdx="4" presStyleCnt="5" custScaleX="78571">
        <dgm:presLayoutVars>
          <dgm:chMax val="1"/>
          <dgm:bulletEnabled val="1"/>
        </dgm:presLayoutVars>
      </dgm:prSet>
      <dgm:spPr/>
      <dgm:t>
        <a:bodyPr/>
        <a:lstStyle/>
        <a:p>
          <a:endParaRPr lang="ru-RU"/>
        </a:p>
      </dgm:t>
    </dgm:pt>
    <dgm:pt modelId="{49FC784E-4EAB-45F6-B760-90A6E6AB8E0A}" type="pres">
      <dgm:prSet presAssocID="{995D489B-6163-4972-A223-11FD434BC26D}" presName="descendantText" presStyleLbl="alignAccFollowNode1" presStyleIdx="4" presStyleCnt="5" custScaleX="110157" custLinFactNeighborX="1687" custLinFactNeighborY="1259">
        <dgm:presLayoutVars>
          <dgm:bulletEnabled val="1"/>
        </dgm:presLayoutVars>
      </dgm:prSet>
      <dgm:spPr/>
      <dgm:t>
        <a:bodyPr/>
        <a:lstStyle/>
        <a:p>
          <a:endParaRPr lang="ru-RU"/>
        </a:p>
      </dgm:t>
    </dgm:pt>
  </dgm:ptLst>
  <dgm:cxnLst>
    <dgm:cxn modelId="{33B0D295-2D3C-4D56-92EB-C0C5FBB8A49D}" srcId="{786306E1-A3B4-4EC6-BAEA-AFCB38089403}" destId="{B6253DEC-28DF-484B-B274-AA3C72F506BC}" srcOrd="0" destOrd="0" parTransId="{938FF965-14BA-4A3A-885E-49B1E340D06C}" sibTransId="{9855F01F-0F6B-45EE-9AA6-675D1FCD2E13}"/>
    <dgm:cxn modelId="{DFF1FED9-B3A3-4A90-83AC-DB78D7EC439E}" srcId="{995D489B-6163-4972-A223-11FD434BC26D}" destId="{CD76E722-662A-4EAA-A2F5-F3BEC3BD0B42}" srcOrd="0" destOrd="0" parTransId="{30E3B15B-8D30-4F79-AF03-8A06A3CBC587}" sibTransId="{3B42DD62-AA17-4C15-A7FD-BA4215B7D99A}"/>
    <dgm:cxn modelId="{10841148-D14D-4190-A67D-D2152390F4BE}" type="presOf" srcId="{786306E1-A3B4-4EC6-BAEA-AFCB38089403}" destId="{C3B39D23-B2F4-435C-9C8E-FB6846C057EC}" srcOrd="0" destOrd="0" presId="urn:microsoft.com/office/officeart/2005/8/layout/vList5"/>
    <dgm:cxn modelId="{C3B5B914-92BC-41B3-9DC4-8088C439BACD}" srcId="{D0E1A966-3B64-4D70-8C76-64DB8411A9B3}" destId="{430722B3-E3EF-4F74-9AC5-394614BF7BEE}" srcOrd="0" destOrd="0" parTransId="{7C4D40A0-6FEB-4F7B-9C64-AD77E4187ACE}" sibTransId="{FC649836-49A4-4C84-8871-5182ACD7E642}"/>
    <dgm:cxn modelId="{8F114956-2DEE-43BD-A56D-CA7D3EC325DF}" srcId="{99DEB66C-E318-4BC4-B5CC-AF8EB7564631}" destId="{EC436920-1FD5-4788-B52B-C9307FD8DA6A}" srcOrd="0" destOrd="0" parTransId="{BC27F3CD-6A21-4698-96B2-DF8425440C36}" sibTransId="{85242302-053F-408E-88AD-862434383564}"/>
    <dgm:cxn modelId="{AAB80809-78D9-4371-A183-38C06C381D1E}" type="presOf" srcId="{B6253DEC-28DF-484B-B274-AA3C72F506BC}" destId="{726CCE6F-7E20-4938-9FA7-C411BD6A5757}" srcOrd="0" destOrd="0" presId="urn:microsoft.com/office/officeart/2005/8/layout/vList5"/>
    <dgm:cxn modelId="{67572C0A-E328-433A-BAB3-CE2A79B4A859}" type="presOf" srcId="{48512948-EFBE-4870-8B8C-2B83D3035BD7}" destId="{59DA8076-0E54-4ABC-8322-61B4439174FC}" srcOrd="0" destOrd="0" presId="urn:microsoft.com/office/officeart/2005/8/layout/vList5"/>
    <dgm:cxn modelId="{33E0F2FA-B124-42DF-B854-41542A626A15}" srcId="{48512948-EFBE-4870-8B8C-2B83D3035BD7}" destId="{D0E1A966-3B64-4D70-8C76-64DB8411A9B3}" srcOrd="0" destOrd="0" parTransId="{A115585C-F881-40BD-A870-8ED7EFA3EE06}" sibTransId="{EAFA87D1-5F1A-4B88-984B-D357E6ED3614}"/>
    <dgm:cxn modelId="{E498583B-F9C3-438F-BAFA-42E12293555D}" type="presOf" srcId="{EC436920-1FD5-4788-B52B-C9307FD8DA6A}" destId="{66D277B7-BFCB-47B7-9D34-A9A92F682EE2}" srcOrd="0" destOrd="0" presId="urn:microsoft.com/office/officeart/2005/8/layout/vList5"/>
    <dgm:cxn modelId="{B6F23259-6478-4151-A88E-5A14BCFDBE1D}" srcId="{48512948-EFBE-4870-8B8C-2B83D3035BD7}" destId="{F1EA3184-8A74-4CD3-9A38-801E73B8F7BC}" srcOrd="2" destOrd="0" parTransId="{540D0909-4788-47C4-82B7-B0E10CF6056A}" sibTransId="{CC351A9F-57B3-4936-8C90-9875A52FB5C5}"/>
    <dgm:cxn modelId="{35A8B1CF-6BB4-42B5-880A-FF7410CB3945}" type="presOf" srcId="{995D489B-6163-4972-A223-11FD434BC26D}" destId="{A1F52A76-4485-4D58-9045-824179D45DBB}" srcOrd="0" destOrd="0" presId="urn:microsoft.com/office/officeart/2005/8/layout/vList5"/>
    <dgm:cxn modelId="{F30F5C4C-B4A2-4DDB-9C82-6D82940373C7}" type="presOf" srcId="{4529B8EE-637E-49AC-B1E4-D290D37D223D}" destId="{9C46B42D-99BD-4B6A-A41D-79176656692C}" srcOrd="0" destOrd="0" presId="urn:microsoft.com/office/officeart/2005/8/layout/vList5"/>
    <dgm:cxn modelId="{5C5B20A8-A854-4B9B-B4B3-80BEEFEE9DCB}" srcId="{48512948-EFBE-4870-8B8C-2B83D3035BD7}" destId="{995D489B-6163-4972-A223-11FD434BC26D}" srcOrd="4" destOrd="0" parTransId="{F1EBEDB2-7780-4322-BA8D-5ACE5A7771AD}" sibTransId="{37834707-792B-4C1A-8005-EB6B4FC8CFEF}"/>
    <dgm:cxn modelId="{D7ECAF17-3598-4818-94EB-AD55FE6CDD7B}" srcId="{48512948-EFBE-4870-8B8C-2B83D3035BD7}" destId="{786306E1-A3B4-4EC6-BAEA-AFCB38089403}" srcOrd="1" destOrd="0" parTransId="{BB76E2E9-FF86-470A-BB2B-DCC6E1244B1B}" sibTransId="{16449FA7-E650-4F38-BFBE-A584BA7F04B6}"/>
    <dgm:cxn modelId="{CF606D5E-3330-4C86-94DC-F9A636C6EDB1}" srcId="{F1EA3184-8A74-4CD3-9A38-801E73B8F7BC}" destId="{4529B8EE-637E-49AC-B1E4-D290D37D223D}" srcOrd="0" destOrd="0" parTransId="{E948E1CB-A21B-4D60-935A-AA9990C285F6}" sibTransId="{263FD6F5-29E3-448D-9782-6764D4B76ED0}"/>
    <dgm:cxn modelId="{170CC65E-8A64-4921-AB8F-7FA3945410D5}" type="presOf" srcId="{F1EA3184-8A74-4CD3-9A38-801E73B8F7BC}" destId="{6994434F-75B7-492F-B87E-53B8CFE06E9A}" srcOrd="0" destOrd="0" presId="urn:microsoft.com/office/officeart/2005/8/layout/vList5"/>
    <dgm:cxn modelId="{61DA4097-83CB-40B1-98D1-CC5742ECF61C}" type="presOf" srcId="{CD76E722-662A-4EAA-A2F5-F3BEC3BD0B42}" destId="{49FC784E-4EAB-45F6-B760-90A6E6AB8E0A}" srcOrd="0" destOrd="0" presId="urn:microsoft.com/office/officeart/2005/8/layout/vList5"/>
    <dgm:cxn modelId="{84777FD3-3BF5-4A4D-A2E7-171D8151FEC9}" type="presOf" srcId="{D0E1A966-3B64-4D70-8C76-64DB8411A9B3}" destId="{E17E91D7-BC20-4DCD-AD4B-4FBB63DE9A7E}" srcOrd="0" destOrd="0" presId="urn:microsoft.com/office/officeart/2005/8/layout/vList5"/>
    <dgm:cxn modelId="{84C7F202-4AC4-4508-AD59-FED0F425866F}" type="presOf" srcId="{99DEB66C-E318-4BC4-B5CC-AF8EB7564631}" destId="{6E4BF93E-9F79-4F9C-9218-DA516588E073}" srcOrd="0" destOrd="0" presId="urn:microsoft.com/office/officeart/2005/8/layout/vList5"/>
    <dgm:cxn modelId="{914BED95-FDF0-423A-89AB-185CCE04BC2E}" type="presOf" srcId="{430722B3-E3EF-4F74-9AC5-394614BF7BEE}" destId="{645D85F2-7259-4FBA-9C95-998202A68C79}" srcOrd="0" destOrd="0" presId="urn:microsoft.com/office/officeart/2005/8/layout/vList5"/>
    <dgm:cxn modelId="{3EAB26B6-2BA3-42F5-9EC1-C178F31F4AE2}" srcId="{48512948-EFBE-4870-8B8C-2B83D3035BD7}" destId="{99DEB66C-E318-4BC4-B5CC-AF8EB7564631}" srcOrd="3" destOrd="0" parTransId="{5C121C20-1C2D-4DC5-B3EE-5076F519B52A}" sibTransId="{C1C3D656-0892-4E60-983C-3636722CCBF6}"/>
    <dgm:cxn modelId="{D5046162-5C65-442F-96D8-702D744D7034}" type="presParOf" srcId="{59DA8076-0E54-4ABC-8322-61B4439174FC}" destId="{CBBE69B3-36B5-4515-989F-97F753BAFCE6}" srcOrd="0" destOrd="0" presId="urn:microsoft.com/office/officeart/2005/8/layout/vList5"/>
    <dgm:cxn modelId="{61B4591C-E50E-4566-8991-B4D4FE7D382B}" type="presParOf" srcId="{CBBE69B3-36B5-4515-989F-97F753BAFCE6}" destId="{E17E91D7-BC20-4DCD-AD4B-4FBB63DE9A7E}" srcOrd="0" destOrd="0" presId="urn:microsoft.com/office/officeart/2005/8/layout/vList5"/>
    <dgm:cxn modelId="{FE7ED449-ABFF-4B79-A714-308724C4558F}" type="presParOf" srcId="{CBBE69B3-36B5-4515-989F-97F753BAFCE6}" destId="{645D85F2-7259-4FBA-9C95-998202A68C79}" srcOrd="1" destOrd="0" presId="urn:microsoft.com/office/officeart/2005/8/layout/vList5"/>
    <dgm:cxn modelId="{3FC3FC6E-9130-4960-83AE-711651BCEEE5}" type="presParOf" srcId="{59DA8076-0E54-4ABC-8322-61B4439174FC}" destId="{931325BD-3183-4E55-8823-2EA4D5BA9322}" srcOrd="1" destOrd="0" presId="urn:microsoft.com/office/officeart/2005/8/layout/vList5"/>
    <dgm:cxn modelId="{8AC071B3-D99E-4C31-9949-361440B61859}" type="presParOf" srcId="{59DA8076-0E54-4ABC-8322-61B4439174FC}" destId="{DC9D930A-4A9D-4353-82A0-F73A8A82AC72}" srcOrd="2" destOrd="0" presId="urn:microsoft.com/office/officeart/2005/8/layout/vList5"/>
    <dgm:cxn modelId="{E5F4975D-48D7-449C-A44A-A3B021B6BD3B}" type="presParOf" srcId="{DC9D930A-4A9D-4353-82A0-F73A8A82AC72}" destId="{C3B39D23-B2F4-435C-9C8E-FB6846C057EC}" srcOrd="0" destOrd="0" presId="urn:microsoft.com/office/officeart/2005/8/layout/vList5"/>
    <dgm:cxn modelId="{44367ABC-805F-41AB-8646-0957C352BC9B}" type="presParOf" srcId="{DC9D930A-4A9D-4353-82A0-F73A8A82AC72}" destId="{726CCE6F-7E20-4938-9FA7-C411BD6A5757}" srcOrd="1" destOrd="0" presId="urn:microsoft.com/office/officeart/2005/8/layout/vList5"/>
    <dgm:cxn modelId="{70F338BB-1178-498D-958F-1CB4659856A5}" type="presParOf" srcId="{59DA8076-0E54-4ABC-8322-61B4439174FC}" destId="{EE8C2619-BF57-4726-BCCA-CA44554E29AD}" srcOrd="3" destOrd="0" presId="urn:microsoft.com/office/officeart/2005/8/layout/vList5"/>
    <dgm:cxn modelId="{BF67FCFA-A050-4D86-9661-0490C2FA0404}" type="presParOf" srcId="{59DA8076-0E54-4ABC-8322-61B4439174FC}" destId="{339BD434-5E4F-4122-84F5-C6834D880FFD}" srcOrd="4" destOrd="0" presId="urn:microsoft.com/office/officeart/2005/8/layout/vList5"/>
    <dgm:cxn modelId="{06C73B71-6B7D-4646-9382-2AE4D85513A7}" type="presParOf" srcId="{339BD434-5E4F-4122-84F5-C6834D880FFD}" destId="{6994434F-75B7-492F-B87E-53B8CFE06E9A}" srcOrd="0" destOrd="0" presId="urn:microsoft.com/office/officeart/2005/8/layout/vList5"/>
    <dgm:cxn modelId="{D08BEBD8-ADBB-46BB-B804-8E15FFD44222}" type="presParOf" srcId="{339BD434-5E4F-4122-84F5-C6834D880FFD}" destId="{9C46B42D-99BD-4B6A-A41D-79176656692C}" srcOrd="1" destOrd="0" presId="urn:microsoft.com/office/officeart/2005/8/layout/vList5"/>
    <dgm:cxn modelId="{ED48A71E-8093-47C2-8455-61C81E8D5E03}" type="presParOf" srcId="{59DA8076-0E54-4ABC-8322-61B4439174FC}" destId="{8B853196-1D5B-47A1-97C5-E511EDB3557C}" srcOrd="5" destOrd="0" presId="urn:microsoft.com/office/officeart/2005/8/layout/vList5"/>
    <dgm:cxn modelId="{511BAD4A-8420-48B9-846F-685FDAE54790}" type="presParOf" srcId="{59DA8076-0E54-4ABC-8322-61B4439174FC}" destId="{AB43E7B8-C1DC-485A-81C0-D47E0158B662}" srcOrd="6" destOrd="0" presId="urn:microsoft.com/office/officeart/2005/8/layout/vList5"/>
    <dgm:cxn modelId="{92C35CCE-E2F8-4FA6-82AB-B194B19517BF}" type="presParOf" srcId="{AB43E7B8-C1DC-485A-81C0-D47E0158B662}" destId="{6E4BF93E-9F79-4F9C-9218-DA516588E073}" srcOrd="0" destOrd="0" presId="urn:microsoft.com/office/officeart/2005/8/layout/vList5"/>
    <dgm:cxn modelId="{9D38E096-7AA4-4812-ACFB-DD7C653795A6}" type="presParOf" srcId="{AB43E7B8-C1DC-485A-81C0-D47E0158B662}" destId="{66D277B7-BFCB-47B7-9D34-A9A92F682EE2}" srcOrd="1" destOrd="0" presId="urn:microsoft.com/office/officeart/2005/8/layout/vList5"/>
    <dgm:cxn modelId="{1CFAF37D-08A2-41D2-99EA-4F2D31708FB0}" type="presParOf" srcId="{59DA8076-0E54-4ABC-8322-61B4439174FC}" destId="{23D60113-D5DD-4C7B-A558-24E82125E44E}" srcOrd="7" destOrd="0" presId="urn:microsoft.com/office/officeart/2005/8/layout/vList5"/>
    <dgm:cxn modelId="{F46B60E0-BB15-4C8B-8A83-94A2CCA5683B}" type="presParOf" srcId="{59DA8076-0E54-4ABC-8322-61B4439174FC}" destId="{8037CED7-E892-40C7-851F-4324B2592829}" srcOrd="8" destOrd="0" presId="urn:microsoft.com/office/officeart/2005/8/layout/vList5"/>
    <dgm:cxn modelId="{BD577B82-B409-4853-A190-FE4F5F4E2B9A}" type="presParOf" srcId="{8037CED7-E892-40C7-851F-4324B2592829}" destId="{A1F52A76-4485-4D58-9045-824179D45DBB}" srcOrd="0" destOrd="0" presId="urn:microsoft.com/office/officeart/2005/8/layout/vList5"/>
    <dgm:cxn modelId="{CCF233DF-8B12-4B0F-A88E-7457E60E713A}" type="presParOf" srcId="{8037CED7-E892-40C7-851F-4324B2592829}" destId="{49FC784E-4EAB-45F6-B760-90A6E6AB8E0A}"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64B1CF9-DAFD-4385-AF7F-121C96168F62}" type="doc">
      <dgm:prSet loTypeId="urn:microsoft.com/office/officeart/2005/8/layout/hProcess11" loCatId="process" qsTypeId="urn:microsoft.com/office/officeart/2005/8/quickstyle/simple1" qsCatId="simple" csTypeId="urn:microsoft.com/office/officeart/2005/8/colors/accent2_1" csCatId="accent2" phldr="1"/>
      <dgm:spPr/>
      <dgm:t>
        <a:bodyPr/>
        <a:lstStyle/>
        <a:p>
          <a:endParaRPr lang="ru-RU"/>
        </a:p>
      </dgm:t>
    </dgm:pt>
    <dgm:pt modelId="{233B3070-23B5-4541-9EDF-6B8CE7FD6F2A}">
      <dgm:prSet phldrT="[Текст]" custT="1"/>
      <dgm:spPr/>
      <dgm:t>
        <a:bodyPr/>
        <a:lstStyle/>
        <a:p>
          <a:r>
            <a:rPr lang="ru-RU" sz="1400" b="1" dirty="0" smtClean="0">
              <a:solidFill>
                <a:schemeClr val="tx2"/>
              </a:solidFill>
              <a:latin typeface="Arial Narrow" pitchFamily="34" charset="0"/>
            </a:rPr>
            <a:t>Выявление опасностей </a:t>
          </a:r>
          <a:endParaRPr lang="ru-RU" sz="1400" b="1" dirty="0">
            <a:latin typeface="Arial Narrow" pitchFamily="34" charset="0"/>
          </a:endParaRPr>
        </a:p>
      </dgm:t>
    </dgm:pt>
    <dgm:pt modelId="{9D264397-E1FA-4459-8189-6FB79F64D35A}" type="parTrans" cxnId="{CAF59139-2A1B-4E10-805C-551DD605DD5F}">
      <dgm:prSet/>
      <dgm:spPr/>
      <dgm:t>
        <a:bodyPr/>
        <a:lstStyle/>
        <a:p>
          <a:endParaRPr lang="ru-RU" sz="1400">
            <a:latin typeface="Arial Narrow" pitchFamily="34" charset="0"/>
          </a:endParaRPr>
        </a:p>
      </dgm:t>
    </dgm:pt>
    <dgm:pt modelId="{8FC76B42-3D2B-4044-B454-980E0FE6662E}" type="sibTrans" cxnId="{CAF59139-2A1B-4E10-805C-551DD605DD5F}">
      <dgm:prSet/>
      <dgm:spPr/>
      <dgm:t>
        <a:bodyPr/>
        <a:lstStyle/>
        <a:p>
          <a:endParaRPr lang="ru-RU" sz="1400">
            <a:latin typeface="Arial Narrow" pitchFamily="34" charset="0"/>
          </a:endParaRPr>
        </a:p>
      </dgm:t>
    </dgm:pt>
    <dgm:pt modelId="{822BD597-2AE2-4246-91DC-13C074CAC54A}">
      <dgm:prSet phldrT="[Текст]" custT="1"/>
      <dgm:spPr/>
      <dgm:t>
        <a:bodyPr/>
        <a:lstStyle/>
        <a:p>
          <a:r>
            <a:rPr lang="ru-RU" sz="1400" dirty="0" smtClean="0">
              <a:solidFill>
                <a:schemeClr val="tx2"/>
              </a:solidFill>
              <a:latin typeface="Arial Narrow" pitchFamily="34" charset="0"/>
            </a:rPr>
            <a:t>нахождение</a:t>
          </a:r>
          <a:endParaRPr lang="ru-RU" sz="1400" dirty="0">
            <a:latin typeface="Arial Narrow" pitchFamily="34" charset="0"/>
          </a:endParaRPr>
        </a:p>
      </dgm:t>
    </dgm:pt>
    <dgm:pt modelId="{18D7CFA7-0256-4BCD-BF47-E173E0CA4E65}" type="parTrans" cxnId="{E60CEB29-EDC4-487D-A27B-23F4BF0ABA22}">
      <dgm:prSet/>
      <dgm:spPr/>
      <dgm:t>
        <a:bodyPr/>
        <a:lstStyle/>
        <a:p>
          <a:endParaRPr lang="ru-RU" sz="1400">
            <a:latin typeface="Arial Narrow" pitchFamily="34" charset="0"/>
          </a:endParaRPr>
        </a:p>
      </dgm:t>
    </dgm:pt>
    <dgm:pt modelId="{D6462DF1-7DBB-453F-9F13-1D5C09878C59}" type="sibTrans" cxnId="{E60CEB29-EDC4-487D-A27B-23F4BF0ABA22}">
      <dgm:prSet/>
      <dgm:spPr/>
      <dgm:t>
        <a:bodyPr/>
        <a:lstStyle/>
        <a:p>
          <a:endParaRPr lang="ru-RU" sz="1400">
            <a:latin typeface="Arial Narrow" pitchFamily="34" charset="0"/>
          </a:endParaRPr>
        </a:p>
      </dgm:t>
    </dgm:pt>
    <dgm:pt modelId="{654EC19B-6BFF-453E-B9E6-4AE44F756014}">
      <dgm:prSet phldrT="[Текст]" custT="1"/>
      <dgm:spPr/>
      <dgm:t>
        <a:bodyPr/>
        <a:lstStyle/>
        <a:p>
          <a:r>
            <a:rPr lang="ru-RU" sz="1400" b="1" dirty="0" smtClean="0">
              <a:solidFill>
                <a:schemeClr val="tx2"/>
              </a:solidFill>
              <a:latin typeface="Arial Narrow" pitchFamily="34" charset="0"/>
            </a:rPr>
            <a:t>Оценка уровня опасности</a:t>
          </a:r>
          <a:endParaRPr lang="ru-RU" sz="1400" b="1" dirty="0">
            <a:latin typeface="Arial Narrow" pitchFamily="34" charset="0"/>
          </a:endParaRPr>
        </a:p>
      </dgm:t>
    </dgm:pt>
    <dgm:pt modelId="{D633ABD1-E9C7-48E5-9E54-8588A9EF52E8}" type="parTrans" cxnId="{51D1C65C-E4B5-4E66-A06B-88E5D97B1691}">
      <dgm:prSet/>
      <dgm:spPr/>
      <dgm:t>
        <a:bodyPr/>
        <a:lstStyle/>
        <a:p>
          <a:endParaRPr lang="ru-RU" sz="1400">
            <a:latin typeface="Arial Narrow" pitchFamily="34" charset="0"/>
          </a:endParaRPr>
        </a:p>
      </dgm:t>
    </dgm:pt>
    <dgm:pt modelId="{82B1ECE0-56B7-429E-800A-03D699598E61}" type="sibTrans" cxnId="{51D1C65C-E4B5-4E66-A06B-88E5D97B1691}">
      <dgm:prSet/>
      <dgm:spPr/>
      <dgm:t>
        <a:bodyPr/>
        <a:lstStyle/>
        <a:p>
          <a:endParaRPr lang="ru-RU" sz="1400">
            <a:latin typeface="Arial Narrow" pitchFamily="34" charset="0"/>
          </a:endParaRPr>
        </a:p>
      </dgm:t>
    </dgm:pt>
    <dgm:pt modelId="{BEC57EE6-9535-471A-A1E6-BA6A3486E8B7}">
      <dgm:prSet phldrT="[Текст]" custT="1"/>
      <dgm:spPr/>
      <dgm:t>
        <a:bodyPr/>
        <a:lstStyle/>
        <a:p>
          <a:r>
            <a:rPr lang="ru-RU" sz="1400" dirty="0" smtClean="0">
              <a:solidFill>
                <a:schemeClr val="tx2"/>
              </a:solidFill>
              <a:latin typeface="Arial Narrow" pitchFamily="34" charset="0"/>
            </a:rPr>
            <a:t>определение степени вероятности наступления  </a:t>
          </a:r>
        </a:p>
      </dgm:t>
    </dgm:pt>
    <dgm:pt modelId="{F84A11D3-C130-428A-8EFA-4EC7F738FB54}" type="parTrans" cxnId="{6EC63D56-C768-4C27-8E2A-10E5FEC4994D}">
      <dgm:prSet/>
      <dgm:spPr/>
      <dgm:t>
        <a:bodyPr/>
        <a:lstStyle/>
        <a:p>
          <a:endParaRPr lang="ru-RU" sz="1400">
            <a:latin typeface="Arial Narrow" pitchFamily="34" charset="0"/>
          </a:endParaRPr>
        </a:p>
      </dgm:t>
    </dgm:pt>
    <dgm:pt modelId="{05F23F49-EAAD-4E81-80BC-AA0C4A1937EA}" type="sibTrans" cxnId="{6EC63D56-C768-4C27-8E2A-10E5FEC4994D}">
      <dgm:prSet/>
      <dgm:spPr/>
      <dgm:t>
        <a:bodyPr/>
        <a:lstStyle/>
        <a:p>
          <a:endParaRPr lang="ru-RU" sz="1400">
            <a:latin typeface="Arial Narrow" pitchFamily="34" charset="0"/>
          </a:endParaRPr>
        </a:p>
      </dgm:t>
    </dgm:pt>
    <dgm:pt modelId="{DDE47CB6-4E04-41C6-B0B7-7150B5BE9BC7}">
      <dgm:prSet phldrT="[Текст]" custT="1"/>
      <dgm:spPr/>
      <dgm:t>
        <a:bodyPr/>
        <a:lstStyle/>
        <a:p>
          <a:r>
            <a:rPr lang="ru-RU" sz="1400" dirty="0" smtClean="0">
              <a:solidFill>
                <a:schemeClr val="tx2"/>
              </a:solidFill>
              <a:latin typeface="Arial Narrow" pitchFamily="34" charset="0"/>
            </a:rPr>
            <a:t>расчет последствий воздействия </a:t>
          </a:r>
        </a:p>
      </dgm:t>
    </dgm:pt>
    <dgm:pt modelId="{C751B424-EC0F-4D61-9A43-F6BCB20E3A83}" type="parTrans" cxnId="{BB6EA9DC-112F-4A75-90A6-D5DE5B049F9B}">
      <dgm:prSet/>
      <dgm:spPr/>
      <dgm:t>
        <a:bodyPr/>
        <a:lstStyle/>
        <a:p>
          <a:endParaRPr lang="ru-RU" sz="1400">
            <a:latin typeface="Arial Narrow" pitchFamily="34" charset="0"/>
          </a:endParaRPr>
        </a:p>
      </dgm:t>
    </dgm:pt>
    <dgm:pt modelId="{DB84B0DD-A52A-408F-AF94-09308BD855DF}" type="sibTrans" cxnId="{BB6EA9DC-112F-4A75-90A6-D5DE5B049F9B}">
      <dgm:prSet/>
      <dgm:spPr/>
      <dgm:t>
        <a:bodyPr/>
        <a:lstStyle/>
        <a:p>
          <a:endParaRPr lang="ru-RU" sz="1400">
            <a:latin typeface="Arial Narrow" pitchFamily="34" charset="0"/>
          </a:endParaRPr>
        </a:p>
      </dgm:t>
    </dgm:pt>
    <dgm:pt modelId="{6DEE5CE0-DD8C-44A9-A89C-BA8393E34292}">
      <dgm:prSet phldrT="[Текст]" custT="1"/>
      <dgm:spPr/>
      <dgm:t>
        <a:bodyPr/>
        <a:lstStyle/>
        <a:p>
          <a:r>
            <a:rPr lang="ru-RU" sz="1400" b="1" dirty="0" smtClean="0">
              <a:solidFill>
                <a:schemeClr val="tx2"/>
              </a:solidFill>
              <a:latin typeface="Arial Narrow" pitchFamily="34" charset="0"/>
            </a:rPr>
            <a:t>Снижение уровня опасности</a:t>
          </a:r>
          <a:endParaRPr lang="ru-RU" sz="1400" b="1" dirty="0">
            <a:latin typeface="Arial Narrow" pitchFamily="34" charset="0"/>
          </a:endParaRPr>
        </a:p>
      </dgm:t>
    </dgm:pt>
    <dgm:pt modelId="{1E0EB505-44C8-4458-9A33-4865B7EA1A52}" type="parTrans" cxnId="{5BC2F236-6B83-4B03-B27E-8A3FE57F3E29}">
      <dgm:prSet/>
      <dgm:spPr/>
      <dgm:t>
        <a:bodyPr/>
        <a:lstStyle/>
        <a:p>
          <a:endParaRPr lang="ru-RU" sz="1400">
            <a:latin typeface="Arial Narrow" pitchFamily="34" charset="0"/>
          </a:endParaRPr>
        </a:p>
      </dgm:t>
    </dgm:pt>
    <dgm:pt modelId="{E1628654-5E35-4D52-AA1B-522B1E69FA67}" type="sibTrans" cxnId="{5BC2F236-6B83-4B03-B27E-8A3FE57F3E29}">
      <dgm:prSet/>
      <dgm:spPr/>
      <dgm:t>
        <a:bodyPr/>
        <a:lstStyle/>
        <a:p>
          <a:endParaRPr lang="ru-RU" sz="1400">
            <a:latin typeface="Arial Narrow" pitchFamily="34" charset="0"/>
          </a:endParaRPr>
        </a:p>
      </dgm:t>
    </dgm:pt>
    <dgm:pt modelId="{C3FA59BA-2D72-4FCC-9F2B-1BF064A5AD8E}">
      <dgm:prSet phldrT="[Текст]" custT="1"/>
      <dgm:spPr/>
      <dgm:t>
        <a:bodyPr/>
        <a:lstStyle/>
        <a:p>
          <a:r>
            <a:rPr lang="ru-RU" sz="1400" dirty="0" smtClean="0">
              <a:solidFill>
                <a:schemeClr val="tx2"/>
              </a:solidFill>
              <a:latin typeface="Arial Narrow" pitchFamily="34" charset="0"/>
            </a:rPr>
            <a:t>распознание</a:t>
          </a:r>
          <a:endParaRPr lang="ru-RU" sz="1400" dirty="0">
            <a:latin typeface="Arial Narrow" pitchFamily="34" charset="0"/>
          </a:endParaRPr>
        </a:p>
      </dgm:t>
    </dgm:pt>
    <dgm:pt modelId="{21887B12-0878-4952-8F30-33A45B9ECEE6}" type="parTrans" cxnId="{642820C2-0B68-47BD-83E7-0195EB7E1CE9}">
      <dgm:prSet/>
      <dgm:spPr/>
      <dgm:t>
        <a:bodyPr/>
        <a:lstStyle/>
        <a:p>
          <a:endParaRPr lang="ru-RU" sz="1400"/>
        </a:p>
      </dgm:t>
    </dgm:pt>
    <dgm:pt modelId="{BE718948-EB7B-4B95-AD99-6B952746811A}" type="sibTrans" cxnId="{642820C2-0B68-47BD-83E7-0195EB7E1CE9}">
      <dgm:prSet/>
      <dgm:spPr/>
      <dgm:t>
        <a:bodyPr/>
        <a:lstStyle/>
        <a:p>
          <a:endParaRPr lang="ru-RU" sz="1400"/>
        </a:p>
      </dgm:t>
    </dgm:pt>
    <dgm:pt modelId="{00409E80-EC6E-4010-82F2-A0BDD468AF01}">
      <dgm:prSet phldrT="[Текст]" custT="1"/>
      <dgm:spPr/>
      <dgm:t>
        <a:bodyPr/>
        <a:lstStyle/>
        <a:p>
          <a:r>
            <a:rPr lang="ru-RU" sz="1400" dirty="0" smtClean="0">
              <a:solidFill>
                <a:schemeClr val="tx2"/>
              </a:solidFill>
              <a:latin typeface="Arial Narrow" pitchFamily="34" charset="0"/>
            </a:rPr>
            <a:t>описание</a:t>
          </a:r>
          <a:endParaRPr lang="ru-RU" sz="1400" dirty="0">
            <a:latin typeface="Arial Narrow" pitchFamily="34" charset="0"/>
          </a:endParaRPr>
        </a:p>
      </dgm:t>
    </dgm:pt>
    <dgm:pt modelId="{0B005E78-EE6E-4AF5-B623-5AE8C0F2C978}" type="parTrans" cxnId="{BFFF7E78-F995-49A0-BC82-DCE8D0EA939A}">
      <dgm:prSet/>
      <dgm:spPr/>
      <dgm:t>
        <a:bodyPr/>
        <a:lstStyle/>
        <a:p>
          <a:endParaRPr lang="ru-RU" sz="1400"/>
        </a:p>
      </dgm:t>
    </dgm:pt>
    <dgm:pt modelId="{786E801A-C9BC-4163-9AA3-5D1DD026C84E}" type="sibTrans" cxnId="{BFFF7E78-F995-49A0-BC82-DCE8D0EA939A}">
      <dgm:prSet/>
      <dgm:spPr/>
      <dgm:t>
        <a:bodyPr/>
        <a:lstStyle/>
        <a:p>
          <a:endParaRPr lang="ru-RU" sz="1400"/>
        </a:p>
      </dgm:t>
    </dgm:pt>
    <dgm:pt modelId="{234539A2-6E71-44CC-8BD6-C3928E2D99E1}">
      <dgm:prSet custT="1"/>
      <dgm:spPr/>
      <dgm:t>
        <a:bodyPr/>
        <a:lstStyle/>
        <a:p>
          <a:r>
            <a:rPr lang="ru-RU" sz="1400" b="1" dirty="0" smtClean="0">
              <a:solidFill>
                <a:schemeClr val="tx2"/>
              </a:solidFill>
              <a:latin typeface="Arial Narrow" pitchFamily="34" charset="0"/>
            </a:rPr>
            <a:t>Управление </a:t>
          </a:r>
          <a:r>
            <a:rPr lang="ru-RU" sz="1400" b="1" dirty="0" err="1" smtClean="0">
              <a:solidFill>
                <a:schemeClr val="tx2"/>
              </a:solidFill>
              <a:latin typeface="Arial Narrow" pitchFamily="34" charset="0"/>
            </a:rPr>
            <a:t>профрисками</a:t>
          </a:r>
          <a:endParaRPr lang="ru-RU" sz="1400" b="1" dirty="0" smtClean="0">
            <a:solidFill>
              <a:schemeClr val="tx2"/>
            </a:solidFill>
            <a:latin typeface="Arial Narrow" pitchFamily="34" charset="0"/>
          </a:endParaRPr>
        </a:p>
      </dgm:t>
    </dgm:pt>
    <dgm:pt modelId="{2426F440-FF6A-448C-912E-C8C8BAFC8364}" type="parTrans" cxnId="{B9159FD2-F90F-4593-B30B-5BF7D24DC69E}">
      <dgm:prSet/>
      <dgm:spPr/>
      <dgm:t>
        <a:bodyPr/>
        <a:lstStyle/>
        <a:p>
          <a:endParaRPr lang="ru-RU" sz="1400"/>
        </a:p>
      </dgm:t>
    </dgm:pt>
    <dgm:pt modelId="{B697BBFD-6D22-44F8-AA6E-0BB9E56BD775}" type="sibTrans" cxnId="{B9159FD2-F90F-4593-B30B-5BF7D24DC69E}">
      <dgm:prSet/>
      <dgm:spPr/>
      <dgm:t>
        <a:bodyPr/>
        <a:lstStyle/>
        <a:p>
          <a:endParaRPr lang="ru-RU" sz="1400"/>
        </a:p>
      </dgm:t>
    </dgm:pt>
    <dgm:pt modelId="{05FB046E-A93D-4389-BC2D-04B82C24ED79}">
      <dgm:prSet custT="1"/>
      <dgm:spPr/>
      <dgm:t>
        <a:bodyPr/>
        <a:lstStyle/>
        <a:p>
          <a:r>
            <a:rPr lang="ru-RU" sz="1400" dirty="0" smtClean="0">
              <a:solidFill>
                <a:schemeClr val="tx2"/>
              </a:solidFill>
              <a:latin typeface="Arial Narrow" pitchFamily="34" charset="0"/>
            </a:rPr>
            <a:t>информирование работников</a:t>
          </a:r>
          <a:endParaRPr lang="ru-RU" sz="1400" dirty="0"/>
        </a:p>
      </dgm:t>
    </dgm:pt>
    <dgm:pt modelId="{4D9613DB-CEFD-4B21-87F9-3B73D6528D7D}" type="parTrans" cxnId="{0C559035-F6A7-4A11-A8FA-A6166C8197F7}">
      <dgm:prSet/>
      <dgm:spPr/>
      <dgm:t>
        <a:bodyPr/>
        <a:lstStyle/>
        <a:p>
          <a:endParaRPr lang="ru-RU" sz="1400"/>
        </a:p>
      </dgm:t>
    </dgm:pt>
    <dgm:pt modelId="{10A5369D-A39A-4828-B4A0-A74A61208486}" type="sibTrans" cxnId="{0C559035-F6A7-4A11-A8FA-A6166C8197F7}">
      <dgm:prSet/>
      <dgm:spPr/>
      <dgm:t>
        <a:bodyPr/>
        <a:lstStyle/>
        <a:p>
          <a:endParaRPr lang="ru-RU" sz="1400"/>
        </a:p>
      </dgm:t>
    </dgm:pt>
    <dgm:pt modelId="{6E07EFEE-994C-461C-B8FC-95A020748298}">
      <dgm:prSet custT="1"/>
      <dgm:spPr/>
      <dgm:t>
        <a:bodyPr/>
        <a:lstStyle/>
        <a:p>
          <a:r>
            <a:rPr lang="ru-RU" sz="1400" dirty="0" smtClean="0">
              <a:solidFill>
                <a:schemeClr val="tx2"/>
              </a:solidFill>
              <a:latin typeface="Arial Narrow" pitchFamily="34" charset="0"/>
            </a:rPr>
            <a:t>разработка плана постоянных действий</a:t>
          </a:r>
          <a:endParaRPr lang="ru-RU" sz="1400" dirty="0">
            <a:solidFill>
              <a:schemeClr val="tx2"/>
            </a:solidFill>
            <a:latin typeface="Arial Narrow" pitchFamily="34" charset="0"/>
          </a:endParaRPr>
        </a:p>
      </dgm:t>
    </dgm:pt>
    <dgm:pt modelId="{B8C358DB-1C9D-4045-B5E9-5020096B92E9}" type="parTrans" cxnId="{787B7506-8C0F-4447-B694-43CDCE3DE951}">
      <dgm:prSet/>
      <dgm:spPr/>
      <dgm:t>
        <a:bodyPr/>
        <a:lstStyle/>
        <a:p>
          <a:endParaRPr lang="ru-RU" sz="1400"/>
        </a:p>
      </dgm:t>
    </dgm:pt>
    <dgm:pt modelId="{187E38F3-AED4-46C9-BD93-6AF5EB02ED37}" type="sibTrans" cxnId="{787B7506-8C0F-4447-B694-43CDCE3DE951}">
      <dgm:prSet/>
      <dgm:spPr/>
      <dgm:t>
        <a:bodyPr/>
        <a:lstStyle/>
        <a:p>
          <a:endParaRPr lang="ru-RU" sz="1400"/>
        </a:p>
      </dgm:t>
    </dgm:pt>
    <dgm:pt modelId="{0748E30E-2D54-481F-81B2-1E8278BD26FD}">
      <dgm:prSet custT="1"/>
      <dgm:spPr/>
      <dgm:t>
        <a:bodyPr/>
        <a:lstStyle/>
        <a:p>
          <a:r>
            <a:rPr lang="ru-RU" sz="1400" dirty="0" smtClean="0">
              <a:solidFill>
                <a:schemeClr val="tx2"/>
              </a:solidFill>
              <a:latin typeface="Arial Narrow" pitchFamily="34" charset="0"/>
            </a:rPr>
            <a:t>устранение опасности</a:t>
          </a:r>
        </a:p>
      </dgm:t>
    </dgm:pt>
    <dgm:pt modelId="{9F026185-BA86-4624-A431-15617E41BCF9}" type="parTrans" cxnId="{819E4533-4E0A-42DD-B827-A821AF081EC4}">
      <dgm:prSet/>
      <dgm:spPr/>
      <dgm:t>
        <a:bodyPr/>
        <a:lstStyle/>
        <a:p>
          <a:endParaRPr lang="ru-RU" sz="1400"/>
        </a:p>
      </dgm:t>
    </dgm:pt>
    <dgm:pt modelId="{2D8B515B-20C5-4090-AD0B-8E99BB484475}" type="sibTrans" cxnId="{819E4533-4E0A-42DD-B827-A821AF081EC4}">
      <dgm:prSet/>
      <dgm:spPr/>
      <dgm:t>
        <a:bodyPr/>
        <a:lstStyle/>
        <a:p>
          <a:endParaRPr lang="ru-RU" sz="1400"/>
        </a:p>
      </dgm:t>
    </dgm:pt>
    <dgm:pt modelId="{F8F1D982-75EB-492A-887D-2EC0C618A9AA}">
      <dgm:prSet custT="1"/>
      <dgm:spPr/>
      <dgm:t>
        <a:bodyPr/>
        <a:lstStyle/>
        <a:p>
          <a:r>
            <a:rPr lang="ru-RU" sz="1400" dirty="0" smtClean="0">
              <a:solidFill>
                <a:schemeClr val="tx2"/>
              </a:solidFill>
              <a:latin typeface="Arial Narrow" pitchFamily="34" charset="0"/>
            </a:rPr>
            <a:t>снижение уровня воздействия</a:t>
          </a:r>
        </a:p>
      </dgm:t>
    </dgm:pt>
    <dgm:pt modelId="{4B367E01-4D98-47BB-B94E-02A4191EB202}" type="parTrans" cxnId="{71F2A458-12B3-4DFE-A85F-61779C888483}">
      <dgm:prSet/>
      <dgm:spPr/>
      <dgm:t>
        <a:bodyPr/>
        <a:lstStyle/>
        <a:p>
          <a:endParaRPr lang="ru-RU" sz="1400"/>
        </a:p>
      </dgm:t>
    </dgm:pt>
    <dgm:pt modelId="{C4A388C5-B8B6-458D-B9B3-2E91D44680D1}" type="sibTrans" cxnId="{71F2A458-12B3-4DFE-A85F-61779C888483}">
      <dgm:prSet/>
      <dgm:spPr/>
      <dgm:t>
        <a:bodyPr/>
        <a:lstStyle/>
        <a:p>
          <a:endParaRPr lang="ru-RU" sz="1400"/>
        </a:p>
      </dgm:t>
    </dgm:pt>
    <dgm:pt modelId="{4142CB53-A9AF-40CA-ACCD-ED494C5C081F}">
      <dgm:prSet custT="1"/>
      <dgm:spPr/>
      <dgm:t>
        <a:bodyPr/>
        <a:lstStyle/>
        <a:p>
          <a:r>
            <a:rPr lang="ru-RU" sz="1400" dirty="0" smtClean="0">
              <a:solidFill>
                <a:schemeClr val="tx2"/>
              </a:solidFill>
              <a:latin typeface="Arial Narrow" pitchFamily="34" charset="0"/>
            </a:rPr>
            <a:t>использование СИЗ </a:t>
          </a:r>
        </a:p>
      </dgm:t>
    </dgm:pt>
    <dgm:pt modelId="{C3D3F358-D6E5-414A-99E8-A813F0571C29}" type="parTrans" cxnId="{E0054ED8-F01C-4CC0-B625-6C04E34180DF}">
      <dgm:prSet/>
      <dgm:spPr/>
      <dgm:t>
        <a:bodyPr/>
        <a:lstStyle/>
        <a:p>
          <a:endParaRPr lang="ru-RU" sz="1400"/>
        </a:p>
      </dgm:t>
    </dgm:pt>
    <dgm:pt modelId="{75D522E8-EE6F-4CAD-8DD8-66CBAD39E603}" type="sibTrans" cxnId="{E0054ED8-F01C-4CC0-B625-6C04E34180DF}">
      <dgm:prSet/>
      <dgm:spPr/>
      <dgm:t>
        <a:bodyPr/>
        <a:lstStyle/>
        <a:p>
          <a:endParaRPr lang="ru-RU" sz="1400"/>
        </a:p>
      </dgm:t>
    </dgm:pt>
    <dgm:pt modelId="{FF2DF4A3-983A-4B49-A10A-7842D1D432E6}">
      <dgm:prSet custT="1"/>
      <dgm:spPr/>
      <dgm:t>
        <a:bodyPr/>
        <a:lstStyle/>
        <a:p>
          <a:r>
            <a:rPr lang="ru-RU" sz="1400" dirty="0" smtClean="0">
              <a:solidFill>
                <a:schemeClr val="tx2"/>
              </a:solidFill>
              <a:latin typeface="Arial Narrow" pitchFamily="34" charset="0"/>
            </a:rPr>
            <a:t>документирование реализуемых мер</a:t>
          </a:r>
          <a:endParaRPr lang="ru-RU" sz="1400" dirty="0"/>
        </a:p>
      </dgm:t>
    </dgm:pt>
    <dgm:pt modelId="{E6BC3933-2A85-41D9-BE7E-2ADE065089A2}" type="parTrans" cxnId="{6E66BE40-C5DF-4B71-A79D-C181D21DAC90}">
      <dgm:prSet/>
      <dgm:spPr/>
      <dgm:t>
        <a:bodyPr/>
        <a:lstStyle/>
        <a:p>
          <a:endParaRPr lang="ru-RU" sz="1400"/>
        </a:p>
      </dgm:t>
    </dgm:pt>
    <dgm:pt modelId="{1F312B45-E465-4B93-9182-587867997769}" type="sibTrans" cxnId="{6E66BE40-C5DF-4B71-A79D-C181D21DAC90}">
      <dgm:prSet/>
      <dgm:spPr/>
      <dgm:t>
        <a:bodyPr/>
        <a:lstStyle/>
        <a:p>
          <a:endParaRPr lang="ru-RU" sz="1400"/>
        </a:p>
      </dgm:t>
    </dgm:pt>
    <dgm:pt modelId="{6ABCFAF9-6D57-4C7A-A869-8F16F3B2C94B}">
      <dgm:prSet custT="1"/>
      <dgm:spPr/>
      <dgm:t>
        <a:bodyPr/>
        <a:lstStyle/>
        <a:p>
          <a:r>
            <a:rPr lang="ru-RU" sz="1400" dirty="0" smtClean="0">
              <a:solidFill>
                <a:schemeClr val="tx2"/>
              </a:solidFill>
              <a:latin typeface="Arial Narrow" pitchFamily="34" charset="0"/>
            </a:rPr>
            <a:t>разработка регламентов действий</a:t>
          </a:r>
          <a:endParaRPr lang="ru-RU" sz="1400" dirty="0">
            <a:solidFill>
              <a:schemeClr val="tx2"/>
            </a:solidFill>
            <a:latin typeface="Arial Narrow" pitchFamily="34" charset="0"/>
          </a:endParaRPr>
        </a:p>
      </dgm:t>
    </dgm:pt>
    <dgm:pt modelId="{E4BEFEB9-E4E6-40C0-88A6-487454BD25BA}" type="parTrans" cxnId="{829C9B29-5397-48A5-8D44-CFBE89ABA99F}">
      <dgm:prSet/>
      <dgm:spPr/>
      <dgm:t>
        <a:bodyPr/>
        <a:lstStyle/>
        <a:p>
          <a:endParaRPr lang="ru-RU" sz="1400"/>
        </a:p>
      </dgm:t>
    </dgm:pt>
    <dgm:pt modelId="{003E1553-737F-460F-914F-FC733C1DC875}" type="sibTrans" cxnId="{829C9B29-5397-48A5-8D44-CFBE89ABA99F}">
      <dgm:prSet/>
      <dgm:spPr/>
      <dgm:t>
        <a:bodyPr/>
        <a:lstStyle/>
        <a:p>
          <a:endParaRPr lang="ru-RU" sz="1400"/>
        </a:p>
      </dgm:t>
    </dgm:pt>
    <dgm:pt modelId="{2D25B23B-9D35-4249-8426-887BAF54D443}">
      <dgm:prSet custT="1"/>
      <dgm:spPr/>
      <dgm:t>
        <a:bodyPr/>
        <a:lstStyle/>
        <a:p>
          <a:r>
            <a:rPr lang="ru-RU" sz="1400" dirty="0" smtClean="0">
              <a:solidFill>
                <a:schemeClr val="tx2"/>
              </a:solidFill>
              <a:latin typeface="Arial Narrow" pitchFamily="34" charset="0"/>
            </a:rPr>
            <a:t>остановка работ</a:t>
          </a:r>
        </a:p>
      </dgm:t>
    </dgm:pt>
    <dgm:pt modelId="{D9E1AC5E-8466-442B-8805-B8AFBE155026}" type="parTrans" cxnId="{DAC75CCB-79F6-4E07-9168-B78DF317DC48}">
      <dgm:prSet/>
      <dgm:spPr/>
      <dgm:t>
        <a:bodyPr/>
        <a:lstStyle/>
        <a:p>
          <a:endParaRPr lang="ru-RU" sz="1400"/>
        </a:p>
      </dgm:t>
    </dgm:pt>
    <dgm:pt modelId="{BDE321DD-E766-4C80-85B1-CDABF4AF8106}" type="sibTrans" cxnId="{DAC75CCB-79F6-4E07-9168-B78DF317DC48}">
      <dgm:prSet/>
      <dgm:spPr/>
      <dgm:t>
        <a:bodyPr/>
        <a:lstStyle/>
        <a:p>
          <a:endParaRPr lang="ru-RU" sz="1400"/>
        </a:p>
      </dgm:t>
    </dgm:pt>
    <dgm:pt modelId="{78460B0C-0ECF-4F31-B7DD-3BCD5390A3A9}" type="pres">
      <dgm:prSet presAssocID="{A64B1CF9-DAFD-4385-AF7F-121C96168F62}" presName="Name0" presStyleCnt="0">
        <dgm:presLayoutVars>
          <dgm:dir/>
          <dgm:resizeHandles val="exact"/>
        </dgm:presLayoutVars>
      </dgm:prSet>
      <dgm:spPr/>
      <dgm:t>
        <a:bodyPr/>
        <a:lstStyle/>
        <a:p>
          <a:endParaRPr lang="ru-RU"/>
        </a:p>
      </dgm:t>
    </dgm:pt>
    <dgm:pt modelId="{5DD3B43A-0EF0-4467-A475-6CD8CD5B5F2B}" type="pres">
      <dgm:prSet presAssocID="{A64B1CF9-DAFD-4385-AF7F-121C96168F62}" presName="arrow" presStyleLbl="bgShp" presStyleIdx="0" presStyleCnt="1">
        <dgm:style>
          <a:lnRef idx="1">
            <a:schemeClr val="accent5"/>
          </a:lnRef>
          <a:fillRef idx="2">
            <a:schemeClr val="accent5"/>
          </a:fillRef>
          <a:effectRef idx="1">
            <a:schemeClr val="accent5"/>
          </a:effectRef>
          <a:fontRef idx="minor">
            <a:schemeClr val="dk1"/>
          </a:fontRef>
        </dgm:style>
      </dgm:prSet>
      <dgm:spPr>
        <a:solidFill>
          <a:schemeClr val="accent1">
            <a:lumMod val="60000"/>
            <a:lumOff val="40000"/>
          </a:schemeClr>
        </a:solidFill>
      </dgm:spPr>
      <dgm:t>
        <a:bodyPr/>
        <a:lstStyle/>
        <a:p>
          <a:endParaRPr lang="ru-RU"/>
        </a:p>
      </dgm:t>
    </dgm:pt>
    <dgm:pt modelId="{BBDF6F3F-597E-42F6-8802-C007AF4FF04D}" type="pres">
      <dgm:prSet presAssocID="{A64B1CF9-DAFD-4385-AF7F-121C96168F62}" presName="points" presStyleCnt="0"/>
      <dgm:spPr/>
    </dgm:pt>
    <dgm:pt modelId="{9EFAB84F-AFF6-4B63-88CE-3BB60F4DFD05}" type="pres">
      <dgm:prSet presAssocID="{233B3070-23B5-4541-9EDF-6B8CE7FD6F2A}" presName="compositeA" presStyleCnt="0"/>
      <dgm:spPr/>
    </dgm:pt>
    <dgm:pt modelId="{C9A70CDC-5367-43CF-9330-2A6F98307FCE}" type="pres">
      <dgm:prSet presAssocID="{233B3070-23B5-4541-9EDF-6B8CE7FD6F2A}" presName="textA" presStyleLbl="revTx" presStyleIdx="0" presStyleCnt="4">
        <dgm:presLayoutVars>
          <dgm:bulletEnabled val="1"/>
        </dgm:presLayoutVars>
      </dgm:prSet>
      <dgm:spPr/>
      <dgm:t>
        <a:bodyPr/>
        <a:lstStyle/>
        <a:p>
          <a:endParaRPr lang="ru-RU"/>
        </a:p>
      </dgm:t>
    </dgm:pt>
    <dgm:pt modelId="{EE4E8567-B044-4E88-BCE9-0D6143C1EB2A}" type="pres">
      <dgm:prSet presAssocID="{233B3070-23B5-4541-9EDF-6B8CE7FD6F2A}" presName="circleA" presStyleLbl="node1" presStyleIdx="0" presStyleCnt="4"/>
      <dgm:spPr/>
    </dgm:pt>
    <dgm:pt modelId="{2E8E219D-A187-419C-9C0F-911B50B9CD46}" type="pres">
      <dgm:prSet presAssocID="{233B3070-23B5-4541-9EDF-6B8CE7FD6F2A}" presName="spaceA" presStyleCnt="0"/>
      <dgm:spPr/>
    </dgm:pt>
    <dgm:pt modelId="{64471A96-94A3-4487-BF68-A6A6EC3C125D}" type="pres">
      <dgm:prSet presAssocID="{8FC76B42-3D2B-4044-B454-980E0FE6662E}" presName="space" presStyleCnt="0"/>
      <dgm:spPr/>
    </dgm:pt>
    <dgm:pt modelId="{54318470-B64C-4DF4-8E9A-00D9FCF962B6}" type="pres">
      <dgm:prSet presAssocID="{654EC19B-6BFF-453E-B9E6-4AE44F756014}" presName="compositeB" presStyleCnt="0"/>
      <dgm:spPr/>
    </dgm:pt>
    <dgm:pt modelId="{4DB8001A-E5A7-40C2-8304-489B011ED18C}" type="pres">
      <dgm:prSet presAssocID="{654EC19B-6BFF-453E-B9E6-4AE44F756014}" presName="textB" presStyleLbl="revTx" presStyleIdx="1" presStyleCnt="4">
        <dgm:presLayoutVars>
          <dgm:bulletEnabled val="1"/>
        </dgm:presLayoutVars>
      </dgm:prSet>
      <dgm:spPr/>
      <dgm:t>
        <a:bodyPr/>
        <a:lstStyle/>
        <a:p>
          <a:endParaRPr lang="ru-RU"/>
        </a:p>
      </dgm:t>
    </dgm:pt>
    <dgm:pt modelId="{09C2BF32-88AD-4FE3-8DD8-75C7DC1A47B5}" type="pres">
      <dgm:prSet presAssocID="{654EC19B-6BFF-453E-B9E6-4AE44F756014}" presName="circleB" presStyleLbl="node1" presStyleIdx="1" presStyleCnt="4"/>
      <dgm:spPr/>
    </dgm:pt>
    <dgm:pt modelId="{EB2EFF23-2315-42BB-8C55-F803DDB8EDEE}" type="pres">
      <dgm:prSet presAssocID="{654EC19B-6BFF-453E-B9E6-4AE44F756014}" presName="spaceB" presStyleCnt="0"/>
      <dgm:spPr/>
    </dgm:pt>
    <dgm:pt modelId="{4E1FB466-566B-4458-BEC2-F0ED9E09FA3F}" type="pres">
      <dgm:prSet presAssocID="{82B1ECE0-56B7-429E-800A-03D699598E61}" presName="space" presStyleCnt="0"/>
      <dgm:spPr/>
    </dgm:pt>
    <dgm:pt modelId="{FDF7647F-4119-43E1-BADB-29335FD03A41}" type="pres">
      <dgm:prSet presAssocID="{6DEE5CE0-DD8C-44A9-A89C-BA8393E34292}" presName="compositeA" presStyleCnt="0"/>
      <dgm:spPr/>
    </dgm:pt>
    <dgm:pt modelId="{1F78B81A-90F4-412C-98DD-49C4FDFE71B4}" type="pres">
      <dgm:prSet presAssocID="{6DEE5CE0-DD8C-44A9-A89C-BA8393E34292}" presName="textA" presStyleLbl="revTx" presStyleIdx="2" presStyleCnt="4">
        <dgm:presLayoutVars>
          <dgm:bulletEnabled val="1"/>
        </dgm:presLayoutVars>
      </dgm:prSet>
      <dgm:spPr/>
      <dgm:t>
        <a:bodyPr/>
        <a:lstStyle/>
        <a:p>
          <a:endParaRPr lang="ru-RU"/>
        </a:p>
      </dgm:t>
    </dgm:pt>
    <dgm:pt modelId="{80666BEF-9C5A-403B-8391-BD26EF55FC77}" type="pres">
      <dgm:prSet presAssocID="{6DEE5CE0-DD8C-44A9-A89C-BA8393E34292}" presName="circleA" presStyleLbl="node1" presStyleIdx="2" presStyleCnt="4"/>
      <dgm:spPr/>
    </dgm:pt>
    <dgm:pt modelId="{A65FDAA5-5BEE-4C08-A40E-1228F3328C98}" type="pres">
      <dgm:prSet presAssocID="{6DEE5CE0-DD8C-44A9-A89C-BA8393E34292}" presName="spaceA" presStyleCnt="0"/>
      <dgm:spPr/>
    </dgm:pt>
    <dgm:pt modelId="{5BC94DEC-9AC4-4C55-A303-43C0E3662A9A}" type="pres">
      <dgm:prSet presAssocID="{E1628654-5E35-4D52-AA1B-522B1E69FA67}" presName="space" presStyleCnt="0"/>
      <dgm:spPr/>
    </dgm:pt>
    <dgm:pt modelId="{1F3CDC41-97CD-450A-9D81-AD6E318F34F0}" type="pres">
      <dgm:prSet presAssocID="{234539A2-6E71-44CC-8BD6-C3928E2D99E1}" presName="compositeB" presStyleCnt="0"/>
      <dgm:spPr/>
    </dgm:pt>
    <dgm:pt modelId="{AB259358-07F6-4237-92BD-B0C6B2D5DD7B}" type="pres">
      <dgm:prSet presAssocID="{234539A2-6E71-44CC-8BD6-C3928E2D99E1}" presName="textB" presStyleLbl="revTx" presStyleIdx="3" presStyleCnt="4" custScaleX="117013">
        <dgm:presLayoutVars>
          <dgm:bulletEnabled val="1"/>
        </dgm:presLayoutVars>
      </dgm:prSet>
      <dgm:spPr/>
      <dgm:t>
        <a:bodyPr/>
        <a:lstStyle/>
        <a:p>
          <a:endParaRPr lang="ru-RU"/>
        </a:p>
      </dgm:t>
    </dgm:pt>
    <dgm:pt modelId="{D55486EA-B769-4BD6-AF56-8FC05FEFB351}" type="pres">
      <dgm:prSet presAssocID="{234539A2-6E71-44CC-8BD6-C3928E2D99E1}" presName="circleB" presStyleLbl="node1" presStyleIdx="3" presStyleCnt="4"/>
      <dgm:spPr/>
    </dgm:pt>
    <dgm:pt modelId="{EE009D78-4230-414E-9DCC-67E652597D4B}" type="pres">
      <dgm:prSet presAssocID="{234539A2-6E71-44CC-8BD6-C3928E2D99E1}" presName="spaceB" presStyleCnt="0"/>
      <dgm:spPr/>
    </dgm:pt>
  </dgm:ptLst>
  <dgm:cxnLst>
    <dgm:cxn modelId="{F4EE9C6C-041F-4D79-A057-B39FD1A1F5D1}" type="presOf" srcId="{BEC57EE6-9535-471A-A1E6-BA6A3486E8B7}" destId="{4DB8001A-E5A7-40C2-8304-489B011ED18C}" srcOrd="0" destOrd="1" presId="urn:microsoft.com/office/officeart/2005/8/layout/hProcess11"/>
    <dgm:cxn modelId="{0C559035-F6A7-4A11-A8FA-A6166C8197F7}" srcId="{234539A2-6E71-44CC-8BD6-C3928E2D99E1}" destId="{05FB046E-A93D-4389-BC2D-04B82C24ED79}" srcOrd="0" destOrd="0" parTransId="{4D9613DB-CEFD-4B21-87F9-3B73D6528D7D}" sibTransId="{10A5369D-A39A-4828-B4A0-A74A61208486}"/>
    <dgm:cxn modelId="{DAC75CCB-79F6-4E07-9168-B78DF317DC48}" srcId="{6DEE5CE0-DD8C-44A9-A89C-BA8393E34292}" destId="{2D25B23B-9D35-4249-8426-887BAF54D443}" srcOrd="3" destOrd="0" parTransId="{D9E1AC5E-8466-442B-8805-B8AFBE155026}" sibTransId="{BDE321DD-E766-4C80-85B1-CDABF4AF8106}"/>
    <dgm:cxn modelId="{7235BA7D-9143-4672-9522-455EB5D9FCD3}" type="presOf" srcId="{A64B1CF9-DAFD-4385-AF7F-121C96168F62}" destId="{78460B0C-0ECF-4F31-B7DD-3BCD5390A3A9}" srcOrd="0" destOrd="0" presId="urn:microsoft.com/office/officeart/2005/8/layout/hProcess11"/>
    <dgm:cxn modelId="{614511EF-BA6D-4A85-B1B1-5499BD2757A4}" type="presOf" srcId="{DDE47CB6-4E04-41C6-B0B7-7150B5BE9BC7}" destId="{4DB8001A-E5A7-40C2-8304-489B011ED18C}" srcOrd="0" destOrd="2" presId="urn:microsoft.com/office/officeart/2005/8/layout/hProcess11"/>
    <dgm:cxn modelId="{E60CEB29-EDC4-487D-A27B-23F4BF0ABA22}" srcId="{233B3070-23B5-4541-9EDF-6B8CE7FD6F2A}" destId="{822BD597-2AE2-4246-91DC-13C074CAC54A}" srcOrd="0" destOrd="0" parTransId="{18D7CFA7-0256-4BCD-BF47-E173E0CA4E65}" sibTransId="{D6462DF1-7DBB-453F-9F13-1D5C09878C59}"/>
    <dgm:cxn modelId="{5BC2F236-6B83-4B03-B27E-8A3FE57F3E29}" srcId="{A64B1CF9-DAFD-4385-AF7F-121C96168F62}" destId="{6DEE5CE0-DD8C-44A9-A89C-BA8393E34292}" srcOrd="2" destOrd="0" parTransId="{1E0EB505-44C8-4458-9A33-4865B7EA1A52}" sibTransId="{E1628654-5E35-4D52-AA1B-522B1E69FA67}"/>
    <dgm:cxn modelId="{4A64B876-7D10-40AE-9E42-78D34DD235B7}" type="presOf" srcId="{2D25B23B-9D35-4249-8426-887BAF54D443}" destId="{1F78B81A-90F4-412C-98DD-49C4FDFE71B4}" srcOrd="0" destOrd="4" presId="urn:microsoft.com/office/officeart/2005/8/layout/hProcess11"/>
    <dgm:cxn modelId="{6777B364-5FFD-4DAC-8134-5BADC6D89CE6}" type="presOf" srcId="{F8F1D982-75EB-492A-887D-2EC0C618A9AA}" destId="{1F78B81A-90F4-412C-98DD-49C4FDFE71B4}" srcOrd="0" destOrd="2" presId="urn:microsoft.com/office/officeart/2005/8/layout/hProcess11"/>
    <dgm:cxn modelId="{6E66BE40-C5DF-4B71-A79D-C181D21DAC90}" srcId="{234539A2-6E71-44CC-8BD6-C3928E2D99E1}" destId="{FF2DF4A3-983A-4B49-A10A-7842D1D432E6}" srcOrd="1" destOrd="0" parTransId="{E6BC3933-2A85-41D9-BE7E-2ADE065089A2}" sibTransId="{1F312B45-E465-4B93-9182-587867997769}"/>
    <dgm:cxn modelId="{D71955CD-215B-42F5-BB00-A59672145D69}" type="presOf" srcId="{4142CB53-A9AF-40CA-ACCD-ED494C5C081F}" destId="{1F78B81A-90F4-412C-98DD-49C4FDFE71B4}" srcOrd="0" destOrd="3" presId="urn:microsoft.com/office/officeart/2005/8/layout/hProcess11"/>
    <dgm:cxn modelId="{46A08150-C7FB-4299-9340-DFBE09F479BB}" type="presOf" srcId="{00409E80-EC6E-4010-82F2-A0BDD468AF01}" destId="{C9A70CDC-5367-43CF-9330-2A6F98307FCE}" srcOrd="0" destOrd="3" presId="urn:microsoft.com/office/officeart/2005/8/layout/hProcess11"/>
    <dgm:cxn modelId="{A59DE906-740F-4011-B490-29F386E01510}" type="presOf" srcId="{0748E30E-2D54-481F-81B2-1E8278BD26FD}" destId="{1F78B81A-90F4-412C-98DD-49C4FDFE71B4}" srcOrd="0" destOrd="1" presId="urn:microsoft.com/office/officeart/2005/8/layout/hProcess11"/>
    <dgm:cxn modelId="{9F6846C0-E7AA-4107-81D8-3F887C1C0E6D}" type="presOf" srcId="{05FB046E-A93D-4389-BC2D-04B82C24ED79}" destId="{AB259358-07F6-4237-92BD-B0C6B2D5DD7B}" srcOrd="0" destOrd="1" presId="urn:microsoft.com/office/officeart/2005/8/layout/hProcess11"/>
    <dgm:cxn modelId="{42D84E1A-B460-41C5-AF02-A75D963615F7}" type="presOf" srcId="{6ABCFAF9-6D57-4C7A-A869-8F16F3B2C94B}" destId="{AB259358-07F6-4237-92BD-B0C6B2D5DD7B}" srcOrd="0" destOrd="4" presId="urn:microsoft.com/office/officeart/2005/8/layout/hProcess11"/>
    <dgm:cxn modelId="{F75D381B-0CBF-4620-BB64-882EDB489BFA}" type="presOf" srcId="{FF2DF4A3-983A-4B49-A10A-7842D1D432E6}" destId="{AB259358-07F6-4237-92BD-B0C6B2D5DD7B}" srcOrd="0" destOrd="2" presId="urn:microsoft.com/office/officeart/2005/8/layout/hProcess11"/>
    <dgm:cxn modelId="{3B2F8EDC-4412-4320-8944-BEDB7357277E}" type="presOf" srcId="{233B3070-23B5-4541-9EDF-6B8CE7FD6F2A}" destId="{C9A70CDC-5367-43CF-9330-2A6F98307FCE}" srcOrd="0" destOrd="0" presId="urn:microsoft.com/office/officeart/2005/8/layout/hProcess11"/>
    <dgm:cxn modelId="{28ED3EEE-4ED3-4C76-80ED-B82533117FA5}" type="presOf" srcId="{6DEE5CE0-DD8C-44A9-A89C-BA8393E34292}" destId="{1F78B81A-90F4-412C-98DD-49C4FDFE71B4}" srcOrd="0" destOrd="0" presId="urn:microsoft.com/office/officeart/2005/8/layout/hProcess11"/>
    <dgm:cxn modelId="{B9159FD2-F90F-4593-B30B-5BF7D24DC69E}" srcId="{A64B1CF9-DAFD-4385-AF7F-121C96168F62}" destId="{234539A2-6E71-44CC-8BD6-C3928E2D99E1}" srcOrd="3" destOrd="0" parTransId="{2426F440-FF6A-448C-912E-C8C8BAFC8364}" sibTransId="{B697BBFD-6D22-44F8-AA6E-0BB9E56BD775}"/>
    <dgm:cxn modelId="{C2A6BA04-EC3D-436F-B2CF-E35702805E58}" type="presOf" srcId="{822BD597-2AE2-4246-91DC-13C074CAC54A}" destId="{C9A70CDC-5367-43CF-9330-2A6F98307FCE}" srcOrd="0" destOrd="1" presId="urn:microsoft.com/office/officeart/2005/8/layout/hProcess11"/>
    <dgm:cxn modelId="{642820C2-0B68-47BD-83E7-0195EB7E1CE9}" srcId="{233B3070-23B5-4541-9EDF-6B8CE7FD6F2A}" destId="{C3FA59BA-2D72-4FCC-9F2B-1BF064A5AD8E}" srcOrd="1" destOrd="0" parTransId="{21887B12-0878-4952-8F30-33A45B9ECEE6}" sibTransId="{BE718948-EB7B-4B95-AD99-6B952746811A}"/>
    <dgm:cxn modelId="{51D1C65C-E4B5-4E66-A06B-88E5D97B1691}" srcId="{A64B1CF9-DAFD-4385-AF7F-121C96168F62}" destId="{654EC19B-6BFF-453E-B9E6-4AE44F756014}" srcOrd="1" destOrd="0" parTransId="{D633ABD1-E9C7-48E5-9E54-8588A9EF52E8}" sibTransId="{82B1ECE0-56B7-429E-800A-03D699598E61}"/>
    <dgm:cxn modelId="{BB6EA9DC-112F-4A75-90A6-D5DE5B049F9B}" srcId="{654EC19B-6BFF-453E-B9E6-4AE44F756014}" destId="{DDE47CB6-4E04-41C6-B0B7-7150B5BE9BC7}" srcOrd="1" destOrd="0" parTransId="{C751B424-EC0F-4D61-9A43-F6BCB20E3A83}" sibTransId="{DB84B0DD-A52A-408F-AF94-09308BD855DF}"/>
    <dgm:cxn modelId="{6EC63D56-C768-4C27-8E2A-10E5FEC4994D}" srcId="{654EC19B-6BFF-453E-B9E6-4AE44F756014}" destId="{BEC57EE6-9535-471A-A1E6-BA6A3486E8B7}" srcOrd="0" destOrd="0" parTransId="{F84A11D3-C130-428A-8EFA-4EC7F738FB54}" sibTransId="{05F23F49-EAAD-4E81-80BC-AA0C4A1937EA}"/>
    <dgm:cxn modelId="{F38FC6B3-5F4C-43F3-9EFC-C4F00A7E86EA}" type="presOf" srcId="{C3FA59BA-2D72-4FCC-9F2B-1BF064A5AD8E}" destId="{C9A70CDC-5367-43CF-9330-2A6F98307FCE}" srcOrd="0" destOrd="2" presId="urn:microsoft.com/office/officeart/2005/8/layout/hProcess11"/>
    <dgm:cxn modelId="{71F2A458-12B3-4DFE-A85F-61779C888483}" srcId="{6DEE5CE0-DD8C-44A9-A89C-BA8393E34292}" destId="{F8F1D982-75EB-492A-887D-2EC0C618A9AA}" srcOrd="1" destOrd="0" parTransId="{4B367E01-4D98-47BB-B94E-02A4191EB202}" sibTransId="{C4A388C5-B8B6-458D-B9B3-2E91D44680D1}"/>
    <dgm:cxn modelId="{24A9FFFC-D99B-42A9-92BD-838D3C69CFC6}" type="presOf" srcId="{654EC19B-6BFF-453E-B9E6-4AE44F756014}" destId="{4DB8001A-E5A7-40C2-8304-489B011ED18C}" srcOrd="0" destOrd="0" presId="urn:microsoft.com/office/officeart/2005/8/layout/hProcess11"/>
    <dgm:cxn modelId="{787B7506-8C0F-4447-B694-43CDCE3DE951}" srcId="{234539A2-6E71-44CC-8BD6-C3928E2D99E1}" destId="{6E07EFEE-994C-461C-B8FC-95A020748298}" srcOrd="2" destOrd="0" parTransId="{B8C358DB-1C9D-4045-B5E9-5020096B92E9}" sibTransId="{187E38F3-AED4-46C9-BD93-6AF5EB02ED37}"/>
    <dgm:cxn modelId="{BFFF7E78-F995-49A0-BC82-DCE8D0EA939A}" srcId="{233B3070-23B5-4541-9EDF-6B8CE7FD6F2A}" destId="{00409E80-EC6E-4010-82F2-A0BDD468AF01}" srcOrd="2" destOrd="0" parTransId="{0B005E78-EE6E-4AF5-B623-5AE8C0F2C978}" sibTransId="{786E801A-C9BC-4163-9AA3-5D1DD026C84E}"/>
    <dgm:cxn modelId="{E0054ED8-F01C-4CC0-B625-6C04E34180DF}" srcId="{6DEE5CE0-DD8C-44A9-A89C-BA8393E34292}" destId="{4142CB53-A9AF-40CA-ACCD-ED494C5C081F}" srcOrd="2" destOrd="0" parTransId="{C3D3F358-D6E5-414A-99E8-A813F0571C29}" sibTransId="{75D522E8-EE6F-4CAD-8DD8-66CBAD39E603}"/>
    <dgm:cxn modelId="{03E0FE52-8647-456B-A70C-630F9FFDC025}" type="presOf" srcId="{6E07EFEE-994C-461C-B8FC-95A020748298}" destId="{AB259358-07F6-4237-92BD-B0C6B2D5DD7B}" srcOrd="0" destOrd="3" presId="urn:microsoft.com/office/officeart/2005/8/layout/hProcess11"/>
    <dgm:cxn modelId="{CAF59139-2A1B-4E10-805C-551DD605DD5F}" srcId="{A64B1CF9-DAFD-4385-AF7F-121C96168F62}" destId="{233B3070-23B5-4541-9EDF-6B8CE7FD6F2A}" srcOrd="0" destOrd="0" parTransId="{9D264397-E1FA-4459-8189-6FB79F64D35A}" sibTransId="{8FC76B42-3D2B-4044-B454-980E0FE6662E}"/>
    <dgm:cxn modelId="{819E4533-4E0A-42DD-B827-A821AF081EC4}" srcId="{6DEE5CE0-DD8C-44A9-A89C-BA8393E34292}" destId="{0748E30E-2D54-481F-81B2-1E8278BD26FD}" srcOrd="0" destOrd="0" parTransId="{9F026185-BA86-4624-A431-15617E41BCF9}" sibTransId="{2D8B515B-20C5-4090-AD0B-8E99BB484475}"/>
    <dgm:cxn modelId="{C281D7CA-7A4E-4717-8B69-BA864CC1BED0}" type="presOf" srcId="{234539A2-6E71-44CC-8BD6-C3928E2D99E1}" destId="{AB259358-07F6-4237-92BD-B0C6B2D5DD7B}" srcOrd="0" destOrd="0" presId="urn:microsoft.com/office/officeart/2005/8/layout/hProcess11"/>
    <dgm:cxn modelId="{829C9B29-5397-48A5-8D44-CFBE89ABA99F}" srcId="{234539A2-6E71-44CC-8BD6-C3928E2D99E1}" destId="{6ABCFAF9-6D57-4C7A-A869-8F16F3B2C94B}" srcOrd="3" destOrd="0" parTransId="{E4BEFEB9-E4E6-40C0-88A6-487454BD25BA}" sibTransId="{003E1553-737F-460F-914F-FC733C1DC875}"/>
    <dgm:cxn modelId="{A62B16EB-695C-4960-8D06-E714FF73B436}" type="presParOf" srcId="{78460B0C-0ECF-4F31-B7DD-3BCD5390A3A9}" destId="{5DD3B43A-0EF0-4467-A475-6CD8CD5B5F2B}" srcOrd="0" destOrd="0" presId="urn:microsoft.com/office/officeart/2005/8/layout/hProcess11"/>
    <dgm:cxn modelId="{3C432A22-39C0-4529-8A8E-846D11A01F79}" type="presParOf" srcId="{78460B0C-0ECF-4F31-B7DD-3BCD5390A3A9}" destId="{BBDF6F3F-597E-42F6-8802-C007AF4FF04D}" srcOrd="1" destOrd="0" presId="urn:microsoft.com/office/officeart/2005/8/layout/hProcess11"/>
    <dgm:cxn modelId="{EC2A5DB3-44A2-4293-9C20-F812EF32B1E4}" type="presParOf" srcId="{BBDF6F3F-597E-42F6-8802-C007AF4FF04D}" destId="{9EFAB84F-AFF6-4B63-88CE-3BB60F4DFD05}" srcOrd="0" destOrd="0" presId="urn:microsoft.com/office/officeart/2005/8/layout/hProcess11"/>
    <dgm:cxn modelId="{D3BAE1CC-C88C-42E5-87A0-B3553B999249}" type="presParOf" srcId="{9EFAB84F-AFF6-4B63-88CE-3BB60F4DFD05}" destId="{C9A70CDC-5367-43CF-9330-2A6F98307FCE}" srcOrd="0" destOrd="0" presId="urn:microsoft.com/office/officeart/2005/8/layout/hProcess11"/>
    <dgm:cxn modelId="{43ED15B9-F04F-4019-9339-4AAE22452C22}" type="presParOf" srcId="{9EFAB84F-AFF6-4B63-88CE-3BB60F4DFD05}" destId="{EE4E8567-B044-4E88-BCE9-0D6143C1EB2A}" srcOrd="1" destOrd="0" presId="urn:microsoft.com/office/officeart/2005/8/layout/hProcess11"/>
    <dgm:cxn modelId="{F80B643C-CB27-4547-89E7-DE551F1B3FA3}" type="presParOf" srcId="{9EFAB84F-AFF6-4B63-88CE-3BB60F4DFD05}" destId="{2E8E219D-A187-419C-9C0F-911B50B9CD46}" srcOrd="2" destOrd="0" presId="urn:microsoft.com/office/officeart/2005/8/layout/hProcess11"/>
    <dgm:cxn modelId="{A4C99DB1-8063-4603-82B4-0390F9F411AA}" type="presParOf" srcId="{BBDF6F3F-597E-42F6-8802-C007AF4FF04D}" destId="{64471A96-94A3-4487-BF68-A6A6EC3C125D}" srcOrd="1" destOrd="0" presId="urn:microsoft.com/office/officeart/2005/8/layout/hProcess11"/>
    <dgm:cxn modelId="{815F5692-320C-489A-98D9-434F80A5801E}" type="presParOf" srcId="{BBDF6F3F-597E-42F6-8802-C007AF4FF04D}" destId="{54318470-B64C-4DF4-8E9A-00D9FCF962B6}" srcOrd="2" destOrd="0" presId="urn:microsoft.com/office/officeart/2005/8/layout/hProcess11"/>
    <dgm:cxn modelId="{FCEC761E-6593-4E02-9DEA-1E346C8843FE}" type="presParOf" srcId="{54318470-B64C-4DF4-8E9A-00D9FCF962B6}" destId="{4DB8001A-E5A7-40C2-8304-489B011ED18C}" srcOrd="0" destOrd="0" presId="urn:microsoft.com/office/officeart/2005/8/layout/hProcess11"/>
    <dgm:cxn modelId="{5C293BEB-B124-48EA-9C26-5F3D825D3EA3}" type="presParOf" srcId="{54318470-B64C-4DF4-8E9A-00D9FCF962B6}" destId="{09C2BF32-88AD-4FE3-8DD8-75C7DC1A47B5}" srcOrd="1" destOrd="0" presId="urn:microsoft.com/office/officeart/2005/8/layout/hProcess11"/>
    <dgm:cxn modelId="{102B7814-E633-4D1B-B13B-EB6F048F5A88}" type="presParOf" srcId="{54318470-B64C-4DF4-8E9A-00D9FCF962B6}" destId="{EB2EFF23-2315-42BB-8C55-F803DDB8EDEE}" srcOrd="2" destOrd="0" presId="urn:microsoft.com/office/officeart/2005/8/layout/hProcess11"/>
    <dgm:cxn modelId="{E62353E3-C212-43D6-8BA5-C1771D1F32A6}" type="presParOf" srcId="{BBDF6F3F-597E-42F6-8802-C007AF4FF04D}" destId="{4E1FB466-566B-4458-BEC2-F0ED9E09FA3F}" srcOrd="3" destOrd="0" presId="urn:microsoft.com/office/officeart/2005/8/layout/hProcess11"/>
    <dgm:cxn modelId="{B1C170A0-72F4-40CD-B342-0B7673FDC58C}" type="presParOf" srcId="{BBDF6F3F-597E-42F6-8802-C007AF4FF04D}" destId="{FDF7647F-4119-43E1-BADB-29335FD03A41}" srcOrd="4" destOrd="0" presId="urn:microsoft.com/office/officeart/2005/8/layout/hProcess11"/>
    <dgm:cxn modelId="{A26A8283-F97F-41FE-BA45-6D101DD8D414}" type="presParOf" srcId="{FDF7647F-4119-43E1-BADB-29335FD03A41}" destId="{1F78B81A-90F4-412C-98DD-49C4FDFE71B4}" srcOrd="0" destOrd="0" presId="urn:microsoft.com/office/officeart/2005/8/layout/hProcess11"/>
    <dgm:cxn modelId="{B6012661-C4C5-4116-AB58-9C9FE7273FD0}" type="presParOf" srcId="{FDF7647F-4119-43E1-BADB-29335FD03A41}" destId="{80666BEF-9C5A-403B-8391-BD26EF55FC77}" srcOrd="1" destOrd="0" presId="urn:microsoft.com/office/officeart/2005/8/layout/hProcess11"/>
    <dgm:cxn modelId="{E675355C-5E8E-43F5-AF04-2E45DC93826B}" type="presParOf" srcId="{FDF7647F-4119-43E1-BADB-29335FD03A41}" destId="{A65FDAA5-5BEE-4C08-A40E-1228F3328C98}" srcOrd="2" destOrd="0" presId="urn:microsoft.com/office/officeart/2005/8/layout/hProcess11"/>
    <dgm:cxn modelId="{1FFBC780-DEAB-4C02-8616-7615C4CBBF8C}" type="presParOf" srcId="{BBDF6F3F-597E-42F6-8802-C007AF4FF04D}" destId="{5BC94DEC-9AC4-4C55-A303-43C0E3662A9A}" srcOrd="5" destOrd="0" presId="urn:microsoft.com/office/officeart/2005/8/layout/hProcess11"/>
    <dgm:cxn modelId="{92806F7A-8C80-4086-91E7-F514CE2C12C0}" type="presParOf" srcId="{BBDF6F3F-597E-42F6-8802-C007AF4FF04D}" destId="{1F3CDC41-97CD-450A-9D81-AD6E318F34F0}" srcOrd="6" destOrd="0" presId="urn:microsoft.com/office/officeart/2005/8/layout/hProcess11"/>
    <dgm:cxn modelId="{DD695F4B-9244-4572-9E6F-1FFDF70D964D}" type="presParOf" srcId="{1F3CDC41-97CD-450A-9D81-AD6E318F34F0}" destId="{AB259358-07F6-4237-92BD-B0C6B2D5DD7B}" srcOrd="0" destOrd="0" presId="urn:microsoft.com/office/officeart/2005/8/layout/hProcess11"/>
    <dgm:cxn modelId="{DA29B8B2-C874-4A99-A5E4-797EEAFF2D74}" type="presParOf" srcId="{1F3CDC41-97CD-450A-9D81-AD6E318F34F0}" destId="{D55486EA-B769-4BD6-AF56-8FC05FEFB351}" srcOrd="1" destOrd="0" presId="urn:microsoft.com/office/officeart/2005/8/layout/hProcess11"/>
    <dgm:cxn modelId="{09BE0BA8-6103-4229-A71C-D19210E36C8E}" type="presParOf" srcId="{1F3CDC41-97CD-450A-9D81-AD6E318F34F0}" destId="{EE009D78-4230-414E-9DCC-67E652597D4B}" srcOrd="2" destOrd="0" presId="urn:microsoft.com/office/officeart/2005/8/layout/hProcess1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7786A5D-723A-4834-85F7-981B045C9747}" type="doc">
      <dgm:prSet loTypeId="urn:microsoft.com/office/officeart/2005/8/layout/vList2" loCatId="list" qsTypeId="urn:microsoft.com/office/officeart/2005/8/quickstyle/simple1" qsCatId="simple" csTypeId="urn:microsoft.com/office/officeart/2005/8/colors/accent2_3" csCatId="accent2" phldr="1"/>
      <dgm:spPr/>
      <dgm:t>
        <a:bodyPr/>
        <a:lstStyle/>
        <a:p>
          <a:endParaRPr lang="ru-RU"/>
        </a:p>
      </dgm:t>
    </dgm:pt>
    <dgm:pt modelId="{C41D0FAA-759C-45A2-917D-4D3EA2ED8486}">
      <dgm:prSet phldrT="[Текст]" custT="1"/>
      <dgm:spPr/>
      <dgm:t>
        <a:bodyPr/>
        <a:lstStyle/>
        <a:p>
          <a:pPr algn="l"/>
          <a:r>
            <a:rPr lang="ru-RU" sz="1600" dirty="0" smtClean="0">
              <a:latin typeface="Arial Narrow" pitchFamily="34" charset="0"/>
            </a:rPr>
            <a:t>СТРУКТУРА УПРАВЛЕНИЯ ПРОФЕССИОНАЛЬНЫМИ РИСКАМИ</a:t>
          </a:r>
          <a:endParaRPr lang="ru-RU" sz="1600" dirty="0">
            <a:latin typeface="Arial Narrow" pitchFamily="34" charset="0"/>
          </a:endParaRPr>
        </a:p>
      </dgm:t>
    </dgm:pt>
    <dgm:pt modelId="{7C4AE237-6DDD-45A7-8AC1-0878DE81A758}" type="parTrans" cxnId="{856BA7EF-4B13-44A4-8752-43C385BE8A18}">
      <dgm:prSet/>
      <dgm:spPr/>
      <dgm:t>
        <a:bodyPr/>
        <a:lstStyle/>
        <a:p>
          <a:endParaRPr lang="ru-RU" sz="1600">
            <a:latin typeface="Arial Narrow" pitchFamily="34" charset="0"/>
          </a:endParaRPr>
        </a:p>
      </dgm:t>
    </dgm:pt>
    <dgm:pt modelId="{CCAE21D0-1333-49AD-82D9-E3AC280115AD}" type="sibTrans" cxnId="{856BA7EF-4B13-44A4-8752-43C385BE8A18}">
      <dgm:prSet/>
      <dgm:spPr/>
      <dgm:t>
        <a:bodyPr/>
        <a:lstStyle/>
        <a:p>
          <a:endParaRPr lang="ru-RU" sz="1600">
            <a:latin typeface="Arial Narrow" pitchFamily="34" charset="0"/>
          </a:endParaRPr>
        </a:p>
      </dgm:t>
    </dgm:pt>
    <dgm:pt modelId="{E380DCE8-1154-4EF4-9EDF-7267DB39008F}">
      <dgm:prSet phldrT="[Текст]" custT="1"/>
      <dgm:spPr/>
      <dgm:t>
        <a:bodyPr/>
        <a:lstStyle/>
        <a:p>
          <a:pPr algn="just"/>
          <a:r>
            <a:rPr lang="ru-RU" sz="1400" dirty="0" smtClean="0">
              <a:solidFill>
                <a:schemeClr val="tx2"/>
              </a:solidFill>
              <a:latin typeface="Arial Narrow" pitchFamily="34" charset="0"/>
            </a:rPr>
            <a:t>определение видов профессиональных рисков в зависимости от источника (травмоопасность и вероятность получения профессионального заболевания)</a:t>
          </a:r>
          <a:endParaRPr lang="ru-RU" sz="1400" dirty="0">
            <a:solidFill>
              <a:schemeClr val="tx2"/>
            </a:solidFill>
            <a:latin typeface="Arial Narrow" pitchFamily="34" charset="0"/>
          </a:endParaRPr>
        </a:p>
      </dgm:t>
    </dgm:pt>
    <dgm:pt modelId="{061BF467-1249-4BEE-9917-14CC3A0540B5}" type="parTrans" cxnId="{011EEAD4-914B-4E51-9B22-93AAC7E51EA8}">
      <dgm:prSet/>
      <dgm:spPr/>
      <dgm:t>
        <a:bodyPr/>
        <a:lstStyle/>
        <a:p>
          <a:endParaRPr lang="ru-RU" sz="1600">
            <a:latin typeface="Arial Narrow" pitchFamily="34" charset="0"/>
          </a:endParaRPr>
        </a:p>
      </dgm:t>
    </dgm:pt>
    <dgm:pt modelId="{92D64739-A76E-42F1-A669-4DAB6547891B}" type="sibTrans" cxnId="{011EEAD4-914B-4E51-9B22-93AAC7E51EA8}">
      <dgm:prSet/>
      <dgm:spPr/>
      <dgm:t>
        <a:bodyPr/>
        <a:lstStyle/>
        <a:p>
          <a:endParaRPr lang="ru-RU" sz="1600">
            <a:latin typeface="Arial Narrow" pitchFamily="34" charset="0"/>
          </a:endParaRPr>
        </a:p>
      </dgm:t>
    </dgm:pt>
    <dgm:pt modelId="{5CF38F41-C2FB-402A-B4BC-7B04A1087AD9}">
      <dgm:prSet phldrT="[Текст]" custT="1"/>
      <dgm:spPr/>
      <dgm:t>
        <a:bodyPr/>
        <a:lstStyle/>
        <a:p>
          <a:pPr algn="just"/>
          <a:r>
            <a:rPr lang="ru-RU" sz="1400" dirty="0" smtClean="0">
              <a:solidFill>
                <a:schemeClr val="tx2"/>
              </a:solidFill>
              <a:latin typeface="Arial Narrow" pitchFamily="34" charset="0"/>
            </a:rPr>
            <a:t>определение видов профессионального риска в зависимости от его значимости (приемлемый, условно допустимый, повышенный, недопустимый)</a:t>
          </a:r>
          <a:endParaRPr lang="ru-RU" sz="1400" dirty="0">
            <a:solidFill>
              <a:schemeClr val="tx2"/>
            </a:solidFill>
            <a:latin typeface="Arial Narrow" pitchFamily="34" charset="0"/>
          </a:endParaRPr>
        </a:p>
      </dgm:t>
    </dgm:pt>
    <dgm:pt modelId="{0EF30972-7123-4ED4-8F1D-9401EA54E782}" type="parTrans" cxnId="{B865967B-A89D-4349-808C-3B417FB94952}">
      <dgm:prSet/>
      <dgm:spPr/>
      <dgm:t>
        <a:bodyPr/>
        <a:lstStyle/>
        <a:p>
          <a:endParaRPr lang="ru-RU" sz="1600"/>
        </a:p>
      </dgm:t>
    </dgm:pt>
    <dgm:pt modelId="{6F9B577A-34BB-490C-8724-E46B093B314A}" type="sibTrans" cxnId="{B865967B-A89D-4349-808C-3B417FB94952}">
      <dgm:prSet/>
      <dgm:spPr/>
      <dgm:t>
        <a:bodyPr/>
        <a:lstStyle/>
        <a:p>
          <a:endParaRPr lang="ru-RU" sz="1600"/>
        </a:p>
      </dgm:t>
    </dgm:pt>
    <dgm:pt modelId="{BEBBA447-D9DA-486F-8EC2-D2F0A6736CD0}">
      <dgm:prSet phldrT="[Текст]" custT="1"/>
      <dgm:spPr/>
      <dgm:t>
        <a:bodyPr/>
        <a:lstStyle/>
        <a:p>
          <a:pPr algn="just"/>
          <a:r>
            <a:rPr lang="ru-RU" sz="1400" dirty="0" smtClean="0">
              <a:solidFill>
                <a:schemeClr val="tx2"/>
              </a:solidFill>
              <a:latin typeface="Arial Narrow" pitchFamily="34" charset="0"/>
            </a:rPr>
            <a:t>определение перечня мероприятий по снижению профессионального риска</a:t>
          </a:r>
          <a:endParaRPr lang="ru-RU" sz="1400" dirty="0">
            <a:solidFill>
              <a:schemeClr val="tx2"/>
            </a:solidFill>
            <a:latin typeface="Arial Narrow" pitchFamily="34" charset="0"/>
          </a:endParaRPr>
        </a:p>
      </dgm:t>
    </dgm:pt>
    <dgm:pt modelId="{CE2645B2-503B-428C-AFCF-BC917F8717E7}" type="parTrans" cxnId="{7D25BC95-3FCB-4BE4-A8B1-5A41741EA42B}">
      <dgm:prSet/>
      <dgm:spPr/>
      <dgm:t>
        <a:bodyPr/>
        <a:lstStyle/>
        <a:p>
          <a:endParaRPr lang="ru-RU" sz="1600"/>
        </a:p>
      </dgm:t>
    </dgm:pt>
    <dgm:pt modelId="{C0FDA8B9-4434-40F4-B4A6-DBBE976E413B}" type="sibTrans" cxnId="{7D25BC95-3FCB-4BE4-A8B1-5A41741EA42B}">
      <dgm:prSet/>
      <dgm:spPr/>
      <dgm:t>
        <a:bodyPr/>
        <a:lstStyle/>
        <a:p>
          <a:endParaRPr lang="ru-RU" sz="1600"/>
        </a:p>
      </dgm:t>
    </dgm:pt>
    <dgm:pt modelId="{0B320798-AF77-4108-BB4E-E977AAAABD87}">
      <dgm:prSet custT="1"/>
      <dgm:spPr>
        <a:ln>
          <a:noFill/>
        </a:ln>
      </dgm:spPr>
      <dgm:t>
        <a:bodyPr/>
        <a:lstStyle/>
        <a:p>
          <a:pPr algn="just"/>
          <a:r>
            <a:rPr lang="ru-RU" sz="1600" dirty="0" smtClean="0">
              <a:solidFill>
                <a:schemeClr val="tx2"/>
              </a:solidFill>
              <a:latin typeface="Arial Narrow" pitchFamily="34" charset="0"/>
            </a:rPr>
            <a:t>Возможность учета результатов оценки профессиональных рисков при определении скидок и надбавок тарифов на пенсионное и социальное страхование</a:t>
          </a:r>
          <a:endParaRPr lang="ru-RU" sz="1600" dirty="0">
            <a:solidFill>
              <a:schemeClr val="tx2"/>
            </a:solidFill>
            <a:latin typeface="Arial Narrow" pitchFamily="34" charset="0"/>
          </a:endParaRPr>
        </a:p>
      </dgm:t>
    </dgm:pt>
    <dgm:pt modelId="{A443BBBB-96B0-4C39-A63B-4340E13F997E}" type="parTrans" cxnId="{08DAEA60-3149-4299-9A23-609721B481DE}">
      <dgm:prSet/>
      <dgm:spPr/>
      <dgm:t>
        <a:bodyPr/>
        <a:lstStyle/>
        <a:p>
          <a:endParaRPr lang="ru-RU" sz="1600"/>
        </a:p>
      </dgm:t>
    </dgm:pt>
    <dgm:pt modelId="{26D01B80-84B8-4D3A-BAAB-F3C5B98E8F85}" type="sibTrans" cxnId="{08DAEA60-3149-4299-9A23-609721B481DE}">
      <dgm:prSet/>
      <dgm:spPr/>
      <dgm:t>
        <a:bodyPr/>
        <a:lstStyle/>
        <a:p>
          <a:endParaRPr lang="ru-RU" sz="1600"/>
        </a:p>
      </dgm:t>
    </dgm:pt>
    <dgm:pt modelId="{49A0F55D-A4C3-4015-86C0-5E02A8FFD0A5}" type="pres">
      <dgm:prSet presAssocID="{D7786A5D-723A-4834-85F7-981B045C9747}" presName="linear" presStyleCnt="0">
        <dgm:presLayoutVars>
          <dgm:animLvl val="lvl"/>
          <dgm:resizeHandles val="exact"/>
        </dgm:presLayoutVars>
      </dgm:prSet>
      <dgm:spPr/>
      <dgm:t>
        <a:bodyPr/>
        <a:lstStyle/>
        <a:p>
          <a:endParaRPr lang="ru-RU"/>
        </a:p>
      </dgm:t>
    </dgm:pt>
    <dgm:pt modelId="{7C37FC2D-E337-4BE7-AF93-65E3C9EDC6DF}" type="pres">
      <dgm:prSet presAssocID="{C41D0FAA-759C-45A2-917D-4D3EA2ED8486}" presName="parentText" presStyleLbl="node1" presStyleIdx="0" presStyleCnt="2" custScaleY="61644">
        <dgm:presLayoutVars>
          <dgm:chMax val="0"/>
          <dgm:bulletEnabled val="1"/>
        </dgm:presLayoutVars>
      </dgm:prSet>
      <dgm:spPr/>
      <dgm:t>
        <a:bodyPr/>
        <a:lstStyle/>
        <a:p>
          <a:endParaRPr lang="ru-RU"/>
        </a:p>
      </dgm:t>
    </dgm:pt>
    <dgm:pt modelId="{DD03B3CA-B908-4AE0-A893-379D682D612A}" type="pres">
      <dgm:prSet presAssocID="{C41D0FAA-759C-45A2-917D-4D3EA2ED8486}" presName="childText" presStyleLbl="revTx" presStyleIdx="0" presStyleCnt="1">
        <dgm:presLayoutVars>
          <dgm:bulletEnabled val="1"/>
        </dgm:presLayoutVars>
      </dgm:prSet>
      <dgm:spPr/>
      <dgm:t>
        <a:bodyPr/>
        <a:lstStyle/>
        <a:p>
          <a:endParaRPr lang="ru-RU"/>
        </a:p>
      </dgm:t>
    </dgm:pt>
    <dgm:pt modelId="{B186E167-61E8-47A5-BF4B-58C638B9E879}" type="pres">
      <dgm:prSet presAssocID="{0B320798-AF77-4108-BB4E-E977AAAABD87}" presName="parentText" presStyleLbl="node1" presStyleIdx="1" presStyleCnt="2" custScaleY="49996">
        <dgm:presLayoutVars>
          <dgm:chMax val="0"/>
          <dgm:bulletEnabled val="1"/>
        </dgm:presLayoutVars>
      </dgm:prSet>
      <dgm:spPr/>
      <dgm:t>
        <a:bodyPr/>
        <a:lstStyle/>
        <a:p>
          <a:endParaRPr lang="ru-RU"/>
        </a:p>
      </dgm:t>
    </dgm:pt>
  </dgm:ptLst>
  <dgm:cxnLst>
    <dgm:cxn modelId="{DEADC27E-7D32-4B19-9AD7-BD193346CE8E}" type="presOf" srcId="{BEBBA447-D9DA-486F-8EC2-D2F0A6736CD0}" destId="{DD03B3CA-B908-4AE0-A893-379D682D612A}" srcOrd="0" destOrd="2" presId="urn:microsoft.com/office/officeart/2005/8/layout/vList2"/>
    <dgm:cxn modelId="{96A2090B-E15B-4FA7-B5DD-4E0CBC292278}" type="presOf" srcId="{E380DCE8-1154-4EF4-9EDF-7267DB39008F}" destId="{DD03B3CA-B908-4AE0-A893-379D682D612A}" srcOrd="0" destOrd="0" presId="urn:microsoft.com/office/officeart/2005/8/layout/vList2"/>
    <dgm:cxn modelId="{856BA7EF-4B13-44A4-8752-43C385BE8A18}" srcId="{D7786A5D-723A-4834-85F7-981B045C9747}" destId="{C41D0FAA-759C-45A2-917D-4D3EA2ED8486}" srcOrd="0" destOrd="0" parTransId="{7C4AE237-6DDD-45A7-8AC1-0878DE81A758}" sibTransId="{CCAE21D0-1333-49AD-82D9-E3AC280115AD}"/>
    <dgm:cxn modelId="{7D25BC95-3FCB-4BE4-A8B1-5A41741EA42B}" srcId="{C41D0FAA-759C-45A2-917D-4D3EA2ED8486}" destId="{BEBBA447-D9DA-486F-8EC2-D2F0A6736CD0}" srcOrd="2" destOrd="0" parTransId="{CE2645B2-503B-428C-AFCF-BC917F8717E7}" sibTransId="{C0FDA8B9-4434-40F4-B4A6-DBBE976E413B}"/>
    <dgm:cxn modelId="{AEB5D0B9-06FA-4B5E-B05A-7FEB864886FC}" type="presOf" srcId="{C41D0FAA-759C-45A2-917D-4D3EA2ED8486}" destId="{7C37FC2D-E337-4BE7-AF93-65E3C9EDC6DF}" srcOrd="0" destOrd="0" presId="urn:microsoft.com/office/officeart/2005/8/layout/vList2"/>
    <dgm:cxn modelId="{FCDC8391-A4B1-46B3-BB5A-7ED73FA7C138}" type="presOf" srcId="{0B320798-AF77-4108-BB4E-E977AAAABD87}" destId="{B186E167-61E8-47A5-BF4B-58C638B9E879}" srcOrd="0" destOrd="0" presId="urn:microsoft.com/office/officeart/2005/8/layout/vList2"/>
    <dgm:cxn modelId="{08DAEA60-3149-4299-9A23-609721B481DE}" srcId="{D7786A5D-723A-4834-85F7-981B045C9747}" destId="{0B320798-AF77-4108-BB4E-E977AAAABD87}" srcOrd="1" destOrd="0" parTransId="{A443BBBB-96B0-4C39-A63B-4340E13F997E}" sibTransId="{26D01B80-84B8-4D3A-BAAB-F3C5B98E8F85}"/>
    <dgm:cxn modelId="{B865967B-A89D-4349-808C-3B417FB94952}" srcId="{C41D0FAA-759C-45A2-917D-4D3EA2ED8486}" destId="{5CF38F41-C2FB-402A-B4BC-7B04A1087AD9}" srcOrd="1" destOrd="0" parTransId="{0EF30972-7123-4ED4-8F1D-9401EA54E782}" sibTransId="{6F9B577A-34BB-490C-8724-E46B093B314A}"/>
    <dgm:cxn modelId="{270D6D96-015C-4EC4-8A8E-55E5AAE6810E}" type="presOf" srcId="{D7786A5D-723A-4834-85F7-981B045C9747}" destId="{49A0F55D-A4C3-4015-86C0-5E02A8FFD0A5}" srcOrd="0" destOrd="0" presId="urn:microsoft.com/office/officeart/2005/8/layout/vList2"/>
    <dgm:cxn modelId="{011EEAD4-914B-4E51-9B22-93AAC7E51EA8}" srcId="{C41D0FAA-759C-45A2-917D-4D3EA2ED8486}" destId="{E380DCE8-1154-4EF4-9EDF-7267DB39008F}" srcOrd="0" destOrd="0" parTransId="{061BF467-1249-4BEE-9917-14CC3A0540B5}" sibTransId="{92D64739-A76E-42F1-A669-4DAB6547891B}"/>
    <dgm:cxn modelId="{68550FF3-E9F2-44D6-A451-4D9DE04EB1E3}" type="presOf" srcId="{5CF38F41-C2FB-402A-B4BC-7B04A1087AD9}" destId="{DD03B3CA-B908-4AE0-A893-379D682D612A}" srcOrd="0" destOrd="1" presId="urn:microsoft.com/office/officeart/2005/8/layout/vList2"/>
    <dgm:cxn modelId="{951AF217-7A65-4086-8364-BD060236C9A7}" type="presParOf" srcId="{49A0F55D-A4C3-4015-86C0-5E02A8FFD0A5}" destId="{7C37FC2D-E337-4BE7-AF93-65E3C9EDC6DF}" srcOrd="0" destOrd="0" presId="urn:microsoft.com/office/officeart/2005/8/layout/vList2"/>
    <dgm:cxn modelId="{101662DF-BA89-448A-B3BC-CC9FC92CA3B0}" type="presParOf" srcId="{49A0F55D-A4C3-4015-86C0-5E02A8FFD0A5}" destId="{DD03B3CA-B908-4AE0-A893-379D682D612A}" srcOrd="1" destOrd="0" presId="urn:microsoft.com/office/officeart/2005/8/layout/vList2"/>
    <dgm:cxn modelId="{9E241185-291F-442E-A1F3-722BB9320FFD}" type="presParOf" srcId="{49A0F55D-A4C3-4015-86C0-5E02A8FFD0A5}" destId="{B186E167-61E8-47A5-BF4B-58C638B9E879}" srcOrd="2"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53CF19E-4729-4ABF-A0C5-57CB9414D45A}">
      <dsp:nvSpPr>
        <dsp:cNvPr id="0" name=""/>
        <dsp:cNvSpPr/>
      </dsp:nvSpPr>
      <dsp:spPr>
        <a:xfrm rot="5400000">
          <a:off x="-168694" y="168769"/>
          <a:ext cx="1124633" cy="787243"/>
        </a:xfrm>
        <a:prstGeom prst="chevron">
          <a:avLst/>
        </a:prstGeom>
        <a:solidFill>
          <a:schemeClr val="accent1">
            <a:shade val="50000"/>
            <a:hueOff val="0"/>
            <a:satOff val="0"/>
            <a:lumOff val="0"/>
            <a:alphaOff val="0"/>
          </a:schemeClr>
        </a:solidFill>
        <a:ln w="55000" cap="flat" cmpd="thickThin" algn="ctr">
          <a:solidFill>
            <a:schemeClr val="accent1">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endParaRPr lang="ru-RU" sz="2300" kern="1200" dirty="0">
            <a:solidFill>
              <a:schemeClr val="tx2"/>
            </a:solidFill>
            <a:latin typeface="Arial Narrow" pitchFamily="34" charset="0"/>
          </a:endParaRPr>
        </a:p>
      </dsp:txBody>
      <dsp:txXfrm rot="5400000">
        <a:off x="-168694" y="168769"/>
        <a:ext cx="1124633" cy="787243"/>
      </dsp:txXfrm>
    </dsp:sp>
    <dsp:sp modelId="{1C685CF7-422A-4B22-9D1A-046068453516}">
      <dsp:nvSpPr>
        <dsp:cNvPr id="0" name=""/>
        <dsp:cNvSpPr/>
      </dsp:nvSpPr>
      <dsp:spPr>
        <a:xfrm rot="5400000">
          <a:off x="3952551" y="-3165306"/>
          <a:ext cx="731011" cy="7061628"/>
        </a:xfrm>
        <a:prstGeom prst="round2SameRect">
          <a:avLst/>
        </a:prstGeom>
        <a:solidFill>
          <a:schemeClr val="lt1">
            <a:alpha val="90000"/>
            <a:hueOff val="0"/>
            <a:satOff val="0"/>
            <a:lumOff val="0"/>
            <a:alphaOff val="0"/>
          </a:schemeClr>
        </a:solidFill>
        <a:ln w="55000" cap="flat" cmpd="thickThin" algn="ctr">
          <a:solidFill>
            <a:schemeClr val="accent1">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Char char="••"/>
          </a:pPr>
          <a:r>
            <a:rPr lang="ru-RU" sz="3200" kern="1200" dirty="0" smtClean="0">
              <a:solidFill>
                <a:schemeClr val="tx2"/>
              </a:solidFill>
              <a:latin typeface="Arial Narrow" pitchFamily="34" charset="0"/>
            </a:rPr>
            <a:t>Трудовой кодекс Российской Федерации</a:t>
          </a:r>
          <a:endParaRPr lang="ru-RU" sz="3200" kern="1200" dirty="0">
            <a:solidFill>
              <a:schemeClr val="tx2"/>
            </a:solidFill>
            <a:latin typeface="Arial Narrow" pitchFamily="34" charset="0"/>
          </a:endParaRPr>
        </a:p>
      </dsp:txBody>
      <dsp:txXfrm rot="5400000">
        <a:off x="3952551" y="-3165306"/>
        <a:ext cx="731011" cy="7061628"/>
      </dsp:txXfrm>
    </dsp:sp>
    <dsp:sp modelId="{1EBA463F-5489-4877-AE91-76D2ADE424F8}">
      <dsp:nvSpPr>
        <dsp:cNvPr id="0" name=""/>
        <dsp:cNvSpPr/>
      </dsp:nvSpPr>
      <dsp:spPr>
        <a:xfrm rot="5400000">
          <a:off x="-168694" y="1119243"/>
          <a:ext cx="1124633" cy="787243"/>
        </a:xfrm>
        <a:prstGeom prst="chevron">
          <a:avLst/>
        </a:prstGeom>
        <a:solidFill>
          <a:schemeClr val="accent1">
            <a:shade val="50000"/>
            <a:hueOff val="230774"/>
            <a:satOff val="-16855"/>
            <a:lumOff val="30649"/>
            <a:alphaOff val="0"/>
          </a:schemeClr>
        </a:solidFill>
        <a:ln w="55000" cap="flat" cmpd="thickThin" algn="ctr">
          <a:solidFill>
            <a:schemeClr val="accent1">
              <a:shade val="50000"/>
              <a:hueOff val="230774"/>
              <a:satOff val="-16855"/>
              <a:lumOff val="30649"/>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endParaRPr lang="ru-RU" sz="2300" kern="1200" dirty="0">
            <a:solidFill>
              <a:schemeClr val="tx2"/>
            </a:solidFill>
            <a:latin typeface="Arial Narrow" pitchFamily="34" charset="0"/>
          </a:endParaRPr>
        </a:p>
      </dsp:txBody>
      <dsp:txXfrm rot="5400000">
        <a:off x="-168694" y="1119243"/>
        <a:ext cx="1124633" cy="787243"/>
      </dsp:txXfrm>
    </dsp:sp>
    <dsp:sp modelId="{F1906299-DBB5-42ED-8AAF-5885CB883904}">
      <dsp:nvSpPr>
        <dsp:cNvPr id="0" name=""/>
        <dsp:cNvSpPr/>
      </dsp:nvSpPr>
      <dsp:spPr>
        <a:xfrm rot="5400000">
          <a:off x="3952551" y="-2243573"/>
          <a:ext cx="731011" cy="7061628"/>
        </a:xfrm>
        <a:prstGeom prst="round2SameRect">
          <a:avLst/>
        </a:prstGeom>
        <a:solidFill>
          <a:schemeClr val="lt1">
            <a:alpha val="90000"/>
            <a:hueOff val="0"/>
            <a:satOff val="0"/>
            <a:lumOff val="0"/>
            <a:alphaOff val="0"/>
          </a:schemeClr>
        </a:solidFill>
        <a:ln w="55000" cap="flat" cmpd="thickThin" algn="ctr">
          <a:solidFill>
            <a:schemeClr val="accent1">
              <a:shade val="50000"/>
              <a:hueOff val="230774"/>
              <a:satOff val="-16855"/>
              <a:lumOff val="3064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1" indent="0" algn="l" defTabSz="914400" eaLnBrk="1" fontAlgn="auto" latinLnBrk="0" hangingPunct="1">
            <a:lnSpc>
              <a:spcPct val="100000"/>
            </a:lnSpc>
            <a:spcBef>
              <a:spcPct val="0"/>
            </a:spcBef>
            <a:spcAft>
              <a:spcPts val="0"/>
            </a:spcAft>
            <a:buClrTx/>
            <a:buSzTx/>
            <a:buFontTx/>
            <a:buChar char="••"/>
            <a:tabLst/>
            <a:defRPr/>
          </a:pPr>
          <a:r>
            <a:rPr lang="ru-RU" sz="1800" kern="1200" dirty="0" smtClean="0">
              <a:solidFill>
                <a:schemeClr val="tx2"/>
              </a:solidFill>
              <a:latin typeface="Arial Narrow" pitchFamily="34" charset="0"/>
            </a:rPr>
            <a:t> Федеральный закон «О специальной оценке условий труда»</a:t>
          </a:r>
          <a:endParaRPr lang="ru-RU" sz="1800" kern="1200" dirty="0">
            <a:solidFill>
              <a:schemeClr val="tx2"/>
            </a:solidFill>
            <a:latin typeface="Arial Narrow" pitchFamily="34" charset="0"/>
          </a:endParaRPr>
        </a:p>
      </dsp:txBody>
      <dsp:txXfrm rot="5400000">
        <a:off x="3952551" y="-2243573"/>
        <a:ext cx="731011" cy="7061628"/>
      </dsp:txXfrm>
    </dsp:sp>
    <dsp:sp modelId="{EF0E247B-1186-4833-BBEB-71D1BEDC0118}">
      <dsp:nvSpPr>
        <dsp:cNvPr id="0" name=""/>
        <dsp:cNvSpPr/>
      </dsp:nvSpPr>
      <dsp:spPr>
        <a:xfrm rot="5400000">
          <a:off x="-168694" y="2012091"/>
          <a:ext cx="1124633" cy="787243"/>
        </a:xfrm>
        <a:prstGeom prst="chevron">
          <a:avLst/>
        </a:prstGeom>
        <a:solidFill>
          <a:schemeClr val="accent1">
            <a:shade val="50000"/>
            <a:hueOff val="230774"/>
            <a:satOff val="-16855"/>
            <a:lumOff val="30649"/>
            <a:alphaOff val="0"/>
          </a:schemeClr>
        </a:solidFill>
        <a:ln w="55000" cap="flat" cmpd="thickThin" algn="ctr">
          <a:solidFill>
            <a:schemeClr val="accent1">
              <a:shade val="50000"/>
              <a:hueOff val="230774"/>
              <a:satOff val="-16855"/>
              <a:lumOff val="30649"/>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endParaRPr lang="ru-RU" sz="2300" kern="1200" dirty="0">
            <a:solidFill>
              <a:schemeClr val="tx2"/>
            </a:solidFill>
            <a:latin typeface="Arial Narrow" pitchFamily="34" charset="0"/>
          </a:endParaRPr>
        </a:p>
      </dsp:txBody>
      <dsp:txXfrm rot="5400000">
        <a:off x="-168694" y="2012091"/>
        <a:ext cx="1124633" cy="787243"/>
      </dsp:txXfrm>
    </dsp:sp>
    <dsp:sp modelId="{8356D223-36D0-43DB-9C44-43CBE4AB9D98}">
      <dsp:nvSpPr>
        <dsp:cNvPr id="0" name=""/>
        <dsp:cNvSpPr/>
      </dsp:nvSpPr>
      <dsp:spPr>
        <a:xfrm rot="5400000">
          <a:off x="3952551" y="-1321912"/>
          <a:ext cx="731011" cy="7061628"/>
        </a:xfrm>
        <a:prstGeom prst="round2SameRect">
          <a:avLst/>
        </a:prstGeom>
        <a:solidFill>
          <a:schemeClr val="lt1">
            <a:alpha val="90000"/>
            <a:hueOff val="0"/>
            <a:satOff val="0"/>
            <a:lumOff val="0"/>
            <a:alphaOff val="0"/>
          </a:schemeClr>
        </a:solidFill>
        <a:ln w="55000" cap="flat" cmpd="thickThin" algn="ctr">
          <a:solidFill>
            <a:schemeClr val="accent1">
              <a:shade val="50000"/>
              <a:hueOff val="230774"/>
              <a:satOff val="-16855"/>
              <a:lumOff val="3064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1" indent="0" algn="l" defTabSz="914400" eaLnBrk="1" fontAlgn="auto" latinLnBrk="0" hangingPunct="1">
            <a:lnSpc>
              <a:spcPct val="100000"/>
            </a:lnSpc>
            <a:spcBef>
              <a:spcPct val="0"/>
            </a:spcBef>
            <a:spcAft>
              <a:spcPts val="0"/>
            </a:spcAft>
            <a:buClrTx/>
            <a:buSzTx/>
            <a:buFontTx/>
            <a:buChar char="••"/>
            <a:tabLst/>
            <a:defRPr/>
          </a:pPr>
          <a:r>
            <a:rPr lang="ru-RU" sz="1800" kern="1200" dirty="0" smtClean="0">
              <a:solidFill>
                <a:schemeClr val="tx2"/>
              </a:solidFill>
              <a:latin typeface="Arial Narrow" pitchFamily="34" charset="0"/>
            </a:rPr>
            <a:t> Кодекс Российской Федерации об административных правонарушениях</a:t>
          </a:r>
          <a:endParaRPr lang="ru-RU" sz="1800" kern="1200" dirty="0">
            <a:solidFill>
              <a:schemeClr val="tx2"/>
            </a:solidFill>
            <a:latin typeface="Arial Narrow" pitchFamily="34" charset="0"/>
          </a:endParaRPr>
        </a:p>
      </dsp:txBody>
      <dsp:txXfrm rot="5400000">
        <a:off x="3952551" y="-1321912"/>
        <a:ext cx="731011" cy="7061628"/>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0924E82-DFD9-4A79-B065-C4F8B73C21B2}">
      <dsp:nvSpPr>
        <dsp:cNvPr id="0" name=""/>
        <dsp:cNvSpPr/>
      </dsp:nvSpPr>
      <dsp:spPr>
        <a:xfrm>
          <a:off x="3096343" y="504053"/>
          <a:ext cx="1023969" cy="767976"/>
        </a:xfrm>
        <a:prstGeom prst="upArrow">
          <a:avLst/>
        </a:prstGeom>
        <a:solidFill>
          <a:schemeClr val="accent2">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B8E8018-D9CB-4332-9E45-2BD522F0C95C}">
      <dsp:nvSpPr>
        <dsp:cNvPr id="0" name=""/>
        <dsp:cNvSpPr/>
      </dsp:nvSpPr>
      <dsp:spPr>
        <a:xfrm>
          <a:off x="91580" y="614719"/>
          <a:ext cx="3813586" cy="7679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0" rIns="99568" bIns="99568" numCol="1" spcCol="1270" anchor="ctr" anchorCtr="0">
          <a:noAutofit/>
        </a:bodyPr>
        <a:lstStyle/>
        <a:p>
          <a:pPr lvl="0" algn="l" defTabSz="622300">
            <a:lnSpc>
              <a:spcPct val="90000"/>
            </a:lnSpc>
            <a:spcBef>
              <a:spcPct val="0"/>
            </a:spcBef>
            <a:spcAft>
              <a:spcPct val="35000"/>
            </a:spcAft>
          </a:pPr>
          <a:r>
            <a:rPr lang="ru-RU" sz="1400" kern="1200" dirty="0" smtClean="0">
              <a:solidFill>
                <a:schemeClr val="tx2"/>
              </a:solidFill>
              <a:latin typeface="Arial Narrow" pitchFamily="34" charset="0"/>
            </a:rPr>
            <a:t>работа неподготовленного персонала без ограждений, страховочной привязи, </a:t>
          </a:r>
          <a:endParaRPr lang="ru-RU" sz="1400" kern="1200" dirty="0">
            <a:solidFill>
              <a:schemeClr val="tx2"/>
            </a:solidFill>
            <a:latin typeface="Arial Narrow" pitchFamily="34" charset="0"/>
          </a:endParaRPr>
        </a:p>
      </dsp:txBody>
      <dsp:txXfrm>
        <a:off x="91580" y="614719"/>
        <a:ext cx="3813586" cy="767976"/>
      </dsp:txXfrm>
    </dsp:sp>
    <dsp:sp modelId="{37B42033-A190-47F1-999A-335189E420AB}">
      <dsp:nvSpPr>
        <dsp:cNvPr id="0" name=""/>
        <dsp:cNvSpPr/>
      </dsp:nvSpPr>
      <dsp:spPr>
        <a:xfrm>
          <a:off x="4104451" y="831975"/>
          <a:ext cx="1023969" cy="767976"/>
        </a:xfrm>
        <a:prstGeom prst="downArrow">
          <a:avLst/>
        </a:prstGeom>
        <a:solidFill>
          <a:schemeClr val="accent2">
            <a:hueOff val="-20163188"/>
            <a:satOff val="8769"/>
            <a:lumOff val="255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777A344-9272-4920-8C6B-F1B2C7887C11}">
      <dsp:nvSpPr>
        <dsp:cNvPr id="0" name=""/>
        <dsp:cNvSpPr/>
      </dsp:nvSpPr>
      <dsp:spPr>
        <a:xfrm>
          <a:off x="5140325" y="614722"/>
          <a:ext cx="3212602" cy="7679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0" rIns="99568" bIns="99568" numCol="1" spcCol="1270" anchor="ctr" anchorCtr="0">
          <a:noAutofit/>
        </a:bodyPr>
        <a:lstStyle/>
        <a:p>
          <a:pPr lvl="0" algn="l" defTabSz="622300">
            <a:lnSpc>
              <a:spcPct val="90000"/>
            </a:lnSpc>
            <a:spcBef>
              <a:spcPct val="0"/>
            </a:spcBef>
            <a:spcAft>
              <a:spcPct val="35000"/>
            </a:spcAft>
          </a:pPr>
          <a:r>
            <a:rPr lang="ru-RU" sz="1400" kern="1200" dirty="0" smtClean="0">
              <a:solidFill>
                <a:schemeClr val="tx2"/>
              </a:solidFill>
              <a:latin typeface="Arial Narrow" pitchFamily="34" charset="0"/>
            </a:rPr>
            <a:t>обеспечен должный уровень подготовки, современные СИЗ, проведены технологические мероприятия (ограждения, разметка)</a:t>
          </a:r>
        </a:p>
      </dsp:txBody>
      <dsp:txXfrm>
        <a:off x="5140325" y="614722"/>
        <a:ext cx="3212602" cy="767976"/>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1056794-E3EF-4F7A-B560-D82A4C0E90DB}">
      <dsp:nvSpPr>
        <dsp:cNvPr id="0" name=""/>
        <dsp:cNvSpPr/>
      </dsp:nvSpPr>
      <dsp:spPr>
        <a:xfrm>
          <a:off x="1" y="8317"/>
          <a:ext cx="3869550" cy="432000"/>
        </a:xfrm>
        <a:prstGeom prst="rect">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a:lnSpc>
              <a:spcPct val="90000"/>
            </a:lnSpc>
            <a:spcBef>
              <a:spcPct val="0"/>
            </a:spcBef>
            <a:spcAft>
              <a:spcPct val="35000"/>
            </a:spcAft>
          </a:pPr>
          <a:r>
            <a:rPr lang="ru-RU" sz="1800" b="1" kern="1200" dirty="0" smtClean="0">
              <a:latin typeface="Arial Narrow" pitchFamily="34" charset="0"/>
            </a:rPr>
            <a:t>ПРАВА РАБОТНИКА</a:t>
          </a:r>
          <a:endParaRPr lang="ru-RU" sz="1800" b="1" kern="1200" dirty="0">
            <a:latin typeface="Arial Narrow" pitchFamily="34" charset="0"/>
          </a:endParaRPr>
        </a:p>
      </dsp:txBody>
      <dsp:txXfrm>
        <a:off x="1" y="8317"/>
        <a:ext cx="3869550" cy="432000"/>
      </dsp:txXfrm>
    </dsp:sp>
    <dsp:sp modelId="{B97D0875-59B4-4D00-A8B4-D8E369B68948}">
      <dsp:nvSpPr>
        <dsp:cNvPr id="0" name=""/>
        <dsp:cNvSpPr/>
      </dsp:nvSpPr>
      <dsp:spPr>
        <a:xfrm>
          <a:off x="40" y="447665"/>
          <a:ext cx="3869550" cy="3209076"/>
        </a:xfrm>
        <a:prstGeom prst="rect">
          <a:avLst/>
        </a:prstGeom>
        <a:solidFill>
          <a:schemeClr val="accent2">
            <a:lumMod val="60000"/>
            <a:lumOff val="40000"/>
            <a:alpha val="90000"/>
          </a:schemeClr>
        </a:solidFill>
        <a:ln w="55000" cap="flat" cmpd="thickThin"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ru-RU" sz="1800" kern="1200" dirty="0" smtClean="0">
              <a:solidFill>
                <a:schemeClr val="tx2"/>
              </a:solidFill>
              <a:latin typeface="Arial Narrow" pitchFamily="34" charset="0"/>
            </a:rPr>
            <a:t>возмещение вреда, причиненного ему в связи с исполнением трудовых обязанностей, включая компенсацию морального вреда</a:t>
          </a:r>
          <a:endParaRPr lang="ru-RU" sz="1800" kern="1200" dirty="0">
            <a:solidFill>
              <a:schemeClr val="tx2"/>
            </a:solidFill>
            <a:latin typeface="Arial Narrow" pitchFamily="34" charset="0"/>
          </a:endParaRPr>
        </a:p>
      </dsp:txBody>
      <dsp:txXfrm>
        <a:off x="40" y="447665"/>
        <a:ext cx="3869550" cy="3209076"/>
      </dsp:txXfrm>
    </dsp:sp>
    <dsp:sp modelId="{BCB5A5C8-78CA-41C4-981A-0B9DCAB40AE8}">
      <dsp:nvSpPr>
        <dsp:cNvPr id="0" name=""/>
        <dsp:cNvSpPr/>
      </dsp:nvSpPr>
      <dsp:spPr>
        <a:xfrm>
          <a:off x="4411328" y="15665"/>
          <a:ext cx="3869550" cy="432000"/>
        </a:xfrm>
        <a:prstGeom prst="rect">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a:lnSpc>
              <a:spcPct val="90000"/>
            </a:lnSpc>
            <a:spcBef>
              <a:spcPct val="0"/>
            </a:spcBef>
            <a:spcAft>
              <a:spcPct val="35000"/>
            </a:spcAft>
          </a:pPr>
          <a:r>
            <a:rPr lang="ru-RU" sz="1800" b="1" kern="1200" dirty="0" smtClean="0">
              <a:latin typeface="Arial Narrow" pitchFamily="34" charset="0"/>
            </a:rPr>
            <a:t>ОБЯЗАННОСТИ РАБОТНИКА</a:t>
          </a:r>
          <a:endParaRPr lang="ru-RU" sz="1800" b="1" kern="1200" dirty="0">
            <a:latin typeface="Arial Narrow" pitchFamily="34" charset="0"/>
          </a:endParaRPr>
        </a:p>
      </dsp:txBody>
      <dsp:txXfrm>
        <a:off x="4411328" y="15665"/>
        <a:ext cx="3869550" cy="432000"/>
      </dsp:txXfrm>
    </dsp:sp>
    <dsp:sp modelId="{1BD74360-BB34-4832-AC45-159DB9C16378}">
      <dsp:nvSpPr>
        <dsp:cNvPr id="0" name=""/>
        <dsp:cNvSpPr/>
      </dsp:nvSpPr>
      <dsp:spPr>
        <a:xfrm>
          <a:off x="4411328" y="447665"/>
          <a:ext cx="3869550" cy="3209076"/>
        </a:xfrm>
        <a:prstGeom prst="rect">
          <a:avLst/>
        </a:prstGeom>
        <a:solidFill>
          <a:schemeClr val="accent2">
            <a:lumMod val="60000"/>
            <a:lumOff val="40000"/>
            <a:alpha val="90000"/>
          </a:schemeClr>
        </a:solidFill>
        <a:ln w="55000" cap="flat" cmpd="thickThin"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ru-RU" sz="1800" kern="1200" dirty="0" smtClean="0">
              <a:solidFill>
                <a:schemeClr val="tx2"/>
              </a:solidFill>
              <a:latin typeface="Arial Narrow" pitchFamily="34" charset="0"/>
            </a:rPr>
            <a:t>лично участвовать в обеспечении безопасности условий труда на своем рабочем месте</a:t>
          </a:r>
          <a:endParaRPr lang="ru-RU" sz="1800" kern="1200" dirty="0">
            <a:solidFill>
              <a:schemeClr val="tx2"/>
            </a:solidFill>
            <a:latin typeface="Arial Narrow" pitchFamily="34" charset="0"/>
          </a:endParaRPr>
        </a:p>
        <a:p>
          <a:pPr marL="171450" lvl="1" indent="-171450" algn="l" defTabSz="800100">
            <a:lnSpc>
              <a:spcPct val="90000"/>
            </a:lnSpc>
            <a:spcBef>
              <a:spcPct val="0"/>
            </a:spcBef>
            <a:spcAft>
              <a:spcPct val="15000"/>
            </a:spcAft>
            <a:buChar char="••"/>
          </a:pPr>
          <a:r>
            <a:rPr lang="ru-RU" sz="1800" kern="1200" dirty="0" smtClean="0">
              <a:solidFill>
                <a:schemeClr val="tx2"/>
              </a:solidFill>
              <a:latin typeface="Arial Narrow" pitchFamily="34" charset="0"/>
            </a:rPr>
            <a:t>правильно использовать оборудование, инструменты, сырье и материалы, применять технологию</a:t>
          </a:r>
        </a:p>
        <a:p>
          <a:pPr marL="171450" lvl="1" indent="-171450" algn="l" defTabSz="800100">
            <a:lnSpc>
              <a:spcPct val="90000"/>
            </a:lnSpc>
            <a:spcBef>
              <a:spcPct val="0"/>
            </a:spcBef>
            <a:spcAft>
              <a:spcPct val="15000"/>
            </a:spcAft>
            <a:buChar char="••"/>
          </a:pPr>
          <a:r>
            <a:rPr lang="ru-RU" sz="1800" kern="1200" dirty="0" smtClean="0">
              <a:solidFill>
                <a:schemeClr val="tx2"/>
              </a:solidFill>
              <a:latin typeface="Arial Narrow" pitchFamily="34" charset="0"/>
            </a:rPr>
            <a:t>следить за исправностью используемых оборудования и инструментов</a:t>
          </a:r>
        </a:p>
        <a:p>
          <a:pPr marL="171450" lvl="1" indent="-171450" algn="l" defTabSz="800100">
            <a:lnSpc>
              <a:spcPct val="90000"/>
            </a:lnSpc>
            <a:spcBef>
              <a:spcPct val="0"/>
            </a:spcBef>
            <a:spcAft>
              <a:spcPct val="15000"/>
            </a:spcAft>
            <a:buChar char="••"/>
          </a:pPr>
          <a:r>
            <a:rPr lang="ru-RU" sz="1800" kern="1200" dirty="0" smtClean="0">
              <a:solidFill>
                <a:schemeClr val="tx2"/>
              </a:solidFill>
              <a:latin typeface="Arial Narrow" pitchFamily="34" charset="0"/>
            </a:rPr>
            <a:t>устранять и информировать о неисправностях оборудования и инструментов </a:t>
          </a:r>
        </a:p>
      </dsp:txBody>
      <dsp:txXfrm>
        <a:off x="4411328" y="447665"/>
        <a:ext cx="3869550" cy="3209076"/>
      </dsp:txXfrm>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DC777FE-84B5-4C77-9197-5BB9D8DA97E1}">
      <dsp:nvSpPr>
        <dsp:cNvPr id="0" name=""/>
        <dsp:cNvSpPr/>
      </dsp:nvSpPr>
      <dsp:spPr>
        <a:xfrm>
          <a:off x="3254761" y="272"/>
          <a:ext cx="4882142" cy="1062715"/>
        </a:xfrm>
        <a:prstGeom prst="rightArrow">
          <a:avLst>
            <a:gd name="adj1" fmla="val 75000"/>
            <a:gd name="adj2" fmla="val 50000"/>
          </a:avLst>
        </a:prstGeom>
        <a:solidFill>
          <a:schemeClr val="accent2">
            <a:alpha val="90000"/>
            <a:tint val="4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chemeClr val="tx2"/>
              </a:solidFill>
              <a:latin typeface="Arial Narrow" pitchFamily="34" charset="0"/>
            </a:rPr>
            <a:t>СИЗ предоставляются по установленным нормативам  обеспечения, зависящим от уровня воздействия фактора</a:t>
          </a:r>
          <a:endParaRPr lang="ru-RU" sz="1600" kern="1200" dirty="0">
            <a:solidFill>
              <a:schemeClr val="tx2"/>
            </a:solidFill>
            <a:latin typeface="Arial Narrow" pitchFamily="34" charset="0"/>
          </a:endParaRPr>
        </a:p>
      </dsp:txBody>
      <dsp:txXfrm>
        <a:off x="3254761" y="272"/>
        <a:ext cx="4882142" cy="1062715"/>
      </dsp:txXfrm>
    </dsp:sp>
    <dsp:sp modelId="{FB0E738B-8A57-48CF-A7B4-1FC014942CF3}">
      <dsp:nvSpPr>
        <dsp:cNvPr id="0" name=""/>
        <dsp:cNvSpPr/>
      </dsp:nvSpPr>
      <dsp:spPr>
        <a:xfrm>
          <a:off x="0" y="0"/>
          <a:ext cx="3254761" cy="1062715"/>
        </a:xfrm>
        <a:prstGeom prst="roundRect">
          <a:avLst/>
        </a:prstGeom>
        <a:solidFill>
          <a:schemeClr val="accent2">
            <a:alpha val="9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l" defTabSz="711200">
            <a:lnSpc>
              <a:spcPct val="90000"/>
            </a:lnSpc>
            <a:spcBef>
              <a:spcPct val="0"/>
            </a:spcBef>
            <a:spcAft>
              <a:spcPct val="35000"/>
            </a:spcAft>
          </a:pPr>
          <a:r>
            <a:rPr lang="ru-RU" sz="1600" kern="1200" dirty="0" smtClean="0">
              <a:solidFill>
                <a:schemeClr val="tx2"/>
              </a:solidFill>
              <a:latin typeface="Arial Narrow" pitchFamily="34" charset="0"/>
            </a:rPr>
            <a:t>Выявление в ходе спецоценки вредного производственного фактора</a:t>
          </a:r>
          <a:endParaRPr lang="ru-RU" sz="1600" kern="1200" dirty="0">
            <a:solidFill>
              <a:schemeClr val="tx2"/>
            </a:solidFill>
            <a:latin typeface="Arial Narrow" pitchFamily="34" charset="0"/>
          </a:endParaRPr>
        </a:p>
      </dsp:txBody>
      <dsp:txXfrm>
        <a:off x="0" y="0"/>
        <a:ext cx="3254761" cy="1062715"/>
      </dsp:txXfrm>
    </dsp:sp>
    <dsp:sp modelId="{8E5E1DC1-06C7-41D5-AB0C-90B6F0305CFA}">
      <dsp:nvSpPr>
        <dsp:cNvPr id="0" name=""/>
        <dsp:cNvSpPr/>
      </dsp:nvSpPr>
      <dsp:spPr>
        <a:xfrm>
          <a:off x="3254761" y="1169259"/>
          <a:ext cx="4882142" cy="1062715"/>
        </a:xfrm>
        <a:prstGeom prst="rightArrow">
          <a:avLst>
            <a:gd name="adj1" fmla="val 75000"/>
            <a:gd name="adj2" fmla="val 50000"/>
          </a:avLst>
        </a:prstGeom>
        <a:solidFill>
          <a:schemeClr val="accent2">
            <a:alpha val="90000"/>
            <a:tint val="4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chemeClr val="tx2"/>
              </a:solidFill>
              <a:latin typeface="Arial Narrow" pitchFamily="34" charset="0"/>
            </a:rPr>
            <a:t>оптимизация расходов работодателя</a:t>
          </a:r>
        </a:p>
      </dsp:txBody>
      <dsp:txXfrm>
        <a:off x="3254761" y="1169259"/>
        <a:ext cx="4882142" cy="1062715"/>
      </dsp:txXfrm>
    </dsp:sp>
    <dsp:sp modelId="{57EBC956-B857-43AF-BC46-35E47FD1700A}">
      <dsp:nvSpPr>
        <dsp:cNvPr id="0" name=""/>
        <dsp:cNvSpPr/>
      </dsp:nvSpPr>
      <dsp:spPr>
        <a:xfrm>
          <a:off x="0" y="1169259"/>
          <a:ext cx="3254761" cy="1062715"/>
        </a:xfrm>
        <a:prstGeom prst="roundRect">
          <a:avLst/>
        </a:prstGeom>
        <a:solidFill>
          <a:schemeClr val="accent2">
            <a:alpha val="90000"/>
            <a:hueOff val="0"/>
            <a:satOff val="0"/>
            <a:lumOff val="0"/>
            <a:alphaOff val="-4000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l" defTabSz="711200">
            <a:lnSpc>
              <a:spcPct val="90000"/>
            </a:lnSpc>
            <a:spcBef>
              <a:spcPct val="0"/>
            </a:spcBef>
            <a:spcAft>
              <a:spcPct val="35000"/>
            </a:spcAft>
          </a:pPr>
          <a:r>
            <a:rPr lang="ru-RU" sz="1600" kern="1200" dirty="0" smtClean="0">
              <a:solidFill>
                <a:schemeClr val="tx2"/>
              </a:solidFill>
              <a:latin typeface="Arial Narrow" pitchFamily="34" charset="0"/>
            </a:rPr>
            <a:t>Защита работников от реально существующих  вредных факторов</a:t>
          </a:r>
          <a:endParaRPr lang="ru-RU" sz="1600" kern="1200" dirty="0">
            <a:solidFill>
              <a:schemeClr val="tx2"/>
            </a:solidFill>
            <a:latin typeface="Arial Narrow" pitchFamily="34" charset="0"/>
          </a:endParaRPr>
        </a:p>
      </dsp:txBody>
      <dsp:txXfrm>
        <a:off x="0" y="1169259"/>
        <a:ext cx="3254761" cy="1062715"/>
      </dsp:txXfrm>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A1AE2D9-052A-4F3C-8541-EA01357AA506}">
      <dsp:nvSpPr>
        <dsp:cNvPr id="0" name=""/>
        <dsp:cNvSpPr/>
      </dsp:nvSpPr>
      <dsp:spPr>
        <a:xfrm>
          <a:off x="1196250" y="0"/>
          <a:ext cx="2520280" cy="2520280"/>
        </a:xfrm>
        <a:prstGeom prst="triangle">
          <a:avLst/>
        </a:prstGeom>
        <a:solidFill>
          <a:schemeClr val="accent2">
            <a:alpha val="9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7F33F8-FEC0-45C3-BCCB-677643A1DB16}">
      <dsp:nvSpPr>
        <dsp:cNvPr id="0" name=""/>
        <dsp:cNvSpPr/>
      </dsp:nvSpPr>
      <dsp:spPr>
        <a:xfrm>
          <a:off x="2232251" y="216024"/>
          <a:ext cx="5258777" cy="596597"/>
        </a:xfrm>
        <a:prstGeom prst="roundRect">
          <a:avLst/>
        </a:prstGeom>
        <a:solidFill>
          <a:schemeClr val="lt1">
            <a:alpha val="90000"/>
            <a:hueOff val="0"/>
            <a:satOff val="0"/>
            <a:lumOff val="0"/>
            <a:alphaOff val="0"/>
          </a:schemeClr>
        </a:solidFill>
        <a:ln w="55000" cap="flat" cmpd="thickThin"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latin typeface="Arial Narrow" pitchFamily="34" charset="0"/>
            </a:rPr>
            <a:t>Предупреждение и устранение возможных нарушений в сфере трудового законодательства</a:t>
          </a:r>
          <a:endParaRPr lang="ru-RU" sz="1800" kern="1200" dirty="0">
            <a:latin typeface="Arial Narrow" pitchFamily="34" charset="0"/>
          </a:endParaRPr>
        </a:p>
      </dsp:txBody>
      <dsp:txXfrm>
        <a:off x="2232251" y="216024"/>
        <a:ext cx="5258777" cy="596597"/>
      </dsp:txXfrm>
    </dsp:sp>
    <dsp:sp modelId="{B326813C-A476-4226-8693-7EF1D3220384}">
      <dsp:nvSpPr>
        <dsp:cNvPr id="0" name=""/>
        <dsp:cNvSpPr/>
      </dsp:nvSpPr>
      <dsp:spPr>
        <a:xfrm>
          <a:off x="2448278" y="1008113"/>
          <a:ext cx="5264183" cy="596597"/>
        </a:xfrm>
        <a:prstGeom prst="roundRect">
          <a:avLst/>
        </a:prstGeom>
        <a:solidFill>
          <a:schemeClr val="lt1">
            <a:alpha val="90000"/>
            <a:hueOff val="0"/>
            <a:satOff val="0"/>
            <a:lumOff val="0"/>
            <a:alphaOff val="0"/>
          </a:schemeClr>
        </a:solidFill>
        <a:ln w="55000" cap="flat" cmpd="thickThin" algn="ctr">
          <a:solidFill>
            <a:schemeClr val="accent2">
              <a:alpha val="90000"/>
              <a:hueOff val="0"/>
              <a:satOff val="0"/>
              <a:lumOff val="0"/>
              <a:alphaOff val="-2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latin typeface="Arial Narrow" pitchFamily="34" charset="0"/>
            </a:rPr>
            <a:t>Признание результатов внутреннего контроля соответствующими контрольно-надзорными органами  </a:t>
          </a:r>
        </a:p>
      </dsp:txBody>
      <dsp:txXfrm>
        <a:off x="2448278" y="1008113"/>
        <a:ext cx="5264183" cy="596597"/>
      </dsp:txXfrm>
    </dsp:sp>
    <dsp:sp modelId="{64651884-8C90-41B1-B8C2-8CA04D9E152F}">
      <dsp:nvSpPr>
        <dsp:cNvPr id="0" name=""/>
        <dsp:cNvSpPr/>
      </dsp:nvSpPr>
      <dsp:spPr>
        <a:xfrm>
          <a:off x="2664297" y="1800203"/>
          <a:ext cx="5365111" cy="596597"/>
        </a:xfrm>
        <a:prstGeom prst="roundRect">
          <a:avLst/>
        </a:prstGeom>
        <a:solidFill>
          <a:schemeClr val="lt1">
            <a:alpha val="90000"/>
            <a:hueOff val="0"/>
            <a:satOff val="0"/>
            <a:lumOff val="0"/>
            <a:alphaOff val="0"/>
          </a:schemeClr>
        </a:solidFill>
        <a:ln w="55000" cap="flat" cmpd="thickThin" algn="ctr">
          <a:solidFill>
            <a:schemeClr val="accent2">
              <a:alpha val="90000"/>
              <a:hueOff val="0"/>
              <a:satOff val="0"/>
              <a:lumOff val="0"/>
              <a:alphaOff val="-4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latin typeface="Arial Narrow" pitchFamily="34" charset="0"/>
            </a:rPr>
            <a:t>Определение внутреннего контроля как одного из способов защиты трудовых прав и свобод</a:t>
          </a:r>
        </a:p>
      </dsp:txBody>
      <dsp:txXfrm>
        <a:off x="2664297" y="1800203"/>
        <a:ext cx="5365111" cy="596597"/>
      </dsp:txXfrm>
    </dsp:sp>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E833E64-B5A9-4C6C-A657-D1CEE7F803B9}">
      <dsp:nvSpPr>
        <dsp:cNvPr id="0" name=""/>
        <dsp:cNvSpPr/>
      </dsp:nvSpPr>
      <dsp:spPr>
        <a:xfrm rot="5400000">
          <a:off x="-228196" y="229589"/>
          <a:ext cx="1521309" cy="1064916"/>
        </a:xfrm>
        <a:prstGeom prst="chevron">
          <a:avLst/>
        </a:prstGeom>
        <a:solidFill>
          <a:schemeClr val="accent2">
            <a:alpha val="90000"/>
            <a:hueOff val="0"/>
            <a:satOff val="0"/>
            <a:lumOff val="0"/>
            <a:alphaOff val="0"/>
          </a:schemeClr>
        </a:solidFill>
        <a:ln w="55000" cap="flat" cmpd="thickThin"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endParaRPr lang="ru-RU" sz="2300" kern="1200" dirty="0"/>
        </a:p>
      </dsp:txBody>
      <dsp:txXfrm rot="5400000">
        <a:off x="-228196" y="229589"/>
        <a:ext cx="1521309" cy="1064916"/>
      </dsp:txXfrm>
    </dsp:sp>
    <dsp:sp modelId="{CCBF4F74-8F52-40AD-8068-25E879CC38B9}">
      <dsp:nvSpPr>
        <dsp:cNvPr id="0" name=""/>
        <dsp:cNvSpPr/>
      </dsp:nvSpPr>
      <dsp:spPr>
        <a:xfrm rot="5400000">
          <a:off x="3998472" y="-2932162"/>
          <a:ext cx="988851" cy="6855963"/>
        </a:xfrm>
        <a:prstGeom prst="round2SameRect">
          <a:avLst/>
        </a:prstGeom>
        <a:solidFill>
          <a:schemeClr val="lt1">
            <a:alpha val="90000"/>
            <a:hueOff val="0"/>
            <a:satOff val="0"/>
            <a:lumOff val="0"/>
            <a:alphaOff val="0"/>
          </a:schemeClr>
        </a:solidFill>
        <a:ln w="55000" cap="flat" cmpd="thickThin"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ru-RU" sz="1700" kern="1200" dirty="0" smtClean="0">
              <a:solidFill>
                <a:schemeClr val="tx2"/>
              </a:solidFill>
              <a:latin typeface="Arial Narrow" pitchFamily="34" charset="0"/>
            </a:rPr>
            <a:t>Внутренний контроль (самоконтроль) – добровольная оценка работодателем соответствия своей деятельности обязательным требованиям трудового законодательства</a:t>
          </a:r>
          <a:endParaRPr lang="ru-RU" sz="1700" kern="1200" dirty="0"/>
        </a:p>
      </dsp:txBody>
      <dsp:txXfrm rot="5400000">
        <a:off x="3998472" y="-2932162"/>
        <a:ext cx="988851" cy="6855963"/>
      </dsp:txXfrm>
    </dsp:sp>
    <dsp:sp modelId="{C1FE352C-F0A2-452B-A7E8-53BBB75240DC}">
      <dsp:nvSpPr>
        <dsp:cNvPr id="0" name=""/>
        <dsp:cNvSpPr/>
      </dsp:nvSpPr>
      <dsp:spPr>
        <a:xfrm rot="5400000">
          <a:off x="-228196" y="1555773"/>
          <a:ext cx="1521309" cy="1064916"/>
        </a:xfrm>
        <a:prstGeom prst="chevron">
          <a:avLst/>
        </a:prstGeom>
        <a:solidFill>
          <a:schemeClr val="accent2">
            <a:alpha val="90000"/>
            <a:hueOff val="0"/>
            <a:satOff val="0"/>
            <a:lumOff val="0"/>
            <a:alphaOff val="-20000"/>
          </a:schemeClr>
        </a:solidFill>
        <a:ln w="55000" cap="flat" cmpd="thickThin" algn="ctr">
          <a:solidFill>
            <a:schemeClr val="accent2">
              <a:alpha val="90000"/>
              <a:hueOff val="0"/>
              <a:satOff val="0"/>
              <a:lumOff val="0"/>
              <a:alphaOff val="-2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endParaRPr lang="ru-RU" sz="2300" kern="1200" dirty="0"/>
        </a:p>
      </dsp:txBody>
      <dsp:txXfrm rot="5400000">
        <a:off x="-228196" y="1555773"/>
        <a:ext cx="1521309" cy="1064916"/>
      </dsp:txXfrm>
    </dsp:sp>
    <dsp:sp modelId="{5D695885-4883-42F0-801A-C106CDCF64F6}">
      <dsp:nvSpPr>
        <dsp:cNvPr id="0" name=""/>
        <dsp:cNvSpPr/>
      </dsp:nvSpPr>
      <dsp:spPr>
        <a:xfrm rot="5400000">
          <a:off x="3998472" y="-1605978"/>
          <a:ext cx="988851" cy="6855963"/>
        </a:xfrm>
        <a:prstGeom prst="round2SameRect">
          <a:avLst/>
        </a:prstGeom>
        <a:solidFill>
          <a:schemeClr val="lt1">
            <a:alpha val="90000"/>
            <a:hueOff val="0"/>
            <a:satOff val="0"/>
            <a:lumOff val="0"/>
            <a:alphaOff val="0"/>
          </a:schemeClr>
        </a:solidFill>
        <a:ln w="55000" cap="flat" cmpd="thickThin" algn="ctr">
          <a:solidFill>
            <a:schemeClr val="accent2">
              <a:alpha val="90000"/>
              <a:hueOff val="0"/>
              <a:satOff val="0"/>
              <a:lumOff val="0"/>
              <a:alphaOff val="-2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ru-RU" sz="1700" kern="1200" dirty="0" smtClean="0">
              <a:solidFill>
                <a:schemeClr val="tx2"/>
              </a:solidFill>
              <a:latin typeface="Arial Narrow" pitchFamily="34" charset="0"/>
            </a:rPr>
            <a:t>Осуществляется по «проверочным листам», представляющим собой  специальные интернет-сервисы, содержащие список критериев (показателей) для оценки соответствия требованиям трудового законодательства</a:t>
          </a:r>
          <a:endParaRPr lang="ru-RU" sz="1700" kern="1200" dirty="0"/>
        </a:p>
      </dsp:txBody>
      <dsp:txXfrm rot="5400000">
        <a:off x="3998472" y="-1605978"/>
        <a:ext cx="988851" cy="6855963"/>
      </dsp:txXfrm>
    </dsp:sp>
    <dsp:sp modelId="{88A8D483-BA6E-43B9-A44E-0003F88F1B23}">
      <dsp:nvSpPr>
        <dsp:cNvPr id="0" name=""/>
        <dsp:cNvSpPr/>
      </dsp:nvSpPr>
      <dsp:spPr>
        <a:xfrm rot="5400000">
          <a:off x="-228196" y="2881957"/>
          <a:ext cx="1521309" cy="1064916"/>
        </a:xfrm>
        <a:prstGeom prst="chevron">
          <a:avLst/>
        </a:prstGeom>
        <a:solidFill>
          <a:schemeClr val="accent2">
            <a:alpha val="90000"/>
            <a:hueOff val="0"/>
            <a:satOff val="0"/>
            <a:lumOff val="0"/>
            <a:alphaOff val="-40000"/>
          </a:schemeClr>
        </a:solidFill>
        <a:ln w="55000" cap="flat" cmpd="thickThin" algn="ctr">
          <a:solidFill>
            <a:schemeClr val="accent2">
              <a:alpha val="90000"/>
              <a:hueOff val="0"/>
              <a:satOff val="0"/>
              <a:lumOff val="0"/>
              <a:alphaOff val="-4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endParaRPr lang="ru-RU" sz="2300" kern="1200" dirty="0"/>
        </a:p>
      </dsp:txBody>
      <dsp:txXfrm rot="5400000">
        <a:off x="-228196" y="2881957"/>
        <a:ext cx="1521309" cy="1064916"/>
      </dsp:txXfrm>
    </dsp:sp>
    <dsp:sp modelId="{7CB75B90-D3D1-473D-970F-CFC950F68B85}">
      <dsp:nvSpPr>
        <dsp:cNvPr id="0" name=""/>
        <dsp:cNvSpPr/>
      </dsp:nvSpPr>
      <dsp:spPr>
        <a:xfrm rot="5400000">
          <a:off x="3998472" y="-279794"/>
          <a:ext cx="988851" cy="6855963"/>
        </a:xfrm>
        <a:prstGeom prst="round2SameRect">
          <a:avLst/>
        </a:prstGeom>
        <a:solidFill>
          <a:schemeClr val="lt1">
            <a:alpha val="90000"/>
            <a:hueOff val="0"/>
            <a:satOff val="0"/>
            <a:lumOff val="0"/>
            <a:alphaOff val="0"/>
          </a:schemeClr>
        </a:solidFill>
        <a:ln w="55000" cap="flat" cmpd="thickThin" algn="ctr">
          <a:solidFill>
            <a:schemeClr val="accent2">
              <a:alpha val="90000"/>
              <a:hueOff val="0"/>
              <a:satOff val="0"/>
              <a:lumOff val="0"/>
              <a:alphaOff val="-4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ru-RU" sz="1700" kern="1200" dirty="0" smtClean="0">
              <a:solidFill>
                <a:schemeClr val="tx2"/>
              </a:solidFill>
              <a:latin typeface="Arial Narrow" pitchFamily="34" charset="0"/>
            </a:rPr>
            <a:t>Результаты применяются при формировании плана проверок (отложение</a:t>
          </a:r>
          <a:br>
            <a:rPr lang="ru-RU" sz="1700" kern="1200" dirty="0" smtClean="0">
              <a:solidFill>
                <a:schemeClr val="tx2"/>
              </a:solidFill>
              <a:latin typeface="Arial Narrow" pitchFamily="34" charset="0"/>
            </a:rPr>
          </a:br>
          <a:r>
            <a:rPr lang="ru-RU" sz="1700" kern="1200" dirty="0" smtClean="0">
              <a:solidFill>
                <a:schemeClr val="tx2"/>
              </a:solidFill>
              <a:latin typeface="Arial Narrow" pitchFamily="34" charset="0"/>
            </a:rPr>
            <a:t>или проведение с ограниченным объемом контрольных мероприятий)</a:t>
          </a:r>
          <a:endParaRPr lang="ru-RU" sz="1700" kern="1200" dirty="0">
            <a:solidFill>
              <a:schemeClr val="tx2"/>
            </a:solidFill>
            <a:latin typeface="Arial Narrow" pitchFamily="34" charset="0"/>
          </a:endParaRPr>
        </a:p>
      </dsp:txBody>
      <dsp:txXfrm rot="5400000">
        <a:off x="3998472" y="-279794"/>
        <a:ext cx="988851" cy="6855963"/>
      </dsp:txXfrm>
    </dsp:sp>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51FC7E9-A0A2-404B-9E73-A8BE225B7D86}">
      <dsp:nvSpPr>
        <dsp:cNvPr id="0" name=""/>
        <dsp:cNvSpPr/>
      </dsp:nvSpPr>
      <dsp:spPr>
        <a:xfrm>
          <a:off x="2396486" y="1282574"/>
          <a:ext cx="5905785" cy="3468305"/>
        </a:xfrm>
        <a:prstGeom prst="rect">
          <a:avLst/>
        </a:prstGeom>
        <a:solidFill>
          <a:schemeClr val="accent1">
            <a:alpha val="90000"/>
            <a:tint val="40000"/>
            <a:hueOff val="0"/>
            <a:satOff val="0"/>
            <a:lumOff val="0"/>
            <a:alphaOff val="0"/>
          </a:schemeClr>
        </a:solidFill>
        <a:ln w="55000" cap="flat" cmpd="thickThin"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0" tIns="128016" rIns="128016" bIns="128016" numCol="1" spcCol="1270" anchor="ctr" anchorCtr="0">
          <a:noAutofit/>
        </a:bodyPr>
        <a:lstStyle/>
        <a:p>
          <a:pPr lvl="0" algn="just" defTabSz="800100">
            <a:lnSpc>
              <a:spcPct val="90000"/>
            </a:lnSpc>
            <a:spcBef>
              <a:spcPct val="0"/>
            </a:spcBef>
            <a:spcAft>
              <a:spcPct val="35000"/>
            </a:spcAft>
          </a:pPr>
          <a:r>
            <a:rPr lang="ru-RU" sz="1800" kern="1200" dirty="0" smtClean="0">
              <a:solidFill>
                <a:schemeClr val="tx2"/>
              </a:solidFill>
              <a:latin typeface="Arial Narrow" pitchFamily="34" charset="0"/>
            </a:rPr>
            <a:t>Внесение изменений в статью 358 в части дополнения ее нормой, предусматривающей </a:t>
          </a:r>
          <a:r>
            <a:rPr lang="ru-RU" sz="1800" b="1" kern="1200" dirty="0" smtClean="0">
              <a:solidFill>
                <a:schemeClr val="tx2"/>
              </a:solidFill>
              <a:latin typeface="Arial Narrow" pitchFamily="34" charset="0"/>
            </a:rPr>
            <a:t>обязанность государственного инспектора труда выносить предупреждение </a:t>
          </a:r>
          <a:r>
            <a:rPr lang="ru-RU" sz="1800" kern="1200" dirty="0" smtClean="0">
              <a:solidFill>
                <a:schemeClr val="tx2"/>
              </a:solidFill>
              <a:latin typeface="Arial Narrow" pitchFamily="34" charset="0"/>
            </a:rPr>
            <a:t>в качестве административного наказания за впервые совершенное работодателем нарушение трудового законодательства, за исключением нарушений, связанных с выплатой заработной платы, при отсутствии причинения вреда или возникновения угрозы причинения вреда жизни и здоровью работников, угрозы техногенного характера, а также при отсутствии имущественного ущерба</a:t>
          </a:r>
          <a:endParaRPr lang="ru-RU" sz="1800" kern="1200" dirty="0">
            <a:solidFill>
              <a:schemeClr val="tx2"/>
            </a:solidFill>
            <a:latin typeface="Arial Narrow" pitchFamily="34" charset="0"/>
          </a:endParaRPr>
        </a:p>
      </dsp:txBody>
      <dsp:txXfrm>
        <a:off x="3341411" y="1282574"/>
        <a:ext cx="4960859" cy="3468305"/>
      </dsp:txXfrm>
    </dsp:sp>
    <dsp:sp modelId="{C5817A61-8F92-4E38-9E9F-8E821DB9074D}">
      <dsp:nvSpPr>
        <dsp:cNvPr id="0" name=""/>
        <dsp:cNvSpPr/>
      </dsp:nvSpPr>
      <dsp:spPr>
        <a:xfrm>
          <a:off x="4786" y="0"/>
          <a:ext cx="3355259" cy="2052813"/>
        </a:xfrm>
        <a:prstGeom prst="ellipse">
          <a:avLst/>
        </a:prstGeom>
        <a:solidFill>
          <a:schemeClr val="accent2">
            <a:lumMod val="60000"/>
            <a:lumOff val="40000"/>
          </a:schemeClr>
        </a:solidFill>
        <a:ln w="9525" cap="flat" cmpd="sng" algn="ctr">
          <a:noFill/>
          <a:prstDash val="solid"/>
        </a:ln>
        <a:effectLst>
          <a:outerShdw blurRad="50800" dist="38100" dir="5400000" rotWithShape="0">
            <a:srgbClr val="000000">
              <a:alpha val="35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0" tIns="0" rIns="0" bIns="0" numCol="1" spcCol="1270" anchor="ctr" anchorCtr="0">
          <a:noAutofit/>
        </a:bodyPr>
        <a:lstStyle/>
        <a:p>
          <a:pPr lvl="0" algn="ctr" defTabSz="800100">
            <a:lnSpc>
              <a:spcPct val="100000"/>
            </a:lnSpc>
            <a:spcBef>
              <a:spcPct val="0"/>
            </a:spcBef>
            <a:spcAft>
              <a:spcPts val="0"/>
            </a:spcAft>
          </a:pPr>
          <a:r>
            <a:rPr lang="ru-RU" sz="1800" b="1" kern="1200" dirty="0" smtClean="0">
              <a:solidFill>
                <a:schemeClr val="tx2"/>
              </a:solidFill>
              <a:latin typeface="Arial Narrow" pitchFamily="34" charset="0"/>
            </a:rPr>
            <a:t>УТОЧНЕНИЕ ОТДЕЛЬНЫХ ПОЛОЖЕНИЙ В РАМКАХ ПОСТРОЕНИЯ СИСТЕМЫ ПРЕДУПРЕДИТЕЛЬНОГО КОНТРОЛЯ</a:t>
          </a:r>
          <a:endParaRPr lang="ru-RU" sz="1800" b="1" kern="1200" dirty="0">
            <a:solidFill>
              <a:schemeClr val="tx2"/>
            </a:solidFill>
            <a:latin typeface="Arial Narrow" pitchFamily="34" charset="0"/>
          </a:endParaRPr>
        </a:p>
      </dsp:txBody>
      <dsp:txXfrm>
        <a:off x="4786" y="0"/>
        <a:ext cx="3355259" cy="2052813"/>
      </dsp:txXfrm>
    </dsp:sp>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C9B3CCA-2CDD-4AEF-B2B8-36CB38BA2F53}">
      <dsp:nvSpPr>
        <dsp:cNvPr id="0" name=""/>
        <dsp:cNvSpPr/>
      </dsp:nvSpPr>
      <dsp:spPr>
        <a:xfrm>
          <a:off x="2610" y="13891"/>
          <a:ext cx="2545032" cy="691200"/>
        </a:xfrm>
        <a:prstGeom prst="rect">
          <a:avLst/>
        </a:prstGeom>
        <a:solidFill>
          <a:schemeClr val="accent1">
            <a:lumMod val="7500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ru-RU" sz="1600" b="1" kern="1200" dirty="0" smtClean="0">
              <a:latin typeface="Arial Narrow" pitchFamily="34" charset="0"/>
            </a:rPr>
            <a:t>РАБОТНИКИ</a:t>
          </a:r>
          <a:endParaRPr lang="ru-RU" sz="1600" b="1" kern="1200" dirty="0">
            <a:latin typeface="Arial Narrow" pitchFamily="34" charset="0"/>
          </a:endParaRPr>
        </a:p>
      </dsp:txBody>
      <dsp:txXfrm>
        <a:off x="2610" y="13891"/>
        <a:ext cx="2545032" cy="691200"/>
      </dsp:txXfrm>
    </dsp:sp>
    <dsp:sp modelId="{99B13425-034E-41EB-8D90-A3A755CA635F}">
      <dsp:nvSpPr>
        <dsp:cNvPr id="0" name=""/>
        <dsp:cNvSpPr/>
      </dsp:nvSpPr>
      <dsp:spPr>
        <a:xfrm>
          <a:off x="2610" y="705092"/>
          <a:ext cx="2545032" cy="3689280"/>
        </a:xfrm>
        <a:prstGeom prst="rect">
          <a:avLst/>
        </a:prstGeom>
        <a:solidFill>
          <a:schemeClr val="accent1">
            <a:lumMod val="20000"/>
            <a:lumOff val="80000"/>
            <a:alpha val="9000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chemeClr val="tx2"/>
              </a:solidFill>
              <a:latin typeface="Arial Narrow" pitchFamily="34" charset="0"/>
            </a:rPr>
            <a:t>установление запрета на работу в опасных условиях труда</a:t>
          </a:r>
          <a:endParaRPr lang="ru-RU" sz="1600" kern="1200" dirty="0">
            <a:solidFill>
              <a:schemeClr val="tx2"/>
            </a:solidFill>
            <a:latin typeface="Arial Narrow" pitchFamily="34" charset="0"/>
          </a:endParaRPr>
        </a:p>
        <a:p>
          <a:pPr marL="171450" lvl="1" indent="-171450" algn="l" defTabSz="711200">
            <a:lnSpc>
              <a:spcPct val="90000"/>
            </a:lnSpc>
            <a:spcBef>
              <a:spcPct val="0"/>
            </a:spcBef>
            <a:spcAft>
              <a:spcPct val="15000"/>
            </a:spcAft>
            <a:buChar char="••"/>
          </a:pPr>
          <a:r>
            <a:rPr lang="ru-RU" sz="1600" kern="1200" dirty="0" smtClean="0">
              <a:solidFill>
                <a:schemeClr val="tx2"/>
              </a:solidFill>
              <a:latin typeface="Arial Narrow" pitchFamily="34" charset="0"/>
            </a:rPr>
            <a:t>возмещение вреда, причиненного в связи с исполнением трудовых обязанностей, включая компенсацию морального вреда</a:t>
          </a:r>
          <a:endParaRPr lang="ru-RU" sz="1600" kern="1200" dirty="0">
            <a:solidFill>
              <a:schemeClr val="tx2"/>
            </a:solidFill>
            <a:latin typeface="Arial Narrow" pitchFamily="34" charset="0"/>
          </a:endParaRPr>
        </a:p>
        <a:p>
          <a:pPr marL="171450" lvl="1" indent="-171450" algn="l" defTabSz="711200">
            <a:lnSpc>
              <a:spcPct val="90000"/>
            </a:lnSpc>
            <a:spcBef>
              <a:spcPct val="0"/>
            </a:spcBef>
            <a:spcAft>
              <a:spcPct val="15000"/>
            </a:spcAft>
            <a:buChar char="••"/>
          </a:pPr>
          <a:r>
            <a:rPr lang="ru-RU" sz="1600" kern="1200" dirty="0" smtClean="0">
              <a:solidFill>
                <a:schemeClr val="tx2"/>
              </a:solidFill>
              <a:latin typeface="Arial Narrow" pitchFamily="34" charset="0"/>
            </a:rPr>
            <a:t>оценка  уровня профессионального риска</a:t>
          </a:r>
          <a:endParaRPr lang="ru-RU" sz="1600" kern="1200" dirty="0">
            <a:solidFill>
              <a:schemeClr val="tx2"/>
            </a:solidFill>
            <a:latin typeface="Arial Narrow" pitchFamily="34" charset="0"/>
          </a:endParaRPr>
        </a:p>
        <a:p>
          <a:pPr marL="171450" lvl="1" indent="-171450" algn="l" defTabSz="711200">
            <a:lnSpc>
              <a:spcPct val="90000"/>
            </a:lnSpc>
            <a:spcBef>
              <a:spcPct val="0"/>
            </a:spcBef>
            <a:spcAft>
              <a:spcPct val="15000"/>
            </a:spcAft>
            <a:buChar char="••"/>
          </a:pPr>
          <a:r>
            <a:rPr lang="ru-RU" sz="1600" kern="1200" dirty="0" smtClean="0">
              <a:solidFill>
                <a:schemeClr val="tx2"/>
              </a:solidFill>
              <a:latin typeface="Arial Narrow" pitchFamily="34" charset="0"/>
            </a:rPr>
            <a:t>предоставление СИЗ по факту наличия вредного (опасного) производственного фактора</a:t>
          </a:r>
          <a:endParaRPr lang="ru-RU" sz="1600" kern="1200" dirty="0">
            <a:solidFill>
              <a:schemeClr val="tx2"/>
            </a:solidFill>
            <a:latin typeface="Arial Narrow" pitchFamily="34" charset="0"/>
          </a:endParaRPr>
        </a:p>
      </dsp:txBody>
      <dsp:txXfrm>
        <a:off x="2610" y="705092"/>
        <a:ext cx="2545032" cy="3689280"/>
      </dsp:txXfrm>
    </dsp:sp>
    <dsp:sp modelId="{B537E0B3-3402-4CC0-98B1-D968E56967CE}">
      <dsp:nvSpPr>
        <dsp:cNvPr id="0" name=""/>
        <dsp:cNvSpPr/>
      </dsp:nvSpPr>
      <dsp:spPr>
        <a:xfrm>
          <a:off x="2903947" y="13891"/>
          <a:ext cx="2545032" cy="691200"/>
        </a:xfrm>
        <a:prstGeom prst="rect">
          <a:avLst/>
        </a:prstGeom>
        <a:solidFill>
          <a:schemeClr val="accent1">
            <a:lumMod val="7500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ru-RU" sz="1600" b="1" kern="1200" dirty="0" smtClean="0">
              <a:latin typeface="Arial Narrow" pitchFamily="34" charset="0"/>
            </a:rPr>
            <a:t>РАБОТОДАТЕЛИ </a:t>
          </a:r>
          <a:endParaRPr lang="ru-RU" sz="1600" b="1" kern="1200" dirty="0">
            <a:latin typeface="Arial Narrow" pitchFamily="34" charset="0"/>
          </a:endParaRPr>
        </a:p>
      </dsp:txBody>
      <dsp:txXfrm>
        <a:off x="2903947" y="13891"/>
        <a:ext cx="2545032" cy="691200"/>
      </dsp:txXfrm>
    </dsp:sp>
    <dsp:sp modelId="{810E3528-DB10-4BAB-B72B-FB9F3DAEAF11}">
      <dsp:nvSpPr>
        <dsp:cNvPr id="0" name=""/>
        <dsp:cNvSpPr/>
      </dsp:nvSpPr>
      <dsp:spPr>
        <a:xfrm>
          <a:off x="2903947" y="705092"/>
          <a:ext cx="2545032" cy="3689280"/>
        </a:xfrm>
        <a:prstGeom prst="rect">
          <a:avLst/>
        </a:prstGeom>
        <a:solidFill>
          <a:schemeClr val="accent1">
            <a:lumMod val="20000"/>
            <a:lumOff val="80000"/>
            <a:alpha val="9000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chemeClr val="tx2"/>
              </a:solidFill>
              <a:latin typeface="Arial Narrow" pitchFamily="34" charset="0"/>
            </a:rPr>
            <a:t>оптимизация и снижение финансовой нагрузки (расширение автономности в управлении охране труда, СИЗ – по факторам)</a:t>
          </a:r>
          <a:endParaRPr lang="ru-RU" sz="1600" kern="1200" dirty="0">
            <a:solidFill>
              <a:schemeClr val="tx2"/>
            </a:solidFill>
            <a:latin typeface="Arial Narrow" pitchFamily="34" charset="0"/>
          </a:endParaRPr>
        </a:p>
        <a:p>
          <a:pPr marL="171450" lvl="1" indent="-171450" algn="l" defTabSz="711200">
            <a:lnSpc>
              <a:spcPct val="90000"/>
            </a:lnSpc>
            <a:spcBef>
              <a:spcPct val="0"/>
            </a:spcBef>
            <a:spcAft>
              <a:spcPct val="15000"/>
            </a:spcAft>
            <a:buChar char="••"/>
          </a:pPr>
          <a:r>
            <a:rPr lang="ru-RU" sz="1600" kern="1200" dirty="0" smtClean="0">
              <a:solidFill>
                <a:schemeClr val="tx2"/>
              </a:solidFill>
              <a:latin typeface="Arial Narrow" pitchFamily="34" charset="0"/>
            </a:rPr>
            <a:t>снижение административной нагрузки (построение системы предупредительного контроля)</a:t>
          </a:r>
          <a:endParaRPr lang="ru-RU" sz="1600" kern="1200" dirty="0">
            <a:solidFill>
              <a:schemeClr val="tx2"/>
            </a:solidFill>
            <a:latin typeface="Arial Narrow" pitchFamily="34" charset="0"/>
          </a:endParaRPr>
        </a:p>
        <a:p>
          <a:pPr marL="171450" lvl="1" indent="-171450" algn="l" defTabSz="711200">
            <a:lnSpc>
              <a:spcPct val="90000"/>
            </a:lnSpc>
            <a:spcBef>
              <a:spcPct val="0"/>
            </a:spcBef>
            <a:spcAft>
              <a:spcPct val="15000"/>
            </a:spcAft>
            <a:buChar char="••"/>
          </a:pPr>
          <a:r>
            <a:rPr lang="ru-RU" sz="1600" kern="1200" dirty="0" smtClean="0">
              <a:solidFill>
                <a:schemeClr val="tx2"/>
              </a:solidFill>
              <a:latin typeface="Arial Narrow" pitchFamily="34" charset="0"/>
            </a:rPr>
            <a:t>расширение возможностей в случае присоединения к отраслевому соглашению и (или) коллективному договору </a:t>
          </a:r>
          <a:endParaRPr lang="ru-RU" sz="1600" kern="1200" dirty="0">
            <a:solidFill>
              <a:schemeClr val="tx2"/>
            </a:solidFill>
            <a:latin typeface="Arial Narrow" pitchFamily="34" charset="0"/>
          </a:endParaRPr>
        </a:p>
      </dsp:txBody>
      <dsp:txXfrm>
        <a:off x="2903947" y="705092"/>
        <a:ext cx="2545032" cy="3689280"/>
      </dsp:txXfrm>
    </dsp:sp>
    <dsp:sp modelId="{4A82BE1B-A2D8-49A5-8DF8-AC5D896F4EB4}">
      <dsp:nvSpPr>
        <dsp:cNvPr id="0" name=""/>
        <dsp:cNvSpPr/>
      </dsp:nvSpPr>
      <dsp:spPr>
        <a:xfrm>
          <a:off x="5805284" y="13891"/>
          <a:ext cx="2545032" cy="691200"/>
        </a:xfrm>
        <a:prstGeom prst="rect">
          <a:avLst/>
        </a:prstGeom>
        <a:solidFill>
          <a:schemeClr val="accent1">
            <a:lumMod val="7500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ru-RU" sz="1600" b="1" kern="1200" dirty="0" smtClean="0">
              <a:latin typeface="Arial Narrow" pitchFamily="34" charset="0"/>
            </a:rPr>
            <a:t>ПРОФСОЮЗЫ</a:t>
          </a:r>
          <a:endParaRPr lang="ru-RU" sz="1600" b="1" kern="1200" dirty="0">
            <a:latin typeface="Arial Narrow" pitchFamily="34" charset="0"/>
          </a:endParaRPr>
        </a:p>
      </dsp:txBody>
      <dsp:txXfrm>
        <a:off x="5805284" y="13891"/>
        <a:ext cx="2545032" cy="691200"/>
      </dsp:txXfrm>
    </dsp:sp>
    <dsp:sp modelId="{FD9384E0-FCE8-4B38-8ACE-5B51FEF4BEA9}">
      <dsp:nvSpPr>
        <dsp:cNvPr id="0" name=""/>
        <dsp:cNvSpPr/>
      </dsp:nvSpPr>
      <dsp:spPr>
        <a:xfrm>
          <a:off x="5805284" y="705092"/>
          <a:ext cx="2545032" cy="3689280"/>
        </a:xfrm>
        <a:prstGeom prst="rect">
          <a:avLst/>
        </a:prstGeom>
        <a:solidFill>
          <a:schemeClr val="accent1">
            <a:lumMod val="20000"/>
            <a:lumOff val="80000"/>
            <a:alpha val="9000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chemeClr val="tx2"/>
              </a:solidFill>
              <a:latin typeface="Arial Narrow" pitchFamily="34" charset="0"/>
            </a:rPr>
            <a:t>усиление роли в обеспечении охраны труда (расширение полномочий комитета (комиссии) по охране труда)</a:t>
          </a:r>
          <a:endParaRPr lang="ru-RU" sz="1600" kern="1200" dirty="0">
            <a:solidFill>
              <a:schemeClr val="tx2"/>
            </a:solidFill>
            <a:latin typeface="Arial Narrow" pitchFamily="34" charset="0"/>
          </a:endParaRPr>
        </a:p>
        <a:p>
          <a:pPr marL="171450" lvl="1" indent="-171450" algn="l" defTabSz="711200">
            <a:lnSpc>
              <a:spcPct val="90000"/>
            </a:lnSpc>
            <a:spcBef>
              <a:spcPct val="0"/>
            </a:spcBef>
            <a:spcAft>
              <a:spcPct val="15000"/>
            </a:spcAft>
            <a:buChar char="••"/>
          </a:pPr>
          <a:r>
            <a:rPr lang="ru-RU" sz="1600" kern="1200" dirty="0" smtClean="0">
              <a:solidFill>
                <a:schemeClr val="tx2"/>
              </a:solidFill>
              <a:latin typeface="Arial Narrow" pitchFamily="34" charset="0"/>
            </a:rPr>
            <a:t>расширение возможностей  </a:t>
          </a:r>
          <a:endParaRPr lang="ru-RU" sz="1600" kern="1200" dirty="0">
            <a:solidFill>
              <a:schemeClr val="tx2"/>
            </a:solidFill>
            <a:latin typeface="Arial Narrow" pitchFamily="34" charset="0"/>
          </a:endParaRPr>
        </a:p>
      </dsp:txBody>
      <dsp:txXfrm>
        <a:off x="5805284" y="705092"/>
        <a:ext cx="2545032" cy="368928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62807E1-6AAF-4854-9630-32A7B7EBFC30}">
      <dsp:nvSpPr>
        <dsp:cNvPr id="0" name=""/>
        <dsp:cNvSpPr/>
      </dsp:nvSpPr>
      <dsp:spPr>
        <a:xfrm>
          <a:off x="0" y="22502"/>
          <a:ext cx="8568952" cy="5355595"/>
        </a:xfrm>
        <a:prstGeom prst="swooshArrow">
          <a:avLst>
            <a:gd name="adj1" fmla="val 25000"/>
            <a:gd name="adj2" fmla="val 25000"/>
          </a:avLst>
        </a:prstGeom>
        <a:gradFill rotWithShape="1">
          <a:gsLst>
            <a:gs pos="0">
              <a:schemeClr val="accent1">
                <a:tint val="62000"/>
                <a:satMod val="180000"/>
              </a:schemeClr>
            </a:gs>
            <a:gs pos="65000">
              <a:schemeClr val="accent1">
                <a:tint val="32000"/>
                <a:satMod val="250000"/>
              </a:schemeClr>
            </a:gs>
            <a:gs pos="100000">
              <a:schemeClr val="accent1">
                <a:tint val="23000"/>
                <a:satMod val="300000"/>
              </a:schemeClr>
            </a:gs>
          </a:gsLst>
          <a:lin ang="16200000" scaled="0"/>
        </a:gradFill>
        <a:ln w="9525" cap="flat" cmpd="sng" algn="ctr">
          <a:solidFill>
            <a:schemeClr val="accent1"/>
          </a:solidFill>
          <a:prstDash val="solid"/>
        </a:ln>
        <a:effectLst>
          <a:outerShdw blurRad="50800" dist="38100" dir="5400000" rotWithShape="0">
            <a:srgbClr val="000000">
              <a:alpha val="35000"/>
            </a:srgbClr>
          </a:outerShdw>
        </a:effectLst>
      </dsp:spPr>
      <dsp:style>
        <a:lnRef idx="1">
          <a:schemeClr val="accent1"/>
        </a:lnRef>
        <a:fillRef idx="2">
          <a:schemeClr val="accent1"/>
        </a:fillRef>
        <a:effectRef idx="1">
          <a:schemeClr val="accent1"/>
        </a:effectRef>
        <a:fontRef idx="minor">
          <a:schemeClr val="dk1"/>
        </a:fontRef>
      </dsp:style>
    </dsp:sp>
    <dsp:sp modelId="{C034BF52-B856-4119-860C-2F6CA69B17A5}">
      <dsp:nvSpPr>
        <dsp:cNvPr id="0" name=""/>
        <dsp:cNvSpPr/>
      </dsp:nvSpPr>
      <dsp:spPr>
        <a:xfrm>
          <a:off x="1088256" y="3718934"/>
          <a:ext cx="222792" cy="222792"/>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AFA65AA-F01E-4BB4-A965-74F71FE511B5}">
      <dsp:nvSpPr>
        <dsp:cNvPr id="0" name=""/>
        <dsp:cNvSpPr/>
      </dsp:nvSpPr>
      <dsp:spPr>
        <a:xfrm>
          <a:off x="216025" y="1944221"/>
          <a:ext cx="1996565" cy="15477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053" tIns="0" rIns="0" bIns="0" numCol="1" spcCol="1270" anchor="t" anchorCtr="0">
          <a:noAutofit/>
        </a:bodyPr>
        <a:lstStyle/>
        <a:p>
          <a:pPr lvl="0" algn="l" defTabSz="711200">
            <a:lnSpc>
              <a:spcPct val="90000"/>
            </a:lnSpc>
            <a:spcBef>
              <a:spcPct val="0"/>
            </a:spcBef>
            <a:spcAft>
              <a:spcPct val="35000"/>
            </a:spcAft>
          </a:pPr>
          <a:r>
            <a:rPr lang="ru-RU" sz="1600" b="1" kern="1200" dirty="0" smtClean="0">
              <a:solidFill>
                <a:schemeClr val="tx2"/>
              </a:solidFill>
              <a:latin typeface="Arial Narrow" pitchFamily="34" charset="0"/>
            </a:rPr>
            <a:t>ГАРМОНИЗАЦИЯ </a:t>
          </a:r>
          <a:r>
            <a:rPr lang="ru-RU" sz="1600" b="0" kern="1200" dirty="0" smtClean="0">
              <a:solidFill>
                <a:schemeClr val="tx2"/>
              </a:solidFill>
              <a:latin typeface="Arial Narrow" pitchFamily="34" charset="0"/>
            </a:rPr>
            <a:t>законодательства с лучшими мировыми практиками (внедрение системы управления профрисками)</a:t>
          </a:r>
          <a:endParaRPr lang="ru-RU" sz="1600" b="0" kern="1200" dirty="0"/>
        </a:p>
      </dsp:txBody>
      <dsp:txXfrm>
        <a:off x="216025" y="1944221"/>
        <a:ext cx="1996565" cy="1547766"/>
      </dsp:txXfrm>
    </dsp:sp>
    <dsp:sp modelId="{55C37799-CFC1-4AB4-B85B-46817D68D489}">
      <dsp:nvSpPr>
        <dsp:cNvPr id="0" name=""/>
        <dsp:cNvSpPr/>
      </dsp:nvSpPr>
      <dsp:spPr>
        <a:xfrm>
          <a:off x="3054831" y="2263283"/>
          <a:ext cx="402740" cy="402740"/>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ECD960D-550F-42AA-9642-BF2D52405A15}">
      <dsp:nvSpPr>
        <dsp:cNvPr id="0" name=""/>
        <dsp:cNvSpPr/>
      </dsp:nvSpPr>
      <dsp:spPr>
        <a:xfrm>
          <a:off x="2808316" y="216028"/>
          <a:ext cx="2338357" cy="1938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3404" tIns="0" rIns="0" bIns="0" numCol="1" spcCol="1270" anchor="t" anchorCtr="0">
          <a:noAutofit/>
        </a:bodyPr>
        <a:lstStyle/>
        <a:p>
          <a:pPr lvl="0" algn="l" defTabSz="711200">
            <a:lnSpc>
              <a:spcPct val="90000"/>
            </a:lnSpc>
            <a:spcBef>
              <a:spcPct val="0"/>
            </a:spcBef>
            <a:spcAft>
              <a:spcPct val="35000"/>
            </a:spcAft>
          </a:pPr>
          <a:r>
            <a:rPr lang="ru-RU" sz="1600" b="1" kern="1200" dirty="0" smtClean="0">
              <a:solidFill>
                <a:schemeClr val="tx2"/>
              </a:solidFill>
              <a:latin typeface="Arial Narrow" pitchFamily="34" charset="0"/>
            </a:rPr>
            <a:t>УСТРАНЕНИЕ </a:t>
          </a:r>
          <a:r>
            <a:rPr lang="ru-RU" sz="1600" b="0" kern="1200" dirty="0" smtClean="0">
              <a:solidFill>
                <a:schemeClr val="tx2"/>
              </a:solidFill>
              <a:latin typeface="Arial Narrow" pitchFamily="34" charset="0"/>
            </a:rPr>
            <a:t>внутренних противоречий законодательства Российской Федерации (запрет труда в опасных условиях труда)</a:t>
          </a:r>
          <a:endParaRPr lang="ru-RU" sz="1600" b="0" kern="1200" dirty="0"/>
        </a:p>
      </dsp:txBody>
      <dsp:txXfrm>
        <a:off x="2808316" y="216028"/>
        <a:ext cx="2338357" cy="1938081"/>
      </dsp:txXfrm>
    </dsp:sp>
    <dsp:sp modelId="{F254B819-4CCA-486D-A371-2B73D3A1CA4C}">
      <dsp:nvSpPr>
        <dsp:cNvPr id="0" name=""/>
        <dsp:cNvSpPr/>
      </dsp:nvSpPr>
      <dsp:spPr>
        <a:xfrm>
          <a:off x="5419862" y="1377468"/>
          <a:ext cx="556981" cy="556981"/>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C0ED07E-228D-4901-9A2F-54812C716BBC}">
      <dsp:nvSpPr>
        <dsp:cNvPr id="0" name=""/>
        <dsp:cNvSpPr/>
      </dsp:nvSpPr>
      <dsp:spPr>
        <a:xfrm>
          <a:off x="5616625" y="2160234"/>
          <a:ext cx="2551971" cy="30020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5133" tIns="0" rIns="0" bIns="0" numCol="1" spcCol="1270" anchor="t" anchorCtr="0">
          <a:noAutofit/>
        </a:bodyPr>
        <a:lstStyle/>
        <a:p>
          <a:pPr lvl="0" algn="l" defTabSz="711200">
            <a:lnSpc>
              <a:spcPct val="90000"/>
            </a:lnSpc>
            <a:spcBef>
              <a:spcPct val="0"/>
            </a:spcBef>
            <a:spcAft>
              <a:spcPct val="35000"/>
            </a:spcAft>
          </a:pPr>
          <a:r>
            <a:rPr lang="ru-RU" sz="1600" b="1" kern="1200" dirty="0" smtClean="0">
              <a:solidFill>
                <a:schemeClr val="tx2"/>
              </a:solidFill>
              <a:latin typeface="Arial Narrow" pitchFamily="34" charset="0"/>
            </a:rPr>
            <a:t>ЗАВЕРШЕНИЕ </a:t>
          </a:r>
          <a:r>
            <a:rPr lang="ru-RU" sz="1600" b="0" kern="1200" dirty="0" smtClean="0">
              <a:solidFill>
                <a:schemeClr val="tx2"/>
              </a:solidFill>
              <a:latin typeface="Arial Narrow" pitchFamily="34" charset="0"/>
            </a:rPr>
            <a:t>построения системы активного управления охраной труда (спецоценка и управление профрисками – инструменты для самостоятельной реализации работодателем мер по профилактике травматизма и профзаболеваемости)</a:t>
          </a:r>
          <a:endParaRPr lang="ru-RU" sz="1600" b="0" kern="1200" dirty="0"/>
        </a:p>
      </dsp:txBody>
      <dsp:txXfrm>
        <a:off x="5616625" y="2160234"/>
        <a:ext cx="2551971" cy="3002053"/>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0C5FCD1-B826-464C-AC74-D315CD7ECDEF}">
      <dsp:nvSpPr>
        <dsp:cNvPr id="0" name=""/>
        <dsp:cNvSpPr/>
      </dsp:nvSpPr>
      <dsp:spPr>
        <a:xfrm>
          <a:off x="0" y="1649125"/>
          <a:ext cx="8352928" cy="504000"/>
        </a:xfrm>
        <a:prstGeom prst="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6D6F9A2-5E5E-4663-BBB2-A6B3E3F94D26}">
      <dsp:nvSpPr>
        <dsp:cNvPr id="0" name=""/>
        <dsp:cNvSpPr/>
      </dsp:nvSpPr>
      <dsp:spPr>
        <a:xfrm>
          <a:off x="417238" y="106534"/>
          <a:ext cx="6869473" cy="183779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1005" tIns="0" rIns="221005" bIns="0" numCol="1" spcCol="1270" anchor="ctr" anchorCtr="0">
          <a:noAutofit/>
        </a:bodyPr>
        <a:lstStyle/>
        <a:p>
          <a:pPr lvl="0" algn="l" defTabSz="622300">
            <a:lnSpc>
              <a:spcPct val="90000"/>
            </a:lnSpc>
            <a:spcBef>
              <a:spcPct val="0"/>
            </a:spcBef>
            <a:spcAft>
              <a:spcPct val="35000"/>
            </a:spcAft>
          </a:pPr>
          <a:r>
            <a:rPr lang="ru-RU" sz="1400" kern="1200" dirty="0" smtClean="0">
              <a:solidFill>
                <a:schemeClr val="bg1"/>
              </a:solidFill>
              <a:latin typeface="Arial Narrow" pitchFamily="34" charset="0"/>
            </a:rPr>
            <a:t>Раздел представлен </a:t>
          </a:r>
          <a:r>
            <a:rPr lang="ru-RU" sz="1400" b="1" kern="1200" dirty="0" smtClean="0">
              <a:solidFill>
                <a:schemeClr val="bg1"/>
              </a:solidFill>
              <a:latin typeface="Arial Narrow" pitchFamily="34" charset="0"/>
            </a:rPr>
            <a:t>5</a:t>
          </a:r>
          <a:r>
            <a:rPr lang="ru-RU" sz="1400" kern="1200" dirty="0" smtClean="0">
              <a:solidFill>
                <a:schemeClr val="bg1"/>
              </a:solidFill>
              <a:latin typeface="Arial Narrow" pitchFamily="34" charset="0"/>
            </a:rPr>
            <a:t> главами </a:t>
          </a:r>
          <a:r>
            <a:rPr lang="ru-RU" sz="1400" b="1" kern="1200" dirty="0" smtClean="0">
              <a:solidFill>
                <a:srgbClr val="002060"/>
              </a:solidFill>
              <a:latin typeface="Arial Narrow" pitchFamily="34" charset="0"/>
            </a:rPr>
            <a:t>(сейчас 4 главы):</a:t>
          </a:r>
        </a:p>
        <a:p>
          <a:pPr lvl="0" algn="l" defTabSz="622300">
            <a:lnSpc>
              <a:spcPct val="90000"/>
            </a:lnSpc>
            <a:spcBef>
              <a:spcPct val="0"/>
            </a:spcBef>
            <a:spcAft>
              <a:spcPct val="35000"/>
            </a:spcAft>
          </a:pPr>
          <a:r>
            <a:rPr lang="ru-RU" sz="1400" kern="1200" dirty="0" smtClean="0">
              <a:solidFill>
                <a:schemeClr val="bg1"/>
              </a:solidFill>
              <a:latin typeface="Arial Narrow" pitchFamily="34" charset="0"/>
            </a:rPr>
            <a:t>- </a:t>
          </a:r>
          <a:r>
            <a:rPr lang="ru-RU" sz="1400" b="1" kern="1200" dirty="0" smtClean="0">
              <a:solidFill>
                <a:schemeClr val="bg1"/>
              </a:solidFill>
              <a:latin typeface="Arial Narrow" pitchFamily="34" charset="0"/>
            </a:rPr>
            <a:t>Общие положения</a:t>
          </a:r>
        </a:p>
        <a:p>
          <a:pPr lvl="0" algn="l" defTabSz="622300">
            <a:lnSpc>
              <a:spcPct val="90000"/>
            </a:lnSpc>
            <a:spcBef>
              <a:spcPct val="0"/>
            </a:spcBef>
            <a:spcAft>
              <a:spcPct val="35000"/>
            </a:spcAft>
          </a:pPr>
          <a:r>
            <a:rPr lang="ru-RU" sz="1400" b="1" kern="1200" dirty="0" smtClean="0">
              <a:solidFill>
                <a:schemeClr val="bg1"/>
              </a:solidFill>
              <a:latin typeface="Arial Narrow" pitchFamily="34" charset="0"/>
            </a:rPr>
            <a:t>- Государственное управление охраной труда</a:t>
          </a:r>
        </a:p>
        <a:p>
          <a:pPr lvl="0" algn="l" defTabSz="622300">
            <a:lnSpc>
              <a:spcPct val="90000"/>
            </a:lnSpc>
            <a:spcBef>
              <a:spcPct val="0"/>
            </a:spcBef>
            <a:spcAft>
              <a:spcPct val="35000"/>
            </a:spcAft>
          </a:pPr>
          <a:r>
            <a:rPr lang="ru-RU" sz="1400" b="1" kern="1200" dirty="0" smtClean="0">
              <a:solidFill>
                <a:schemeClr val="bg1"/>
              </a:solidFill>
              <a:latin typeface="Arial Narrow" pitchFamily="34" charset="0"/>
            </a:rPr>
            <a:t>- Права и обязанности работодателя и работника в области охраны труда</a:t>
          </a:r>
        </a:p>
        <a:p>
          <a:pPr lvl="0" algn="l" defTabSz="622300">
            <a:lnSpc>
              <a:spcPct val="90000"/>
            </a:lnSpc>
            <a:spcBef>
              <a:spcPct val="0"/>
            </a:spcBef>
            <a:spcAft>
              <a:spcPct val="35000"/>
            </a:spcAft>
          </a:pPr>
          <a:r>
            <a:rPr lang="ru-RU" sz="1400" b="1" kern="1200" dirty="0" smtClean="0">
              <a:solidFill>
                <a:schemeClr val="bg1"/>
              </a:solidFill>
              <a:latin typeface="Arial Narrow" pitchFamily="34" charset="0"/>
            </a:rPr>
            <a:t>- Управление охраной труда у работодателя</a:t>
          </a:r>
        </a:p>
        <a:p>
          <a:pPr lvl="0" algn="l" defTabSz="622300">
            <a:lnSpc>
              <a:spcPct val="90000"/>
            </a:lnSpc>
            <a:spcBef>
              <a:spcPct val="0"/>
            </a:spcBef>
            <a:spcAft>
              <a:spcPct val="35000"/>
            </a:spcAft>
          </a:pPr>
          <a:r>
            <a:rPr lang="ru-RU" sz="1400" b="1" kern="1200" dirty="0" smtClean="0">
              <a:solidFill>
                <a:schemeClr val="bg1"/>
              </a:solidFill>
              <a:latin typeface="Arial Narrow" pitchFamily="34" charset="0"/>
            </a:rPr>
            <a:t>- Расследование, оформление и учет случаев повреждения здоровья работников, связанных с исполнением трудовых обязанностей</a:t>
          </a:r>
        </a:p>
      </dsp:txBody>
      <dsp:txXfrm>
        <a:off x="417238" y="106534"/>
        <a:ext cx="6869473" cy="1837791"/>
      </dsp:txXfrm>
    </dsp:sp>
    <dsp:sp modelId="{8F27E248-560E-424A-96A7-45346BF55680}">
      <dsp:nvSpPr>
        <dsp:cNvPr id="0" name=""/>
        <dsp:cNvSpPr/>
      </dsp:nvSpPr>
      <dsp:spPr>
        <a:xfrm>
          <a:off x="0" y="2293172"/>
          <a:ext cx="8352928" cy="504000"/>
        </a:xfrm>
        <a:prstGeom prst="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D7F91E0-8CEF-4324-B067-F345C3D604DF}">
      <dsp:nvSpPr>
        <dsp:cNvPr id="0" name=""/>
        <dsp:cNvSpPr/>
      </dsp:nvSpPr>
      <dsp:spPr>
        <a:xfrm>
          <a:off x="417646" y="2261125"/>
          <a:ext cx="5847049" cy="327246"/>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1005" tIns="0" rIns="221005" bIns="0" numCol="1" spcCol="1270" anchor="ctr" anchorCtr="0">
          <a:noAutofit/>
        </a:bodyPr>
        <a:lstStyle/>
        <a:p>
          <a:pPr lvl="0" algn="l" defTabSz="622300">
            <a:lnSpc>
              <a:spcPct val="90000"/>
            </a:lnSpc>
            <a:spcBef>
              <a:spcPct val="0"/>
            </a:spcBef>
            <a:spcAft>
              <a:spcPct val="35000"/>
            </a:spcAft>
          </a:pPr>
          <a:r>
            <a:rPr lang="ru-RU" sz="1400" kern="1200" dirty="0" smtClean="0">
              <a:solidFill>
                <a:schemeClr val="bg1"/>
              </a:solidFill>
              <a:latin typeface="Arial Narrow" pitchFamily="34" charset="0"/>
            </a:rPr>
            <a:t>Всего новая редакция раздела содержит 42 статьи </a:t>
          </a:r>
          <a:r>
            <a:rPr lang="ru-RU" sz="1400" b="1" kern="1200" dirty="0" smtClean="0">
              <a:solidFill>
                <a:srgbClr val="002060"/>
              </a:solidFill>
              <a:latin typeface="Arial Narrow" pitchFamily="34" charset="0"/>
            </a:rPr>
            <a:t>(сейчас – 29 статей) </a:t>
          </a:r>
          <a:endParaRPr lang="ru-RU" sz="1400" b="1" kern="1200" dirty="0">
            <a:solidFill>
              <a:srgbClr val="002060"/>
            </a:solidFill>
            <a:latin typeface="Arial Narrow" pitchFamily="34" charset="0"/>
          </a:endParaRPr>
        </a:p>
      </dsp:txBody>
      <dsp:txXfrm>
        <a:off x="417646" y="2261125"/>
        <a:ext cx="5847049" cy="327246"/>
      </dsp:txXfrm>
    </dsp:sp>
    <dsp:sp modelId="{9B30D0F2-2420-47FC-9322-DE016F8C14AF}">
      <dsp:nvSpPr>
        <dsp:cNvPr id="0" name=""/>
        <dsp:cNvSpPr/>
      </dsp:nvSpPr>
      <dsp:spPr>
        <a:xfrm>
          <a:off x="0" y="2956921"/>
          <a:ext cx="8352928" cy="504000"/>
        </a:xfrm>
        <a:prstGeom prst="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7E1D3DE-5F84-4061-AB78-2797620AB1C8}">
      <dsp:nvSpPr>
        <dsp:cNvPr id="0" name=""/>
        <dsp:cNvSpPr/>
      </dsp:nvSpPr>
      <dsp:spPr>
        <a:xfrm>
          <a:off x="413975" y="2905172"/>
          <a:ext cx="7936865" cy="346948"/>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1005" tIns="0" rIns="221005" bIns="0" numCol="1" spcCol="1270" anchor="ctr" anchorCtr="0">
          <a:noAutofit/>
        </a:bodyPr>
        <a:lstStyle/>
        <a:p>
          <a:pPr lvl="0" algn="l" defTabSz="622300">
            <a:lnSpc>
              <a:spcPct val="90000"/>
            </a:lnSpc>
            <a:spcBef>
              <a:spcPct val="0"/>
            </a:spcBef>
            <a:spcAft>
              <a:spcPct val="35000"/>
            </a:spcAft>
          </a:pPr>
          <a:r>
            <a:rPr lang="ru-RU" sz="1400" kern="1200" dirty="0" smtClean="0">
              <a:solidFill>
                <a:schemeClr val="bg1"/>
              </a:solidFill>
              <a:latin typeface="Arial Narrow" pitchFamily="34" charset="0"/>
            </a:rPr>
            <a:t>Раздел структурирован и дополнен с учетом правоприменительной практики трудового законодательства</a:t>
          </a:r>
          <a:endParaRPr lang="ru-RU" sz="1400" kern="1200" dirty="0">
            <a:solidFill>
              <a:schemeClr val="bg1"/>
            </a:solidFill>
            <a:latin typeface="Arial Narrow" pitchFamily="34" charset="0"/>
          </a:endParaRPr>
        </a:p>
      </dsp:txBody>
      <dsp:txXfrm>
        <a:off x="413975" y="2905172"/>
        <a:ext cx="7936865" cy="346948"/>
      </dsp:txXfrm>
    </dsp:sp>
    <dsp:sp modelId="{AB800E1F-2A99-4253-9E7D-F1C9E2C538BC}">
      <dsp:nvSpPr>
        <dsp:cNvPr id="0" name=""/>
        <dsp:cNvSpPr/>
      </dsp:nvSpPr>
      <dsp:spPr>
        <a:xfrm>
          <a:off x="0" y="3593233"/>
          <a:ext cx="8352928" cy="504000"/>
        </a:xfrm>
        <a:prstGeom prst="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6571F77-C3BF-4C5F-B253-F0A471A5F4E9}">
      <dsp:nvSpPr>
        <dsp:cNvPr id="0" name=""/>
        <dsp:cNvSpPr/>
      </dsp:nvSpPr>
      <dsp:spPr>
        <a:xfrm>
          <a:off x="417646" y="3568921"/>
          <a:ext cx="5847049" cy="319512"/>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1005" tIns="0" rIns="221005" bIns="0" numCol="1" spcCol="1270" anchor="ctr" anchorCtr="0">
          <a:noAutofit/>
        </a:bodyPr>
        <a:lstStyle/>
        <a:p>
          <a:pPr lvl="0" algn="l" defTabSz="622300">
            <a:lnSpc>
              <a:spcPct val="90000"/>
            </a:lnSpc>
            <a:spcBef>
              <a:spcPct val="0"/>
            </a:spcBef>
            <a:spcAft>
              <a:spcPct val="35000"/>
            </a:spcAft>
          </a:pPr>
          <a:r>
            <a:rPr lang="ru-RU" sz="1400" kern="1200" dirty="0" smtClean="0">
              <a:solidFill>
                <a:schemeClr val="bg1"/>
              </a:solidFill>
              <a:latin typeface="Arial Narrow" pitchFamily="34" charset="0"/>
            </a:rPr>
            <a:t>Упорядочены нормы, связанные с предоставлением гарантий и компенсаций</a:t>
          </a:r>
          <a:endParaRPr lang="ru-RU" sz="1400" kern="1200" dirty="0">
            <a:solidFill>
              <a:schemeClr val="bg1"/>
            </a:solidFill>
            <a:latin typeface="Arial Narrow" pitchFamily="34" charset="0"/>
          </a:endParaRPr>
        </a:p>
      </dsp:txBody>
      <dsp:txXfrm>
        <a:off x="417646" y="3568921"/>
        <a:ext cx="5847049" cy="319512"/>
      </dsp:txXfrm>
    </dsp:sp>
    <dsp:sp modelId="{1AAC5E28-75CB-4255-BD50-A10EE289A13C}">
      <dsp:nvSpPr>
        <dsp:cNvPr id="0" name=""/>
        <dsp:cNvSpPr/>
      </dsp:nvSpPr>
      <dsp:spPr>
        <a:xfrm>
          <a:off x="0" y="4358017"/>
          <a:ext cx="8352928" cy="504000"/>
        </a:xfrm>
        <a:prstGeom prst="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A0A78F4-E4CC-4CB3-BA04-A36A6DD613FC}">
      <dsp:nvSpPr>
        <dsp:cNvPr id="0" name=""/>
        <dsp:cNvSpPr/>
      </dsp:nvSpPr>
      <dsp:spPr>
        <a:xfrm>
          <a:off x="417646" y="4205233"/>
          <a:ext cx="5847049" cy="447983"/>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1005" tIns="0" rIns="221005" bIns="0" numCol="1" spcCol="1270" anchor="ctr" anchorCtr="0">
          <a:noAutofit/>
        </a:bodyPr>
        <a:lstStyle/>
        <a:p>
          <a:pPr lvl="0" algn="l" defTabSz="622300">
            <a:lnSpc>
              <a:spcPct val="90000"/>
            </a:lnSpc>
            <a:spcBef>
              <a:spcPct val="0"/>
            </a:spcBef>
            <a:spcAft>
              <a:spcPct val="35000"/>
            </a:spcAft>
          </a:pPr>
          <a:r>
            <a:rPr lang="ru-RU" sz="1400" kern="1200" dirty="0" smtClean="0">
              <a:solidFill>
                <a:schemeClr val="bg1"/>
              </a:solidFill>
              <a:latin typeface="Arial Narrow" pitchFamily="34" charset="0"/>
            </a:rPr>
            <a:t>Вводятся нормы, связанные с добровольным аудитом и приоритетом информирования государственной инспекцией труда работодателей</a:t>
          </a:r>
          <a:endParaRPr lang="ru-RU" sz="1400" kern="1200" dirty="0">
            <a:solidFill>
              <a:schemeClr val="bg1"/>
            </a:solidFill>
            <a:latin typeface="Arial Narrow" pitchFamily="34" charset="0"/>
          </a:endParaRPr>
        </a:p>
      </dsp:txBody>
      <dsp:txXfrm>
        <a:off x="417646" y="4205233"/>
        <a:ext cx="5847049" cy="447983"/>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26463B4-6972-42FE-86BE-144CA40E5385}">
      <dsp:nvSpPr>
        <dsp:cNvPr id="0" name=""/>
        <dsp:cNvSpPr/>
      </dsp:nvSpPr>
      <dsp:spPr>
        <a:xfrm rot="5400000">
          <a:off x="4845348" y="-1773928"/>
          <a:ext cx="1323653" cy="5253703"/>
        </a:xfrm>
        <a:prstGeom prst="round2SameRect">
          <a:avLst/>
        </a:prstGeom>
        <a:solidFill>
          <a:schemeClr val="accent2">
            <a:lumMod val="40000"/>
            <a:lumOff val="60000"/>
            <a:alpha val="90000"/>
          </a:schemeClr>
        </a:solidFill>
        <a:ln w="55000" cap="flat" cmpd="thickThin"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66750">
            <a:lnSpc>
              <a:spcPct val="90000"/>
            </a:lnSpc>
            <a:spcBef>
              <a:spcPct val="0"/>
            </a:spcBef>
            <a:spcAft>
              <a:spcPct val="15000"/>
            </a:spcAft>
            <a:buChar char="••"/>
          </a:pPr>
          <a:r>
            <a:rPr lang="ru-RU" sz="1500" b="0" kern="1200" dirty="0" smtClean="0">
              <a:solidFill>
                <a:schemeClr val="tx2">
                  <a:lumMod val="75000"/>
                </a:schemeClr>
              </a:solidFill>
              <a:latin typeface="Arial Narrow" pitchFamily="34" charset="0"/>
            </a:rPr>
            <a:t>разработка государственных программ, направленных</a:t>
          </a:r>
          <a:br>
            <a:rPr lang="ru-RU" sz="1500" b="0" kern="1200" dirty="0" smtClean="0">
              <a:solidFill>
                <a:schemeClr val="tx2">
                  <a:lumMod val="75000"/>
                </a:schemeClr>
              </a:solidFill>
              <a:latin typeface="Arial Narrow" pitchFamily="34" charset="0"/>
            </a:rPr>
          </a:br>
          <a:r>
            <a:rPr lang="ru-RU" sz="1500" b="0" kern="1200" dirty="0" smtClean="0">
              <a:solidFill>
                <a:schemeClr val="tx2">
                  <a:lumMod val="75000"/>
                </a:schemeClr>
              </a:solidFill>
              <a:latin typeface="Arial Narrow" pitchFamily="34" charset="0"/>
            </a:rPr>
            <a:t>на улучшение условий и охраны труда</a:t>
          </a:r>
          <a:endParaRPr lang="ru-RU" sz="1500" b="0" kern="1200" dirty="0">
            <a:solidFill>
              <a:schemeClr val="tx2">
                <a:lumMod val="75000"/>
              </a:schemeClr>
            </a:solidFill>
            <a:latin typeface="Arial Narrow" pitchFamily="34" charset="0"/>
          </a:endParaRPr>
        </a:p>
        <a:p>
          <a:pPr marL="114300" lvl="1" indent="-114300" algn="l" defTabSz="666750">
            <a:lnSpc>
              <a:spcPct val="90000"/>
            </a:lnSpc>
            <a:spcBef>
              <a:spcPct val="0"/>
            </a:spcBef>
            <a:spcAft>
              <a:spcPct val="15000"/>
            </a:spcAft>
            <a:buChar char="••"/>
          </a:pPr>
          <a:r>
            <a:rPr lang="ru-RU" sz="1500" b="0" kern="1200" dirty="0" smtClean="0">
              <a:solidFill>
                <a:schemeClr val="tx2">
                  <a:lumMod val="75000"/>
                </a:schemeClr>
              </a:solidFill>
              <a:latin typeface="Arial Narrow" pitchFamily="34" charset="0"/>
            </a:rPr>
            <a:t>утверждение типовой программы улучшения условий труда в субъекте Российской Федерации</a:t>
          </a:r>
          <a:endParaRPr lang="ru-RU" sz="1500" b="0" kern="1200" dirty="0">
            <a:solidFill>
              <a:schemeClr val="tx2">
                <a:lumMod val="75000"/>
              </a:schemeClr>
            </a:solidFill>
            <a:latin typeface="Arial Narrow" pitchFamily="34" charset="0"/>
          </a:endParaRPr>
        </a:p>
        <a:p>
          <a:pPr marL="114300" lvl="1" indent="-114300" algn="l" defTabSz="666750">
            <a:lnSpc>
              <a:spcPct val="90000"/>
            </a:lnSpc>
            <a:spcBef>
              <a:spcPct val="0"/>
            </a:spcBef>
            <a:spcAft>
              <a:spcPct val="15000"/>
            </a:spcAft>
            <a:buChar char="••"/>
          </a:pPr>
          <a:r>
            <a:rPr lang="ru-RU" sz="1500" b="0" kern="1200" dirty="0" smtClean="0">
              <a:solidFill>
                <a:schemeClr val="tx2">
                  <a:lumMod val="75000"/>
                </a:schemeClr>
              </a:solidFill>
              <a:latin typeface="Arial Narrow" pitchFamily="34" charset="0"/>
            </a:rPr>
            <a:t>установление порядка осуществления внутреннего контроля (самоконтроля) соблюдения трудового законодательства</a:t>
          </a:r>
          <a:endParaRPr lang="ru-RU" sz="1500" b="0" kern="1200" dirty="0">
            <a:solidFill>
              <a:schemeClr val="tx2">
                <a:lumMod val="75000"/>
              </a:schemeClr>
            </a:solidFill>
            <a:latin typeface="Arial Narrow" pitchFamily="34" charset="0"/>
          </a:endParaRPr>
        </a:p>
      </dsp:txBody>
      <dsp:txXfrm rot="5400000">
        <a:off x="4845348" y="-1773928"/>
        <a:ext cx="1323653" cy="5253703"/>
      </dsp:txXfrm>
    </dsp:sp>
    <dsp:sp modelId="{2174EDFD-7ED7-4438-95E7-5E2D1AAD576E}">
      <dsp:nvSpPr>
        <dsp:cNvPr id="0" name=""/>
        <dsp:cNvSpPr/>
      </dsp:nvSpPr>
      <dsp:spPr>
        <a:xfrm>
          <a:off x="0" y="808"/>
          <a:ext cx="2955208" cy="1654566"/>
        </a:xfrm>
        <a:prstGeom prst="roundRect">
          <a:avLst/>
        </a:prstGeom>
        <a:solidFill>
          <a:schemeClr val="accent1">
            <a:hueOff val="0"/>
            <a:satOff val="0"/>
            <a:lumOff val="0"/>
            <a:alphaOff val="0"/>
          </a:schemeClr>
        </a:solidFill>
        <a:ln w="55000" cap="flat" cmpd="thickThin"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bg1"/>
              </a:solidFill>
              <a:latin typeface="Arial Narrow" pitchFamily="34" charset="0"/>
              <a:cs typeface="Times New Roman" pitchFamily="18" charset="0"/>
            </a:rPr>
            <a:t>К ВЕДЕНИЮ ФЕДЕРАЛЬНЫХ ОРГАНОВ ГОСУДАРСТВЕННОЙ ВЛАСТИ ОТНЕСЕНО:</a:t>
          </a:r>
          <a:endParaRPr lang="ru-RU" sz="1600" kern="1200" dirty="0">
            <a:solidFill>
              <a:schemeClr val="bg1"/>
            </a:solidFill>
          </a:endParaRPr>
        </a:p>
      </dsp:txBody>
      <dsp:txXfrm>
        <a:off x="0" y="808"/>
        <a:ext cx="2955208" cy="1654566"/>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1056794-E3EF-4F7A-B560-D82A4C0E90DB}">
      <dsp:nvSpPr>
        <dsp:cNvPr id="0" name=""/>
        <dsp:cNvSpPr/>
      </dsp:nvSpPr>
      <dsp:spPr>
        <a:xfrm>
          <a:off x="1" y="0"/>
          <a:ext cx="3835902" cy="1369617"/>
        </a:xfrm>
        <a:prstGeom prst="rect">
          <a:avLst/>
        </a:prstGeom>
        <a:solidFill>
          <a:schemeClr val="accent1">
            <a:hueOff val="0"/>
            <a:satOff val="0"/>
            <a:lumOff val="0"/>
            <a:alphaOff val="0"/>
          </a:schemeClr>
        </a:solidFill>
        <a:ln w="55000" cap="flat" cmpd="thickThin"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ru-RU" sz="1600" b="1" kern="1200" dirty="0" smtClean="0">
              <a:latin typeface="Arial Narrow" pitchFamily="34" charset="0"/>
            </a:rPr>
            <a:t>К ВЕДЕНИЮ ОРГАНОВ ГОСУДАРСТВЕННОЙ ВЛАСТИ СУБЪЕКТОВ РОССИЙСКОЙ ФЕДЕРАЦИИ ОТНЕСЕНО:</a:t>
          </a:r>
          <a:endParaRPr lang="ru-RU" sz="1600" b="1" kern="1200" dirty="0">
            <a:latin typeface="Arial Narrow" pitchFamily="34" charset="0"/>
          </a:endParaRPr>
        </a:p>
      </dsp:txBody>
      <dsp:txXfrm>
        <a:off x="1" y="0"/>
        <a:ext cx="3835902" cy="1369617"/>
      </dsp:txXfrm>
    </dsp:sp>
    <dsp:sp modelId="{B97D0875-59B4-4D00-A8B4-D8E369B68948}">
      <dsp:nvSpPr>
        <dsp:cNvPr id="0" name=""/>
        <dsp:cNvSpPr/>
      </dsp:nvSpPr>
      <dsp:spPr>
        <a:xfrm>
          <a:off x="40" y="1347772"/>
          <a:ext cx="3835902" cy="1019365"/>
        </a:xfrm>
        <a:prstGeom prst="rect">
          <a:avLst/>
        </a:prstGeom>
        <a:solidFill>
          <a:schemeClr val="accent1">
            <a:alpha val="90000"/>
            <a:tint val="40000"/>
            <a:hueOff val="0"/>
            <a:satOff val="0"/>
            <a:lumOff val="0"/>
            <a:alphaOff val="0"/>
          </a:schemeClr>
        </a:solidFill>
        <a:ln w="55000" cap="flat" cmpd="thickThin"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ru-RU" sz="1400" b="0" kern="1200" dirty="0" smtClean="0">
              <a:solidFill>
                <a:schemeClr val="tx2">
                  <a:lumMod val="75000"/>
                </a:schemeClr>
              </a:solidFill>
              <a:latin typeface="Arial Narrow" pitchFamily="34" charset="0"/>
            </a:rPr>
            <a:t>утверждение </a:t>
          </a:r>
          <a:r>
            <a:rPr lang="ru-RU" sz="1400" kern="1200" dirty="0" smtClean="0">
              <a:solidFill>
                <a:schemeClr val="tx2">
                  <a:lumMod val="75000"/>
                </a:schemeClr>
              </a:solidFill>
              <a:latin typeface="Arial Narrow" pitchFamily="34" charset="0"/>
            </a:rPr>
            <a:t>государственных программ субъектов Российской Федерации, мероприятия которых направлены на улучшение условий и охраны труда</a:t>
          </a:r>
          <a:endParaRPr lang="ru-RU" sz="1400" kern="1200" dirty="0">
            <a:solidFill>
              <a:schemeClr val="tx2">
                <a:lumMod val="75000"/>
              </a:schemeClr>
            </a:solidFill>
            <a:latin typeface="Arial Narrow" pitchFamily="34" charset="0"/>
          </a:endParaRPr>
        </a:p>
      </dsp:txBody>
      <dsp:txXfrm>
        <a:off x="40" y="1347772"/>
        <a:ext cx="3835902" cy="1019365"/>
      </dsp:txXfrm>
    </dsp:sp>
    <dsp:sp modelId="{BCB5A5C8-78CA-41C4-981A-0B9DCAB40AE8}">
      <dsp:nvSpPr>
        <dsp:cNvPr id="0" name=""/>
        <dsp:cNvSpPr/>
      </dsp:nvSpPr>
      <dsp:spPr>
        <a:xfrm>
          <a:off x="4372969" y="24612"/>
          <a:ext cx="3835902" cy="921600"/>
        </a:xfrm>
        <a:prstGeom prst="rect">
          <a:avLst/>
        </a:prstGeom>
        <a:solidFill>
          <a:schemeClr val="accent1">
            <a:hueOff val="0"/>
            <a:satOff val="0"/>
            <a:lumOff val="0"/>
            <a:alphaOff val="0"/>
          </a:schemeClr>
        </a:solidFill>
        <a:ln w="55000" cap="flat" cmpd="thickThin"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ru-RU" sz="1600" b="1" kern="1200" dirty="0" smtClean="0">
              <a:latin typeface="Arial Narrow" pitchFamily="34" charset="0"/>
            </a:rPr>
            <a:t>К ВЕДЕНИЮ ОРГАНОВ МЕСТНОГО САМОУПРАВЛЕНИЯ ОТНЕСЕНЫ:</a:t>
          </a:r>
          <a:endParaRPr lang="ru-RU" sz="1600" b="1" kern="1200" dirty="0">
            <a:latin typeface="Arial Narrow" pitchFamily="34" charset="0"/>
          </a:endParaRPr>
        </a:p>
      </dsp:txBody>
      <dsp:txXfrm>
        <a:off x="4372969" y="24612"/>
        <a:ext cx="3835902" cy="921600"/>
      </dsp:txXfrm>
    </dsp:sp>
    <dsp:sp modelId="{1BD74360-BB34-4832-AC45-159DB9C16378}">
      <dsp:nvSpPr>
        <dsp:cNvPr id="0" name=""/>
        <dsp:cNvSpPr/>
      </dsp:nvSpPr>
      <dsp:spPr>
        <a:xfrm>
          <a:off x="4372969" y="946212"/>
          <a:ext cx="3835902" cy="1405440"/>
        </a:xfrm>
        <a:prstGeom prst="rect">
          <a:avLst/>
        </a:prstGeom>
        <a:solidFill>
          <a:schemeClr val="accent1">
            <a:alpha val="90000"/>
            <a:tint val="40000"/>
            <a:hueOff val="0"/>
            <a:satOff val="0"/>
            <a:lumOff val="0"/>
            <a:alphaOff val="0"/>
          </a:schemeClr>
        </a:solidFill>
        <a:ln w="55000" cap="flat" cmpd="thickThin"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ru-RU" sz="1400" kern="1200" dirty="0" smtClean="0">
              <a:solidFill>
                <a:schemeClr val="tx2">
                  <a:lumMod val="75000"/>
                </a:schemeClr>
              </a:solidFill>
              <a:latin typeface="Arial Narrow" pitchFamily="34" charset="0"/>
            </a:rPr>
            <a:t>отдельные полномочия по государственному управлению в области охраны труда на территории субъекта Российской Федерации в порядке и на условиях, которые определяются федеральными законами и законами субъектов Российской Федерации</a:t>
          </a:r>
          <a:endParaRPr lang="ru-RU" sz="1400" kern="1200" dirty="0">
            <a:solidFill>
              <a:schemeClr val="tx2">
                <a:lumMod val="75000"/>
              </a:schemeClr>
            </a:solidFill>
            <a:latin typeface="Arial Narrow" pitchFamily="34" charset="0"/>
          </a:endParaRPr>
        </a:p>
      </dsp:txBody>
      <dsp:txXfrm>
        <a:off x="4372969" y="946212"/>
        <a:ext cx="3835902" cy="1405440"/>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4C7BA28-279F-4D96-9030-D3183E7AE11B}">
      <dsp:nvSpPr>
        <dsp:cNvPr id="0" name=""/>
        <dsp:cNvSpPr/>
      </dsp:nvSpPr>
      <dsp:spPr>
        <a:xfrm>
          <a:off x="3247680" y="0"/>
          <a:ext cx="4815309" cy="3168351"/>
        </a:xfrm>
        <a:prstGeom prst="rightArrow">
          <a:avLst>
            <a:gd name="adj1" fmla="val 75000"/>
            <a:gd name="adj2" fmla="val 50000"/>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endParaRPr lang="ru-RU" sz="1800" kern="1200" dirty="0">
            <a:solidFill>
              <a:schemeClr val="tx2">
                <a:lumMod val="75000"/>
              </a:schemeClr>
            </a:solidFill>
            <a:latin typeface="Arial Narrow" pitchFamily="34" charset="0"/>
          </a:endParaRPr>
        </a:p>
        <a:p>
          <a:pPr marL="171450" lvl="1" indent="-171450" algn="l" defTabSz="800100">
            <a:lnSpc>
              <a:spcPct val="90000"/>
            </a:lnSpc>
            <a:spcBef>
              <a:spcPct val="0"/>
            </a:spcBef>
            <a:spcAft>
              <a:spcPct val="15000"/>
            </a:spcAft>
            <a:buChar char="••"/>
          </a:pPr>
          <a:r>
            <a:rPr lang="ru-RU" sz="1800" kern="1200" dirty="0" smtClean="0">
              <a:solidFill>
                <a:schemeClr val="tx2">
                  <a:lumMod val="75000"/>
                </a:schemeClr>
              </a:solidFill>
              <a:latin typeface="Arial Narrow" pitchFamily="34" charset="0"/>
            </a:rPr>
            <a:t>Как это сделать – Трудовой кодекс не указывает</a:t>
          </a:r>
          <a:endParaRPr lang="ru-RU" sz="1800" kern="1200" dirty="0">
            <a:solidFill>
              <a:schemeClr val="tx2">
                <a:lumMod val="75000"/>
              </a:schemeClr>
            </a:solidFill>
            <a:latin typeface="Arial Narrow" pitchFamily="34" charset="0"/>
          </a:endParaRPr>
        </a:p>
        <a:p>
          <a:pPr marL="171450" lvl="1" indent="-171450" algn="l" defTabSz="800100">
            <a:lnSpc>
              <a:spcPct val="90000"/>
            </a:lnSpc>
            <a:spcBef>
              <a:spcPct val="0"/>
            </a:spcBef>
            <a:spcAft>
              <a:spcPct val="15000"/>
            </a:spcAft>
            <a:buChar char="••"/>
          </a:pPr>
          <a:r>
            <a:rPr lang="ru-RU" sz="1800" kern="1200" dirty="0" smtClean="0">
              <a:solidFill>
                <a:schemeClr val="tx2">
                  <a:lumMod val="75000"/>
                </a:schemeClr>
              </a:solidFill>
              <a:latin typeface="Arial Narrow" pitchFamily="34" charset="0"/>
            </a:rPr>
            <a:t>Процедуры (медицинские осмотры, обучение, выдача молока, обеспечение СИЗ) не связаны общей целью – выявление и ликвидация опасностей</a:t>
          </a:r>
          <a:endParaRPr lang="ru-RU" sz="1800" kern="1200" dirty="0">
            <a:solidFill>
              <a:schemeClr val="tx2">
                <a:lumMod val="75000"/>
              </a:schemeClr>
            </a:solidFill>
            <a:latin typeface="Arial Narrow" pitchFamily="34" charset="0"/>
          </a:endParaRPr>
        </a:p>
      </dsp:txBody>
      <dsp:txXfrm>
        <a:off x="3247680" y="0"/>
        <a:ext cx="4815309" cy="3168351"/>
      </dsp:txXfrm>
    </dsp:sp>
    <dsp:sp modelId="{5813C45A-501C-4273-B175-40CF143BB8C5}">
      <dsp:nvSpPr>
        <dsp:cNvPr id="0" name=""/>
        <dsp:cNvSpPr/>
      </dsp:nvSpPr>
      <dsp:spPr>
        <a:xfrm>
          <a:off x="1905" y="0"/>
          <a:ext cx="3245775" cy="316835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ru-RU" sz="1800" kern="1200" dirty="0" smtClean="0">
              <a:latin typeface="Arial Narrow" pitchFamily="34" charset="0"/>
            </a:rPr>
            <a:t>Действующая редакция Трудового кодекса – работодатель обязан обеспечить безопасные условия и охрану труда</a:t>
          </a:r>
          <a:endParaRPr lang="ru-RU" sz="1800" kern="1200" dirty="0">
            <a:latin typeface="Arial Narrow" pitchFamily="34" charset="0"/>
          </a:endParaRPr>
        </a:p>
      </dsp:txBody>
      <dsp:txXfrm>
        <a:off x="1905" y="0"/>
        <a:ext cx="3245775" cy="3168351"/>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45D85F2-7259-4FBA-9C95-998202A68C79}">
      <dsp:nvSpPr>
        <dsp:cNvPr id="0" name=""/>
        <dsp:cNvSpPr/>
      </dsp:nvSpPr>
      <dsp:spPr>
        <a:xfrm rot="5400000">
          <a:off x="4890803" y="-2488475"/>
          <a:ext cx="564489" cy="5685790"/>
        </a:xfrm>
        <a:prstGeom prst="round2SameRect">
          <a:avLst/>
        </a:prstGeom>
        <a:solidFill>
          <a:schemeClr val="accent2">
            <a:alpha val="90000"/>
            <a:tint val="40000"/>
            <a:hueOff val="0"/>
            <a:satOff val="0"/>
            <a:lumOff val="0"/>
            <a:alphaOff val="0"/>
          </a:schemeClr>
        </a:solidFill>
        <a:ln w="55000" cap="flat" cmpd="thickThin"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ru-RU" sz="1400" kern="1200" dirty="0" smtClean="0">
              <a:solidFill>
                <a:schemeClr val="tx2"/>
              </a:solidFill>
              <a:latin typeface="Arial Narrow" pitchFamily="34" charset="0"/>
            </a:rPr>
            <a:t>определять политику в области охраны труда</a:t>
          </a:r>
          <a:endParaRPr lang="ru-RU" sz="1400" kern="1200" dirty="0">
            <a:solidFill>
              <a:schemeClr val="tx2"/>
            </a:solidFill>
            <a:latin typeface="Arial Narrow" pitchFamily="34" charset="0"/>
          </a:endParaRPr>
        </a:p>
      </dsp:txBody>
      <dsp:txXfrm rot="5400000">
        <a:off x="4890803" y="-2488475"/>
        <a:ext cx="564489" cy="5685790"/>
      </dsp:txXfrm>
    </dsp:sp>
    <dsp:sp modelId="{E17E91D7-BC20-4DCD-AD4B-4FBB63DE9A7E}">
      <dsp:nvSpPr>
        <dsp:cNvPr id="0" name=""/>
        <dsp:cNvSpPr/>
      </dsp:nvSpPr>
      <dsp:spPr>
        <a:xfrm>
          <a:off x="48952" y="1613"/>
          <a:ext cx="2281200" cy="705611"/>
        </a:xfrm>
        <a:prstGeom prst="roundRect">
          <a:avLst/>
        </a:prstGeom>
        <a:solidFill>
          <a:schemeClr val="accent2">
            <a:alpha val="9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ru-RU" sz="2000" kern="1200" dirty="0" smtClean="0">
              <a:latin typeface="Arial Narrow" pitchFamily="34" charset="0"/>
            </a:rPr>
            <a:t>обязанность</a:t>
          </a:r>
          <a:endParaRPr lang="ru-RU" sz="2000" kern="1200" dirty="0">
            <a:latin typeface="Arial Narrow" pitchFamily="34" charset="0"/>
          </a:endParaRPr>
        </a:p>
      </dsp:txBody>
      <dsp:txXfrm>
        <a:off x="48952" y="1613"/>
        <a:ext cx="2281200" cy="705611"/>
      </dsp:txXfrm>
    </dsp:sp>
    <dsp:sp modelId="{726CCE6F-7E20-4938-9FA7-C411BD6A5757}">
      <dsp:nvSpPr>
        <dsp:cNvPr id="0" name=""/>
        <dsp:cNvSpPr/>
      </dsp:nvSpPr>
      <dsp:spPr>
        <a:xfrm rot="5400000">
          <a:off x="4867751" y="-1746849"/>
          <a:ext cx="564489" cy="5685790"/>
        </a:xfrm>
        <a:prstGeom prst="round2SameRect">
          <a:avLst/>
        </a:prstGeom>
        <a:solidFill>
          <a:schemeClr val="accent2">
            <a:alpha val="90000"/>
            <a:tint val="40000"/>
            <a:hueOff val="0"/>
            <a:satOff val="0"/>
            <a:lumOff val="0"/>
            <a:alphaOff val="0"/>
          </a:schemeClr>
        </a:solidFill>
        <a:ln w="55000" cap="flat" cmpd="thickThin"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ru-RU" sz="1400" kern="1200" dirty="0" smtClean="0">
              <a:solidFill>
                <a:schemeClr val="tx2"/>
              </a:solidFill>
              <a:latin typeface="Arial Narrow" pitchFamily="34" charset="0"/>
            </a:rPr>
            <a:t>выявлять, оценивать и устранять опасности  </a:t>
          </a:r>
          <a:endParaRPr lang="ru-RU" sz="1400" kern="1200" dirty="0">
            <a:solidFill>
              <a:schemeClr val="tx2"/>
            </a:solidFill>
            <a:latin typeface="Arial Narrow" pitchFamily="34" charset="0"/>
          </a:endParaRPr>
        </a:p>
      </dsp:txBody>
      <dsp:txXfrm rot="5400000">
        <a:off x="4867751" y="-1746849"/>
        <a:ext cx="564489" cy="5685790"/>
      </dsp:txXfrm>
    </dsp:sp>
    <dsp:sp modelId="{C3B39D23-B2F4-435C-9C8E-FB6846C057EC}">
      <dsp:nvSpPr>
        <dsp:cNvPr id="0" name=""/>
        <dsp:cNvSpPr/>
      </dsp:nvSpPr>
      <dsp:spPr>
        <a:xfrm>
          <a:off x="48952" y="742506"/>
          <a:ext cx="2281200" cy="705611"/>
        </a:xfrm>
        <a:prstGeom prst="roundRect">
          <a:avLst/>
        </a:prstGeom>
        <a:solidFill>
          <a:schemeClr val="accent2">
            <a:alpha val="90000"/>
            <a:hueOff val="0"/>
            <a:satOff val="0"/>
            <a:lumOff val="0"/>
            <a:alphaOff val="-1000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ru-RU" sz="2000" kern="1200" dirty="0" smtClean="0">
              <a:latin typeface="Arial Narrow" pitchFamily="34" charset="0"/>
            </a:rPr>
            <a:t>обязанность</a:t>
          </a:r>
          <a:endParaRPr lang="ru-RU" sz="2000" kern="1200" dirty="0">
            <a:latin typeface="Arial Narrow" pitchFamily="34" charset="0"/>
          </a:endParaRPr>
        </a:p>
      </dsp:txBody>
      <dsp:txXfrm>
        <a:off x="48952" y="742506"/>
        <a:ext cx="2281200" cy="705611"/>
      </dsp:txXfrm>
    </dsp:sp>
    <dsp:sp modelId="{9C46B42D-99BD-4B6A-A41D-79176656692C}">
      <dsp:nvSpPr>
        <dsp:cNvPr id="0" name=""/>
        <dsp:cNvSpPr/>
      </dsp:nvSpPr>
      <dsp:spPr>
        <a:xfrm rot="5400000">
          <a:off x="4890803" y="-1006691"/>
          <a:ext cx="564489" cy="5685790"/>
        </a:xfrm>
        <a:prstGeom prst="round2SameRect">
          <a:avLst/>
        </a:prstGeom>
        <a:solidFill>
          <a:schemeClr val="accent2">
            <a:alpha val="90000"/>
            <a:tint val="40000"/>
            <a:hueOff val="0"/>
            <a:satOff val="0"/>
            <a:lumOff val="0"/>
            <a:alphaOff val="0"/>
          </a:schemeClr>
        </a:solidFill>
        <a:ln w="55000" cap="flat" cmpd="thickThin"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ru-RU" sz="1400" kern="1200" dirty="0" smtClean="0">
              <a:solidFill>
                <a:schemeClr val="tx2"/>
              </a:solidFill>
              <a:latin typeface="Arial Narrow" pitchFamily="34" charset="0"/>
            </a:rPr>
            <a:t>обеспечивать учет микроповреждений</a:t>
          </a:r>
          <a:endParaRPr lang="ru-RU" sz="1400" kern="1200" dirty="0">
            <a:solidFill>
              <a:schemeClr val="tx2"/>
            </a:solidFill>
            <a:latin typeface="Arial Narrow" pitchFamily="34" charset="0"/>
          </a:endParaRPr>
        </a:p>
      </dsp:txBody>
      <dsp:txXfrm rot="5400000">
        <a:off x="4890803" y="-1006691"/>
        <a:ext cx="564489" cy="5685790"/>
      </dsp:txXfrm>
    </dsp:sp>
    <dsp:sp modelId="{6994434F-75B7-492F-B87E-53B8CFE06E9A}">
      <dsp:nvSpPr>
        <dsp:cNvPr id="0" name=""/>
        <dsp:cNvSpPr/>
      </dsp:nvSpPr>
      <dsp:spPr>
        <a:xfrm>
          <a:off x="48952" y="1483398"/>
          <a:ext cx="2281200" cy="705611"/>
        </a:xfrm>
        <a:prstGeom prst="roundRect">
          <a:avLst/>
        </a:prstGeom>
        <a:solidFill>
          <a:schemeClr val="accent2">
            <a:alpha val="90000"/>
            <a:hueOff val="0"/>
            <a:satOff val="0"/>
            <a:lumOff val="0"/>
            <a:alphaOff val="-2000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ru-RU" sz="2000" kern="1200" dirty="0" smtClean="0">
              <a:latin typeface="Arial Narrow" pitchFamily="34" charset="0"/>
            </a:rPr>
            <a:t>обязанность</a:t>
          </a:r>
          <a:endParaRPr lang="ru-RU" sz="2000" kern="1200" dirty="0">
            <a:latin typeface="Arial Narrow" pitchFamily="34" charset="0"/>
          </a:endParaRPr>
        </a:p>
      </dsp:txBody>
      <dsp:txXfrm>
        <a:off x="48952" y="1483398"/>
        <a:ext cx="2281200" cy="705611"/>
      </dsp:txXfrm>
    </dsp:sp>
    <dsp:sp modelId="{66D277B7-BFCB-47B7-9D34-A9A92F682EE2}">
      <dsp:nvSpPr>
        <dsp:cNvPr id="0" name=""/>
        <dsp:cNvSpPr/>
      </dsp:nvSpPr>
      <dsp:spPr>
        <a:xfrm rot="5400000">
          <a:off x="4890803" y="-265799"/>
          <a:ext cx="564489" cy="5685790"/>
        </a:xfrm>
        <a:prstGeom prst="round2SameRect">
          <a:avLst/>
        </a:prstGeom>
        <a:solidFill>
          <a:schemeClr val="accent2">
            <a:alpha val="90000"/>
            <a:tint val="40000"/>
            <a:hueOff val="0"/>
            <a:satOff val="0"/>
            <a:lumOff val="0"/>
            <a:alphaOff val="0"/>
          </a:schemeClr>
        </a:solidFill>
        <a:ln w="55000" cap="flat" cmpd="thickThin"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ru-RU" sz="1400" kern="1200" dirty="0" smtClean="0">
              <a:solidFill>
                <a:schemeClr val="tx2"/>
              </a:solidFill>
              <a:latin typeface="Arial Narrow" pitchFamily="34" charset="0"/>
              <a:cs typeface="Times New Roman" pitchFamily="18" charset="0"/>
            </a:rPr>
            <a:t>выбора средств обеспечения безопасности труда и сохранения здоровья работников </a:t>
          </a:r>
          <a:r>
            <a:rPr lang="ru-RU" sz="1400" kern="1200" dirty="0" smtClean="0">
              <a:solidFill>
                <a:schemeClr val="tx2"/>
              </a:solidFill>
              <a:latin typeface="Arial Narrow" pitchFamily="34" charset="0"/>
            </a:rPr>
            <a:t>(изменение технологического процесса, приобретение современных средств защиты)</a:t>
          </a:r>
        </a:p>
      </dsp:txBody>
      <dsp:txXfrm rot="5400000">
        <a:off x="4890803" y="-265799"/>
        <a:ext cx="564489" cy="5685790"/>
      </dsp:txXfrm>
    </dsp:sp>
    <dsp:sp modelId="{6E4BF93E-9F79-4F9C-9218-DA516588E073}">
      <dsp:nvSpPr>
        <dsp:cNvPr id="0" name=""/>
        <dsp:cNvSpPr/>
      </dsp:nvSpPr>
      <dsp:spPr>
        <a:xfrm>
          <a:off x="48952" y="2224290"/>
          <a:ext cx="2281200" cy="705611"/>
        </a:xfrm>
        <a:prstGeom prst="roundRect">
          <a:avLst/>
        </a:prstGeom>
        <a:solidFill>
          <a:schemeClr val="accent2">
            <a:alpha val="90000"/>
            <a:hueOff val="0"/>
            <a:satOff val="0"/>
            <a:lumOff val="0"/>
            <a:alphaOff val="-3000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ru-RU" sz="2000" kern="1200" dirty="0" smtClean="0">
              <a:solidFill>
                <a:schemeClr val="tx2"/>
              </a:solidFill>
              <a:latin typeface="Arial Narrow" pitchFamily="34" charset="0"/>
            </a:rPr>
            <a:t>право</a:t>
          </a:r>
          <a:endParaRPr lang="ru-RU" sz="2000" kern="1200" dirty="0">
            <a:solidFill>
              <a:schemeClr val="tx2"/>
            </a:solidFill>
            <a:latin typeface="Arial Narrow" pitchFamily="34" charset="0"/>
          </a:endParaRPr>
        </a:p>
      </dsp:txBody>
      <dsp:txXfrm>
        <a:off x="48952" y="2224290"/>
        <a:ext cx="2281200" cy="705611"/>
      </dsp:txXfrm>
    </dsp:sp>
    <dsp:sp modelId="{49FC784E-4EAB-45F6-B760-90A6E6AB8E0A}">
      <dsp:nvSpPr>
        <dsp:cNvPr id="0" name=""/>
        <dsp:cNvSpPr/>
      </dsp:nvSpPr>
      <dsp:spPr>
        <a:xfrm rot="5400000">
          <a:off x="4939756" y="482200"/>
          <a:ext cx="564489" cy="5685790"/>
        </a:xfrm>
        <a:prstGeom prst="round2SameRect">
          <a:avLst/>
        </a:prstGeom>
        <a:solidFill>
          <a:schemeClr val="accent2">
            <a:alpha val="90000"/>
            <a:tint val="40000"/>
            <a:hueOff val="0"/>
            <a:satOff val="0"/>
            <a:lumOff val="0"/>
            <a:alphaOff val="0"/>
          </a:schemeClr>
        </a:solidFill>
        <a:ln w="55000" cap="flat" cmpd="thickThin"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ru-RU" sz="1400" kern="1200" dirty="0" smtClean="0">
              <a:solidFill>
                <a:schemeClr val="tx2"/>
              </a:solidFill>
              <a:latin typeface="Arial Narrow" pitchFamily="34" charset="0"/>
            </a:rPr>
            <a:t>проводить внутренний контроль (самоконтроль) соблюдения требований трудового законодательства</a:t>
          </a:r>
          <a:endParaRPr lang="ru-RU" sz="1400" kern="1200" dirty="0">
            <a:solidFill>
              <a:schemeClr val="tx2"/>
            </a:solidFill>
            <a:latin typeface="Arial Narrow" pitchFamily="34" charset="0"/>
          </a:endParaRPr>
        </a:p>
      </dsp:txBody>
      <dsp:txXfrm rot="5400000">
        <a:off x="4939756" y="482200"/>
        <a:ext cx="564489" cy="5685790"/>
      </dsp:txXfrm>
    </dsp:sp>
    <dsp:sp modelId="{A1F52A76-4485-4D58-9045-824179D45DBB}">
      <dsp:nvSpPr>
        <dsp:cNvPr id="0" name=""/>
        <dsp:cNvSpPr/>
      </dsp:nvSpPr>
      <dsp:spPr>
        <a:xfrm>
          <a:off x="48952" y="2965182"/>
          <a:ext cx="2281200" cy="705611"/>
        </a:xfrm>
        <a:prstGeom prst="roundRect">
          <a:avLst/>
        </a:prstGeom>
        <a:solidFill>
          <a:schemeClr val="accent2">
            <a:alpha val="90000"/>
            <a:hueOff val="0"/>
            <a:satOff val="0"/>
            <a:lumOff val="0"/>
            <a:alphaOff val="-4000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ru-RU" sz="2000" kern="1200" dirty="0" smtClean="0">
              <a:solidFill>
                <a:schemeClr val="tx2"/>
              </a:solidFill>
              <a:latin typeface="Arial Narrow" pitchFamily="34" charset="0"/>
            </a:rPr>
            <a:t>право</a:t>
          </a:r>
          <a:endParaRPr lang="ru-RU" sz="2000" kern="1200" dirty="0">
            <a:solidFill>
              <a:schemeClr val="tx2"/>
            </a:solidFill>
            <a:latin typeface="Arial Narrow" pitchFamily="34" charset="0"/>
          </a:endParaRPr>
        </a:p>
      </dsp:txBody>
      <dsp:txXfrm>
        <a:off x="48952" y="2965182"/>
        <a:ext cx="2281200" cy="705611"/>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DD3B43A-0EF0-4467-A475-6CD8CD5B5F2B}">
      <dsp:nvSpPr>
        <dsp:cNvPr id="0" name=""/>
        <dsp:cNvSpPr/>
      </dsp:nvSpPr>
      <dsp:spPr>
        <a:xfrm>
          <a:off x="0" y="1317746"/>
          <a:ext cx="8928992" cy="1756995"/>
        </a:xfrm>
        <a:prstGeom prst="notchedRightArrow">
          <a:avLst/>
        </a:prstGeom>
        <a:solidFill>
          <a:schemeClr val="accent1">
            <a:lumMod val="60000"/>
            <a:lumOff val="40000"/>
          </a:schemeClr>
        </a:solidFill>
        <a:ln w="9525" cap="flat" cmpd="sng" algn="ctr">
          <a:solidFill>
            <a:schemeClr val="accent5"/>
          </a:solidFill>
          <a:prstDash val="solid"/>
        </a:ln>
        <a:effectLst>
          <a:outerShdw blurRad="50800" dist="38100" dir="5400000" rotWithShape="0">
            <a:srgbClr val="000000">
              <a:alpha val="35000"/>
            </a:srgbClr>
          </a:outerShdw>
        </a:effectLst>
      </dsp:spPr>
      <dsp:style>
        <a:lnRef idx="1">
          <a:schemeClr val="accent5"/>
        </a:lnRef>
        <a:fillRef idx="2">
          <a:schemeClr val="accent5"/>
        </a:fillRef>
        <a:effectRef idx="1">
          <a:schemeClr val="accent5"/>
        </a:effectRef>
        <a:fontRef idx="minor">
          <a:schemeClr val="dk1"/>
        </a:fontRef>
      </dsp:style>
    </dsp:sp>
    <dsp:sp modelId="{C9A70CDC-5367-43CF-9330-2A6F98307FCE}">
      <dsp:nvSpPr>
        <dsp:cNvPr id="0" name=""/>
        <dsp:cNvSpPr/>
      </dsp:nvSpPr>
      <dsp:spPr>
        <a:xfrm>
          <a:off x="506" y="0"/>
          <a:ext cx="1859916" cy="1756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lvl="0" algn="l" defTabSz="622300">
            <a:lnSpc>
              <a:spcPct val="90000"/>
            </a:lnSpc>
            <a:spcBef>
              <a:spcPct val="0"/>
            </a:spcBef>
            <a:spcAft>
              <a:spcPct val="35000"/>
            </a:spcAft>
          </a:pPr>
          <a:r>
            <a:rPr lang="ru-RU" sz="1400" b="1" kern="1200" dirty="0" smtClean="0">
              <a:solidFill>
                <a:schemeClr val="tx2"/>
              </a:solidFill>
              <a:latin typeface="Arial Narrow" pitchFamily="34" charset="0"/>
            </a:rPr>
            <a:t>Выявление опасностей </a:t>
          </a:r>
          <a:endParaRPr lang="ru-RU" sz="1400" b="1" kern="1200" dirty="0">
            <a:latin typeface="Arial Narrow" pitchFamily="34" charset="0"/>
          </a:endParaRPr>
        </a:p>
        <a:p>
          <a:pPr marL="114300" lvl="1" indent="-114300" algn="l" defTabSz="622300">
            <a:lnSpc>
              <a:spcPct val="90000"/>
            </a:lnSpc>
            <a:spcBef>
              <a:spcPct val="0"/>
            </a:spcBef>
            <a:spcAft>
              <a:spcPct val="15000"/>
            </a:spcAft>
            <a:buChar char="••"/>
          </a:pPr>
          <a:r>
            <a:rPr lang="ru-RU" sz="1400" kern="1200" dirty="0" smtClean="0">
              <a:solidFill>
                <a:schemeClr val="tx2"/>
              </a:solidFill>
              <a:latin typeface="Arial Narrow" pitchFamily="34" charset="0"/>
            </a:rPr>
            <a:t>нахождение</a:t>
          </a:r>
          <a:endParaRPr lang="ru-RU" sz="1400" kern="1200" dirty="0">
            <a:latin typeface="Arial Narrow" pitchFamily="34" charset="0"/>
          </a:endParaRPr>
        </a:p>
        <a:p>
          <a:pPr marL="114300" lvl="1" indent="-114300" algn="l" defTabSz="622300">
            <a:lnSpc>
              <a:spcPct val="90000"/>
            </a:lnSpc>
            <a:spcBef>
              <a:spcPct val="0"/>
            </a:spcBef>
            <a:spcAft>
              <a:spcPct val="15000"/>
            </a:spcAft>
            <a:buChar char="••"/>
          </a:pPr>
          <a:r>
            <a:rPr lang="ru-RU" sz="1400" kern="1200" dirty="0" smtClean="0">
              <a:solidFill>
                <a:schemeClr val="tx2"/>
              </a:solidFill>
              <a:latin typeface="Arial Narrow" pitchFamily="34" charset="0"/>
            </a:rPr>
            <a:t>распознание</a:t>
          </a:r>
          <a:endParaRPr lang="ru-RU" sz="1400" kern="1200" dirty="0">
            <a:latin typeface="Arial Narrow" pitchFamily="34" charset="0"/>
          </a:endParaRPr>
        </a:p>
        <a:p>
          <a:pPr marL="114300" lvl="1" indent="-114300" algn="l" defTabSz="622300">
            <a:lnSpc>
              <a:spcPct val="90000"/>
            </a:lnSpc>
            <a:spcBef>
              <a:spcPct val="0"/>
            </a:spcBef>
            <a:spcAft>
              <a:spcPct val="15000"/>
            </a:spcAft>
            <a:buChar char="••"/>
          </a:pPr>
          <a:r>
            <a:rPr lang="ru-RU" sz="1400" kern="1200" dirty="0" smtClean="0">
              <a:solidFill>
                <a:schemeClr val="tx2"/>
              </a:solidFill>
              <a:latin typeface="Arial Narrow" pitchFamily="34" charset="0"/>
            </a:rPr>
            <a:t>описание</a:t>
          </a:r>
          <a:endParaRPr lang="ru-RU" sz="1400" kern="1200" dirty="0">
            <a:latin typeface="Arial Narrow" pitchFamily="34" charset="0"/>
          </a:endParaRPr>
        </a:p>
      </dsp:txBody>
      <dsp:txXfrm>
        <a:off x="506" y="0"/>
        <a:ext cx="1859916" cy="1756995"/>
      </dsp:txXfrm>
    </dsp:sp>
    <dsp:sp modelId="{EE4E8567-B044-4E88-BCE9-0D6143C1EB2A}">
      <dsp:nvSpPr>
        <dsp:cNvPr id="0" name=""/>
        <dsp:cNvSpPr/>
      </dsp:nvSpPr>
      <dsp:spPr>
        <a:xfrm>
          <a:off x="710840" y="1976619"/>
          <a:ext cx="439248" cy="439248"/>
        </a:xfrm>
        <a:prstGeom prst="ellipse">
          <a:avLst/>
        </a:prstGeom>
        <a:solidFill>
          <a:schemeClr val="lt1">
            <a:hueOff val="0"/>
            <a:satOff val="0"/>
            <a:lumOff val="0"/>
            <a:alphaOff val="0"/>
          </a:schemeClr>
        </a:solidFill>
        <a:ln w="55000" cap="flat" cmpd="thickThin"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DB8001A-E5A7-40C2-8304-489B011ED18C}">
      <dsp:nvSpPr>
        <dsp:cNvPr id="0" name=""/>
        <dsp:cNvSpPr/>
      </dsp:nvSpPr>
      <dsp:spPr>
        <a:xfrm>
          <a:off x="1953418" y="2635492"/>
          <a:ext cx="1859916" cy="1756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lvl="0" algn="l" defTabSz="622300">
            <a:lnSpc>
              <a:spcPct val="90000"/>
            </a:lnSpc>
            <a:spcBef>
              <a:spcPct val="0"/>
            </a:spcBef>
            <a:spcAft>
              <a:spcPct val="35000"/>
            </a:spcAft>
          </a:pPr>
          <a:r>
            <a:rPr lang="ru-RU" sz="1400" b="1" kern="1200" dirty="0" smtClean="0">
              <a:solidFill>
                <a:schemeClr val="tx2"/>
              </a:solidFill>
              <a:latin typeface="Arial Narrow" pitchFamily="34" charset="0"/>
            </a:rPr>
            <a:t>Оценка уровня опасности</a:t>
          </a:r>
          <a:endParaRPr lang="ru-RU" sz="1400" b="1" kern="1200" dirty="0">
            <a:latin typeface="Arial Narrow" pitchFamily="34" charset="0"/>
          </a:endParaRPr>
        </a:p>
        <a:p>
          <a:pPr marL="114300" lvl="1" indent="-114300" algn="l" defTabSz="622300">
            <a:lnSpc>
              <a:spcPct val="90000"/>
            </a:lnSpc>
            <a:spcBef>
              <a:spcPct val="0"/>
            </a:spcBef>
            <a:spcAft>
              <a:spcPct val="15000"/>
            </a:spcAft>
            <a:buChar char="••"/>
          </a:pPr>
          <a:r>
            <a:rPr lang="ru-RU" sz="1400" kern="1200" dirty="0" smtClean="0">
              <a:solidFill>
                <a:schemeClr val="tx2"/>
              </a:solidFill>
              <a:latin typeface="Arial Narrow" pitchFamily="34" charset="0"/>
            </a:rPr>
            <a:t>определение степени вероятности наступления  </a:t>
          </a:r>
        </a:p>
        <a:p>
          <a:pPr marL="114300" lvl="1" indent="-114300" algn="l" defTabSz="622300">
            <a:lnSpc>
              <a:spcPct val="90000"/>
            </a:lnSpc>
            <a:spcBef>
              <a:spcPct val="0"/>
            </a:spcBef>
            <a:spcAft>
              <a:spcPct val="15000"/>
            </a:spcAft>
            <a:buChar char="••"/>
          </a:pPr>
          <a:r>
            <a:rPr lang="ru-RU" sz="1400" kern="1200" dirty="0" smtClean="0">
              <a:solidFill>
                <a:schemeClr val="tx2"/>
              </a:solidFill>
              <a:latin typeface="Arial Narrow" pitchFamily="34" charset="0"/>
            </a:rPr>
            <a:t>расчет последствий воздействия </a:t>
          </a:r>
        </a:p>
      </dsp:txBody>
      <dsp:txXfrm>
        <a:off x="1953418" y="2635492"/>
        <a:ext cx="1859916" cy="1756995"/>
      </dsp:txXfrm>
    </dsp:sp>
    <dsp:sp modelId="{09C2BF32-88AD-4FE3-8DD8-75C7DC1A47B5}">
      <dsp:nvSpPr>
        <dsp:cNvPr id="0" name=""/>
        <dsp:cNvSpPr/>
      </dsp:nvSpPr>
      <dsp:spPr>
        <a:xfrm>
          <a:off x="2663752" y="1976619"/>
          <a:ext cx="439248" cy="439248"/>
        </a:xfrm>
        <a:prstGeom prst="ellipse">
          <a:avLst/>
        </a:prstGeom>
        <a:solidFill>
          <a:schemeClr val="lt1">
            <a:hueOff val="0"/>
            <a:satOff val="0"/>
            <a:lumOff val="0"/>
            <a:alphaOff val="0"/>
          </a:schemeClr>
        </a:solidFill>
        <a:ln w="55000" cap="flat" cmpd="thickThin"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F78B81A-90F4-412C-98DD-49C4FDFE71B4}">
      <dsp:nvSpPr>
        <dsp:cNvPr id="0" name=""/>
        <dsp:cNvSpPr/>
      </dsp:nvSpPr>
      <dsp:spPr>
        <a:xfrm>
          <a:off x="3906330" y="0"/>
          <a:ext cx="1859916" cy="1756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lvl="0" algn="l" defTabSz="622300">
            <a:lnSpc>
              <a:spcPct val="90000"/>
            </a:lnSpc>
            <a:spcBef>
              <a:spcPct val="0"/>
            </a:spcBef>
            <a:spcAft>
              <a:spcPct val="35000"/>
            </a:spcAft>
          </a:pPr>
          <a:r>
            <a:rPr lang="ru-RU" sz="1400" b="1" kern="1200" dirty="0" smtClean="0">
              <a:solidFill>
                <a:schemeClr val="tx2"/>
              </a:solidFill>
              <a:latin typeface="Arial Narrow" pitchFamily="34" charset="0"/>
            </a:rPr>
            <a:t>Снижение уровня опасности</a:t>
          </a:r>
          <a:endParaRPr lang="ru-RU" sz="1400" b="1" kern="1200" dirty="0">
            <a:latin typeface="Arial Narrow" pitchFamily="34" charset="0"/>
          </a:endParaRPr>
        </a:p>
        <a:p>
          <a:pPr marL="114300" lvl="1" indent="-114300" algn="l" defTabSz="622300">
            <a:lnSpc>
              <a:spcPct val="90000"/>
            </a:lnSpc>
            <a:spcBef>
              <a:spcPct val="0"/>
            </a:spcBef>
            <a:spcAft>
              <a:spcPct val="15000"/>
            </a:spcAft>
            <a:buChar char="••"/>
          </a:pPr>
          <a:r>
            <a:rPr lang="ru-RU" sz="1400" kern="1200" dirty="0" smtClean="0">
              <a:solidFill>
                <a:schemeClr val="tx2"/>
              </a:solidFill>
              <a:latin typeface="Arial Narrow" pitchFamily="34" charset="0"/>
            </a:rPr>
            <a:t>устранение опасности</a:t>
          </a:r>
        </a:p>
        <a:p>
          <a:pPr marL="114300" lvl="1" indent="-114300" algn="l" defTabSz="622300">
            <a:lnSpc>
              <a:spcPct val="90000"/>
            </a:lnSpc>
            <a:spcBef>
              <a:spcPct val="0"/>
            </a:spcBef>
            <a:spcAft>
              <a:spcPct val="15000"/>
            </a:spcAft>
            <a:buChar char="••"/>
          </a:pPr>
          <a:r>
            <a:rPr lang="ru-RU" sz="1400" kern="1200" dirty="0" smtClean="0">
              <a:solidFill>
                <a:schemeClr val="tx2"/>
              </a:solidFill>
              <a:latin typeface="Arial Narrow" pitchFamily="34" charset="0"/>
            </a:rPr>
            <a:t>снижение уровня воздействия</a:t>
          </a:r>
        </a:p>
        <a:p>
          <a:pPr marL="114300" lvl="1" indent="-114300" algn="l" defTabSz="622300">
            <a:lnSpc>
              <a:spcPct val="90000"/>
            </a:lnSpc>
            <a:spcBef>
              <a:spcPct val="0"/>
            </a:spcBef>
            <a:spcAft>
              <a:spcPct val="15000"/>
            </a:spcAft>
            <a:buChar char="••"/>
          </a:pPr>
          <a:r>
            <a:rPr lang="ru-RU" sz="1400" kern="1200" dirty="0" smtClean="0">
              <a:solidFill>
                <a:schemeClr val="tx2"/>
              </a:solidFill>
              <a:latin typeface="Arial Narrow" pitchFamily="34" charset="0"/>
            </a:rPr>
            <a:t>использование СИЗ </a:t>
          </a:r>
        </a:p>
        <a:p>
          <a:pPr marL="114300" lvl="1" indent="-114300" algn="l" defTabSz="622300">
            <a:lnSpc>
              <a:spcPct val="90000"/>
            </a:lnSpc>
            <a:spcBef>
              <a:spcPct val="0"/>
            </a:spcBef>
            <a:spcAft>
              <a:spcPct val="15000"/>
            </a:spcAft>
            <a:buChar char="••"/>
          </a:pPr>
          <a:r>
            <a:rPr lang="ru-RU" sz="1400" kern="1200" dirty="0" smtClean="0">
              <a:solidFill>
                <a:schemeClr val="tx2"/>
              </a:solidFill>
              <a:latin typeface="Arial Narrow" pitchFamily="34" charset="0"/>
            </a:rPr>
            <a:t>остановка работ</a:t>
          </a:r>
        </a:p>
      </dsp:txBody>
      <dsp:txXfrm>
        <a:off x="3906330" y="0"/>
        <a:ext cx="1859916" cy="1756995"/>
      </dsp:txXfrm>
    </dsp:sp>
    <dsp:sp modelId="{80666BEF-9C5A-403B-8391-BD26EF55FC77}">
      <dsp:nvSpPr>
        <dsp:cNvPr id="0" name=""/>
        <dsp:cNvSpPr/>
      </dsp:nvSpPr>
      <dsp:spPr>
        <a:xfrm>
          <a:off x="4616664" y="1976619"/>
          <a:ext cx="439248" cy="439248"/>
        </a:xfrm>
        <a:prstGeom prst="ellipse">
          <a:avLst/>
        </a:prstGeom>
        <a:solidFill>
          <a:schemeClr val="lt1">
            <a:hueOff val="0"/>
            <a:satOff val="0"/>
            <a:lumOff val="0"/>
            <a:alphaOff val="0"/>
          </a:schemeClr>
        </a:solidFill>
        <a:ln w="55000" cap="flat" cmpd="thickThin"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B259358-07F6-4237-92BD-B0C6B2D5DD7B}">
      <dsp:nvSpPr>
        <dsp:cNvPr id="0" name=""/>
        <dsp:cNvSpPr/>
      </dsp:nvSpPr>
      <dsp:spPr>
        <a:xfrm>
          <a:off x="5859242" y="2635492"/>
          <a:ext cx="2176343" cy="1756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lvl="0" algn="l" defTabSz="622300">
            <a:lnSpc>
              <a:spcPct val="90000"/>
            </a:lnSpc>
            <a:spcBef>
              <a:spcPct val="0"/>
            </a:spcBef>
            <a:spcAft>
              <a:spcPct val="35000"/>
            </a:spcAft>
          </a:pPr>
          <a:r>
            <a:rPr lang="ru-RU" sz="1400" b="1" kern="1200" dirty="0" smtClean="0">
              <a:solidFill>
                <a:schemeClr val="tx2"/>
              </a:solidFill>
              <a:latin typeface="Arial Narrow" pitchFamily="34" charset="0"/>
            </a:rPr>
            <a:t>Управление </a:t>
          </a:r>
          <a:r>
            <a:rPr lang="ru-RU" sz="1400" b="1" kern="1200" dirty="0" err="1" smtClean="0">
              <a:solidFill>
                <a:schemeClr val="tx2"/>
              </a:solidFill>
              <a:latin typeface="Arial Narrow" pitchFamily="34" charset="0"/>
            </a:rPr>
            <a:t>профрисками</a:t>
          </a:r>
          <a:endParaRPr lang="ru-RU" sz="1400" b="1" kern="1200" dirty="0" smtClean="0">
            <a:solidFill>
              <a:schemeClr val="tx2"/>
            </a:solidFill>
            <a:latin typeface="Arial Narrow" pitchFamily="34" charset="0"/>
          </a:endParaRPr>
        </a:p>
        <a:p>
          <a:pPr marL="114300" lvl="1" indent="-114300" algn="l" defTabSz="622300">
            <a:lnSpc>
              <a:spcPct val="90000"/>
            </a:lnSpc>
            <a:spcBef>
              <a:spcPct val="0"/>
            </a:spcBef>
            <a:spcAft>
              <a:spcPct val="15000"/>
            </a:spcAft>
            <a:buChar char="••"/>
          </a:pPr>
          <a:r>
            <a:rPr lang="ru-RU" sz="1400" kern="1200" dirty="0" smtClean="0">
              <a:solidFill>
                <a:schemeClr val="tx2"/>
              </a:solidFill>
              <a:latin typeface="Arial Narrow" pitchFamily="34" charset="0"/>
            </a:rPr>
            <a:t>информирование работников</a:t>
          </a:r>
          <a:endParaRPr lang="ru-RU" sz="1400" kern="1200" dirty="0"/>
        </a:p>
        <a:p>
          <a:pPr marL="114300" lvl="1" indent="-114300" algn="l" defTabSz="622300">
            <a:lnSpc>
              <a:spcPct val="90000"/>
            </a:lnSpc>
            <a:spcBef>
              <a:spcPct val="0"/>
            </a:spcBef>
            <a:spcAft>
              <a:spcPct val="15000"/>
            </a:spcAft>
            <a:buChar char="••"/>
          </a:pPr>
          <a:r>
            <a:rPr lang="ru-RU" sz="1400" kern="1200" dirty="0" smtClean="0">
              <a:solidFill>
                <a:schemeClr val="tx2"/>
              </a:solidFill>
              <a:latin typeface="Arial Narrow" pitchFamily="34" charset="0"/>
            </a:rPr>
            <a:t>документирование реализуемых мер</a:t>
          </a:r>
          <a:endParaRPr lang="ru-RU" sz="1400" kern="1200" dirty="0"/>
        </a:p>
        <a:p>
          <a:pPr marL="114300" lvl="1" indent="-114300" algn="l" defTabSz="622300">
            <a:lnSpc>
              <a:spcPct val="90000"/>
            </a:lnSpc>
            <a:spcBef>
              <a:spcPct val="0"/>
            </a:spcBef>
            <a:spcAft>
              <a:spcPct val="15000"/>
            </a:spcAft>
            <a:buChar char="••"/>
          </a:pPr>
          <a:r>
            <a:rPr lang="ru-RU" sz="1400" kern="1200" dirty="0" smtClean="0">
              <a:solidFill>
                <a:schemeClr val="tx2"/>
              </a:solidFill>
              <a:latin typeface="Arial Narrow" pitchFamily="34" charset="0"/>
            </a:rPr>
            <a:t>разработка плана постоянных действий</a:t>
          </a:r>
          <a:endParaRPr lang="ru-RU" sz="1400" kern="1200" dirty="0">
            <a:solidFill>
              <a:schemeClr val="tx2"/>
            </a:solidFill>
            <a:latin typeface="Arial Narrow" pitchFamily="34" charset="0"/>
          </a:endParaRPr>
        </a:p>
        <a:p>
          <a:pPr marL="114300" lvl="1" indent="-114300" algn="l" defTabSz="622300">
            <a:lnSpc>
              <a:spcPct val="90000"/>
            </a:lnSpc>
            <a:spcBef>
              <a:spcPct val="0"/>
            </a:spcBef>
            <a:spcAft>
              <a:spcPct val="15000"/>
            </a:spcAft>
            <a:buChar char="••"/>
          </a:pPr>
          <a:r>
            <a:rPr lang="ru-RU" sz="1400" kern="1200" dirty="0" smtClean="0">
              <a:solidFill>
                <a:schemeClr val="tx2"/>
              </a:solidFill>
              <a:latin typeface="Arial Narrow" pitchFamily="34" charset="0"/>
            </a:rPr>
            <a:t>разработка регламентов действий</a:t>
          </a:r>
          <a:endParaRPr lang="ru-RU" sz="1400" kern="1200" dirty="0">
            <a:solidFill>
              <a:schemeClr val="tx2"/>
            </a:solidFill>
            <a:latin typeface="Arial Narrow" pitchFamily="34" charset="0"/>
          </a:endParaRPr>
        </a:p>
      </dsp:txBody>
      <dsp:txXfrm>
        <a:off x="5859242" y="2635492"/>
        <a:ext cx="2176343" cy="1756995"/>
      </dsp:txXfrm>
    </dsp:sp>
    <dsp:sp modelId="{D55486EA-B769-4BD6-AF56-8FC05FEFB351}">
      <dsp:nvSpPr>
        <dsp:cNvPr id="0" name=""/>
        <dsp:cNvSpPr/>
      </dsp:nvSpPr>
      <dsp:spPr>
        <a:xfrm>
          <a:off x="6727789" y="1976619"/>
          <a:ext cx="439248" cy="439248"/>
        </a:xfrm>
        <a:prstGeom prst="ellipse">
          <a:avLst/>
        </a:prstGeom>
        <a:solidFill>
          <a:schemeClr val="lt1">
            <a:hueOff val="0"/>
            <a:satOff val="0"/>
            <a:lumOff val="0"/>
            <a:alphaOff val="0"/>
          </a:schemeClr>
        </a:solidFill>
        <a:ln w="55000" cap="flat" cmpd="thickThin"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C37FC2D-E337-4BE7-AF93-65E3C9EDC6DF}">
      <dsp:nvSpPr>
        <dsp:cNvPr id="0" name=""/>
        <dsp:cNvSpPr/>
      </dsp:nvSpPr>
      <dsp:spPr>
        <a:xfrm>
          <a:off x="0" y="42722"/>
          <a:ext cx="8280920" cy="750084"/>
        </a:xfrm>
        <a:prstGeom prst="roundRect">
          <a:avLst/>
        </a:prstGeom>
        <a:solidFill>
          <a:schemeClr val="accent2">
            <a:shade val="8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ru-RU" sz="1600" kern="1200" dirty="0" smtClean="0">
              <a:latin typeface="Arial Narrow" pitchFamily="34" charset="0"/>
            </a:rPr>
            <a:t>СТРУКТУРА УПРАВЛЕНИЯ ПРОФЕССИОНАЛЬНЫМИ РИСКАМИ</a:t>
          </a:r>
          <a:endParaRPr lang="ru-RU" sz="1600" kern="1200" dirty="0">
            <a:latin typeface="Arial Narrow" pitchFamily="34" charset="0"/>
          </a:endParaRPr>
        </a:p>
      </dsp:txBody>
      <dsp:txXfrm>
        <a:off x="0" y="42722"/>
        <a:ext cx="8280920" cy="750084"/>
      </dsp:txXfrm>
    </dsp:sp>
    <dsp:sp modelId="{DD03B3CA-B908-4AE0-A893-379D682D612A}">
      <dsp:nvSpPr>
        <dsp:cNvPr id="0" name=""/>
        <dsp:cNvSpPr/>
      </dsp:nvSpPr>
      <dsp:spPr>
        <a:xfrm>
          <a:off x="0" y="792806"/>
          <a:ext cx="828092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2919" tIns="17780" rIns="99568" bIns="17780" numCol="1" spcCol="1270" anchor="t" anchorCtr="0">
          <a:noAutofit/>
        </a:bodyPr>
        <a:lstStyle/>
        <a:p>
          <a:pPr marL="114300" lvl="1" indent="-114300" algn="just" defTabSz="622300">
            <a:lnSpc>
              <a:spcPct val="90000"/>
            </a:lnSpc>
            <a:spcBef>
              <a:spcPct val="0"/>
            </a:spcBef>
            <a:spcAft>
              <a:spcPct val="20000"/>
            </a:spcAft>
            <a:buChar char="••"/>
          </a:pPr>
          <a:r>
            <a:rPr lang="ru-RU" sz="1400" kern="1200" dirty="0" smtClean="0">
              <a:solidFill>
                <a:schemeClr val="tx2"/>
              </a:solidFill>
              <a:latin typeface="Arial Narrow" pitchFamily="34" charset="0"/>
            </a:rPr>
            <a:t>определение видов профессиональных рисков в зависимости от источника (травмоопасность и вероятность получения профессионального заболевания)</a:t>
          </a:r>
          <a:endParaRPr lang="ru-RU" sz="1400" kern="1200" dirty="0">
            <a:solidFill>
              <a:schemeClr val="tx2"/>
            </a:solidFill>
            <a:latin typeface="Arial Narrow" pitchFamily="34" charset="0"/>
          </a:endParaRPr>
        </a:p>
        <a:p>
          <a:pPr marL="114300" lvl="1" indent="-114300" algn="just" defTabSz="622300">
            <a:lnSpc>
              <a:spcPct val="90000"/>
            </a:lnSpc>
            <a:spcBef>
              <a:spcPct val="0"/>
            </a:spcBef>
            <a:spcAft>
              <a:spcPct val="20000"/>
            </a:spcAft>
            <a:buChar char="••"/>
          </a:pPr>
          <a:r>
            <a:rPr lang="ru-RU" sz="1400" kern="1200" dirty="0" smtClean="0">
              <a:solidFill>
                <a:schemeClr val="tx2"/>
              </a:solidFill>
              <a:latin typeface="Arial Narrow" pitchFamily="34" charset="0"/>
            </a:rPr>
            <a:t>определение видов профессионального риска в зависимости от его значимости (приемлемый, условно допустимый, повышенный, недопустимый)</a:t>
          </a:r>
          <a:endParaRPr lang="ru-RU" sz="1400" kern="1200" dirty="0">
            <a:solidFill>
              <a:schemeClr val="tx2"/>
            </a:solidFill>
            <a:latin typeface="Arial Narrow" pitchFamily="34" charset="0"/>
          </a:endParaRPr>
        </a:p>
        <a:p>
          <a:pPr marL="114300" lvl="1" indent="-114300" algn="just" defTabSz="622300">
            <a:lnSpc>
              <a:spcPct val="90000"/>
            </a:lnSpc>
            <a:spcBef>
              <a:spcPct val="0"/>
            </a:spcBef>
            <a:spcAft>
              <a:spcPct val="20000"/>
            </a:spcAft>
            <a:buChar char="••"/>
          </a:pPr>
          <a:r>
            <a:rPr lang="ru-RU" sz="1400" kern="1200" dirty="0" smtClean="0">
              <a:solidFill>
                <a:schemeClr val="tx2"/>
              </a:solidFill>
              <a:latin typeface="Arial Narrow" pitchFamily="34" charset="0"/>
            </a:rPr>
            <a:t>определение перечня мероприятий по снижению профессионального риска</a:t>
          </a:r>
          <a:endParaRPr lang="ru-RU" sz="1400" kern="1200" dirty="0">
            <a:solidFill>
              <a:schemeClr val="tx2"/>
            </a:solidFill>
            <a:latin typeface="Arial Narrow" pitchFamily="34" charset="0"/>
          </a:endParaRPr>
        </a:p>
      </dsp:txBody>
      <dsp:txXfrm>
        <a:off x="0" y="792806"/>
        <a:ext cx="8280920" cy="1076400"/>
      </dsp:txXfrm>
    </dsp:sp>
    <dsp:sp modelId="{B186E167-61E8-47A5-BF4B-58C638B9E879}">
      <dsp:nvSpPr>
        <dsp:cNvPr id="0" name=""/>
        <dsp:cNvSpPr/>
      </dsp:nvSpPr>
      <dsp:spPr>
        <a:xfrm>
          <a:off x="0" y="1869206"/>
          <a:ext cx="8280920" cy="608351"/>
        </a:xfrm>
        <a:prstGeom prst="roundRect">
          <a:avLst/>
        </a:prstGeom>
        <a:solidFill>
          <a:schemeClr val="accent2">
            <a:shade val="80000"/>
            <a:hueOff val="120386"/>
            <a:satOff val="-14789"/>
            <a:lumOff val="30698"/>
            <a:alphaOff val="0"/>
          </a:schemeClr>
        </a:solidFill>
        <a:ln w="55000" cap="flat" cmpd="thickThin"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just" defTabSz="711200">
            <a:lnSpc>
              <a:spcPct val="90000"/>
            </a:lnSpc>
            <a:spcBef>
              <a:spcPct val="0"/>
            </a:spcBef>
            <a:spcAft>
              <a:spcPct val="35000"/>
            </a:spcAft>
          </a:pPr>
          <a:r>
            <a:rPr lang="ru-RU" sz="1600" kern="1200" dirty="0" smtClean="0">
              <a:solidFill>
                <a:schemeClr val="tx2"/>
              </a:solidFill>
              <a:latin typeface="Arial Narrow" pitchFamily="34" charset="0"/>
            </a:rPr>
            <a:t>Возможность учета результатов оценки профессиональных рисков при определении скидок и надбавок тарифов на пенсионное и социальное страхование</a:t>
          </a:r>
          <a:endParaRPr lang="ru-RU" sz="1600" kern="1200" dirty="0">
            <a:solidFill>
              <a:schemeClr val="tx2"/>
            </a:solidFill>
            <a:latin typeface="Arial Narrow" pitchFamily="34" charset="0"/>
          </a:endParaRPr>
        </a:p>
      </dsp:txBody>
      <dsp:txXfrm>
        <a:off x="0" y="1869206"/>
        <a:ext cx="8280920" cy="608351"/>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1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C4BCE989-8553-445D-B0E7-3A35411952E9}" type="datetimeFigureOut">
              <a:rPr lang="ru-RU"/>
              <a:pPr>
                <a:defRPr/>
              </a:pPr>
              <a:t>17.04.2017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FC4EA662-2D5A-4A52-9E7B-97129F7B47C6}"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Образ слайда 1"/>
          <p:cNvSpPr>
            <a:spLocks noGrp="1" noRot="1" noChangeAspect="1" noTextEdit="1"/>
          </p:cNvSpPr>
          <p:nvPr>
            <p:ph type="sldImg"/>
          </p:nvPr>
        </p:nvSpPr>
        <p:spPr bwMode="auto">
          <a:noFill/>
          <a:ln>
            <a:solidFill>
              <a:srgbClr val="000000"/>
            </a:solidFill>
            <a:miter lim="800000"/>
            <a:headEnd/>
            <a:tailEnd/>
          </a:ln>
        </p:spPr>
      </p:sp>
      <p:sp>
        <p:nvSpPr>
          <p:cNvPr id="5222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5427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E05F3E-91DF-46DE-BF73-5632574D37A0}" type="slidenum">
              <a:rPr lang="ru-RU" smtClean="0"/>
              <a:pPr fontAlgn="base">
                <a:spcBef>
                  <a:spcPct val="0"/>
                </a:spcBef>
                <a:spcAft>
                  <a:spcPct val="0"/>
                </a:spcAft>
                <a:defRPr/>
              </a:pPr>
              <a:t>1</a:t>
            </a:fld>
            <a:endParaRPr lang="ru-RU"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bwMode="auto">
          <a:noFill/>
          <a:ln>
            <a:solidFill>
              <a:srgbClr val="000000"/>
            </a:solidFill>
            <a:miter lim="800000"/>
            <a:headEnd/>
            <a:tailEnd/>
          </a:ln>
        </p:spPr>
      </p:sp>
      <p:sp>
        <p:nvSpPr>
          <p:cNvPr id="57347"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701EA72F-4B03-4BFC-BC09-1C6B67D87F11}" type="slidenum">
              <a:rPr lang="ru-RU" smtClean="0"/>
              <a:pPr>
                <a:defRPr/>
              </a:pPr>
              <a:t>44</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bwMode="auto">
          <a:noFill/>
          <a:ln>
            <a:solidFill>
              <a:srgbClr val="000000"/>
            </a:solidFill>
            <a:miter lim="800000"/>
            <a:headEnd/>
            <a:tailEnd/>
          </a:ln>
        </p:spPr>
      </p:sp>
      <p:sp>
        <p:nvSpPr>
          <p:cNvPr id="57347"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701EA72F-4B03-4BFC-BC09-1C6B67D87F11}" type="slidenum">
              <a:rPr lang="ru-RU" smtClean="0"/>
              <a:pPr>
                <a:defRPr/>
              </a:pPr>
              <a:t>45</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bwMode="auto">
          <a:noFill/>
          <a:ln>
            <a:solidFill>
              <a:srgbClr val="000000"/>
            </a:solidFill>
            <a:miter lim="800000"/>
            <a:headEnd/>
            <a:tailEnd/>
          </a:ln>
        </p:spPr>
      </p:sp>
      <p:sp>
        <p:nvSpPr>
          <p:cNvPr id="57347"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701EA72F-4B03-4BFC-BC09-1C6B67D87F11}" type="slidenum">
              <a:rPr lang="ru-RU" smtClean="0"/>
              <a:pPr>
                <a:defRPr/>
              </a:pPr>
              <a:t>46</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bwMode="auto">
          <a:noFill/>
          <a:ln>
            <a:solidFill>
              <a:srgbClr val="000000"/>
            </a:solidFill>
            <a:miter lim="800000"/>
            <a:headEnd/>
            <a:tailEnd/>
          </a:ln>
        </p:spPr>
      </p:sp>
      <p:sp>
        <p:nvSpPr>
          <p:cNvPr id="57347"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701EA72F-4B03-4BFC-BC09-1C6B67D87F11}" type="slidenum">
              <a:rPr lang="ru-RU" smtClean="0"/>
              <a:pPr>
                <a:defRPr/>
              </a:pPr>
              <a:t>47</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bwMode="auto">
          <a:noFill/>
          <a:ln>
            <a:solidFill>
              <a:srgbClr val="000000"/>
            </a:solidFill>
            <a:miter lim="800000"/>
            <a:headEnd/>
            <a:tailEnd/>
          </a:ln>
        </p:spPr>
      </p:sp>
      <p:sp>
        <p:nvSpPr>
          <p:cNvPr id="57347"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701EA72F-4B03-4BFC-BC09-1C6B67D87F11}" type="slidenum">
              <a:rPr lang="ru-RU" smtClean="0"/>
              <a:pPr>
                <a:defRPr/>
              </a:pPr>
              <a:t>48</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Образ слайда 1"/>
          <p:cNvSpPr>
            <a:spLocks noGrp="1" noRot="1" noChangeAspect="1" noTextEdit="1"/>
          </p:cNvSpPr>
          <p:nvPr>
            <p:ph type="sldImg"/>
          </p:nvPr>
        </p:nvSpPr>
        <p:spPr bwMode="auto">
          <a:noFill/>
          <a:ln>
            <a:solidFill>
              <a:srgbClr val="000000"/>
            </a:solidFill>
            <a:miter lim="800000"/>
            <a:headEnd/>
            <a:tailEnd/>
          </a:ln>
        </p:spPr>
      </p:sp>
      <p:sp>
        <p:nvSpPr>
          <p:cNvPr id="54275"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7C27401A-7F99-455B-B9C6-2ADA0EE1B3F1}" type="slidenum">
              <a:rPr lang="ru-RU" smtClean="0"/>
              <a:pPr>
                <a:defRPr/>
              </a:pPr>
              <a:t>49</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Образ слайда 1"/>
          <p:cNvSpPr>
            <a:spLocks noGrp="1" noRot="1" noChangeAspect="1" noTextEdit="1"/>
          </p:cNvSpPr>
          <p:nvPr>
            <p:ph type="sldImg"/>
          </p:nvPr>
        </p:nvSpPr>
        <p:spPr bwMode="auto">
          <a:noFill/>
          <a:ln>
            <a:solidFill>
              <a:srgbClr val="000000"/>
            </a:solidFill>
            <a:miter lim="800000"/>
            <a:headEnd/>
            <a:tailEnd/>
          </a:ln>
        </p:spPr>
      </p:sp>
      <p:sp>
        <p:nvSpPr>
          <p:cNvPr id="54275"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7C27401A-7F99-455B-B9C6-2ADA0EE1B3F1}" type="slidenum">
              <a:rPr lang="ru-RU" smtClean="0"/>
              <a:pPr>
                <a:defRPr/>
              </a:pPr>
              <a:t>50</a:t>
            </a:fld>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bwMode="auto">
          <a:noFill/>
          <a:ln>
            <a:solidFill>
              <a:srgbClr val="000000"/>
            </a:solidFill>
            <a:miter lim="800000"/>
            <a:headEnd/>
            <a:tailEnd/>
          </a:ln>
        </p:spPr>
      </p:sp>
      <p:sp>
        <p:nvSpPr>
          <p:cNvPr id="57347"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701EA72F-4B03-4BFC-BC09-1C6B67D87F11}" type="slidenum">
              <a:rPr lang="ru-RU" smtClean="0"/>
              <a:pPr>
                <a:defRPr/>
              </a:pPr>
              <a:t>51</a:t>
            </a:fld>
            <a:endParaRPr 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bwMode="auto">
          <a:noFill/>
          <a:ln>
            <a:solidFill>
              <a:srgbClr val="000000"/>
            </a:solidFill>
            <a:miter lim="800000"/>
            <a:headEnd/>
            <a:tailEnd/>
          </a:ln>
        </p:spPr>
      </p:sp>
      <p:sp>
        <p:nvSpPr>
          <p:cNvPr id="57347"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701EA72F-4B03-4BFC-BC09-1C6B67D87F11}" type="slidenum">
              <a:rPr lang="ru-RU" smtClean="0"/>
              <a:pPr>
                <a:defRPr/>
              </a:pPr>
              <a:t>52</a:t>
            </a:fld>
            <a:endParaRPr lang="ru-R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Образ слайда 1"/>
          <p:cNvSpPr>
            <a:spLocks noGrp="1" noRot="1" noChangeAspect="1" noTextEdit="1"/>
          </p:cNvSpPr>
          <p:nvPr>
            <p:ph type="sldImg"/>
          </p:nvPr>
        </p:nvSpPr>
        <p:spPr bwMode="auto">
          <a:noFill/>
          <a:ln>
            <a:solidFill>
              <a:srgbClr val="000000"/>
            </a:solidFill>
            <a:miter lim="800000"/>
            <a:headEnd/>
            <a:tailEnd/>
          </a:ln>
        </p:spPr>
      </p:sp>
      <p:sp>
        <p:nvSpPr>
          <p:cNvPr id="5222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5427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E05F3E-91DF-46DE-BF73-5632574D37A0}" type="slidenum">
              <a:rPr lang="ru-RU" smtClean="0"/>
              <a:pPr fontAlgn="base">
                <a:spcBef>
                  <a:spcPct val="0"/>
                </a:spcBef>
                <a:spcAft>
                  <a:spcPct val="0"/>
                </a:spcAft>
                <a:defRPr/>
              </a:pPr>
              <a:t>53</a:t>
            </a:fld>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Образ слайда 1"/>
          <p:cNvSpPr>
            <a:spLocks noGrp="1" noRot="1" noChangeAspect="1" noTextEdit="1"/>
          </p:cNvSpPr>
          <p:nvPr>
            <p:ph type="sldImg"/>
          </p:nvPr>
        </p:nvSpPr>
        <p:spPr bwMode="auto">
          <a:noFill/>
          <a:ln>
            <a:solidFill>
              <a:srgbClr val="000000"/>
            </a:solidFill>
            <a:miter lim="800000"/>
            <a:headEnd/>
            <a:tailEnd/>
          </a:ln>
        </p:spPr>
      </p:sp>
      <p:sp>
        <p:nvSpPr>
          <p:cNvPr id="5222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5427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E05F3E-91DF-46DE-BF73-5632574D37A0}" type="slidenum">
              <a:rPr lang="ru-RU" smtClean="0"/>
              <a:pPr fontAlgn="base">
                <a:spcBef>
                  <a:spcPct val="0"/>
                </a:spcBef>
                <a:spcAft>
                  <a:spcPct val="0"/>
                </a:spcAft>
                <a:defRPr/>
              </a:pPr>
              <a:t>2</a:t>
            </a:fld>
            <a:endParaRPr lang="ru-RU"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Образ слайда 1"/>
          <p:cNvSpPr>
            <a:spLocks noGrp="1" noRot="1" noChangeAspect="1" noTextEdit="1"/>
          </p:cNvSpPr>
          <p:nvPr>
            <p:ph type="sldImg"/>
          </p:nvPr>
        </p:nvSpPr>
        <p:spPr bwMode="auto">
          <a:noFill/>
          <a:ln>
            <a:solidFill>
              <a:srgbClr val="000000"/>
            </a:solidFill>
            <a:miter lim="800000"/>
            <a:headEnd/>
            <a:tailEnd/>
          </a:ln>
        </p:spPr>
      </p:sp>
      <p:sp>
        <p:nvSpPr>
          <p:cNvPr id="54275"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7C27401A-7F99-455B-B9C6-2ADA0EE1B3F1}" type="slidenum">
              <a:rPr lang="ru-RU" smtClean="0"/>
              <a:pPr>
                <a:defRPr/>
              </a:pPr>
              <a:t>54</a:t>
            </a:fld>
            <a:endParaRPr lang="ru-R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Образ слайда 1"/>
          <p:cNvSpPr>
            <a:spLocks noGrp="1" noRot="1" noChangeAspect="1" noTextEdit="1"/>
          </p:cNvSpPr>
          <p:nvPr>
            <p:ph type="sldImg"/>
          </p:nvPr>
        </p:nvSpPr>
        <p:spPr bwMode="auto">
          <a:noFill/>
          <a:ln>
            <a:solidFill>
              <a:srgbClr val="000000"/>
            </a:solidFill>
            <a:miter lim="800000"/>
            <a:headEnd/>
            <a:tailEnd/>
          </a:ln>
        </p:spPr>
      </p:sp>
      <p:sp>
        <p:nvSpPr>
          <p:cNvPr id="54275"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7C27401A-7F99-455B-B9C6-2ADA0EE1B3F1}" type="slidenum">
              <a:rPr lang="ru-RU" smtClean="0"/>
              <a:pPr>
                <a:defRPr/>
              </a:pPr>
              <a:t>56</a:t>
            </a:fld>
            <a:endParaRPr lang="ru-RU"/>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Образ слайда 1"/>
          <p:cNvSpPr>
            <a:spLocks noGrp="1" noRot="1" noChangeAspect="1" noTextEdit="1"/>
          </p:cNvSpPr>
          <p:nvPr>
            <p:ph type="sldImg"/>
          </p:nvPr>
        </p:nvSpPr>
        <p:spPr bwMode="auto">
          <a:noFill/>
          <a:ln>
            <a:solidFill>
              <a:srgbClr val="000000"/>
            </a:solidFill>
            <a:miter lim="800000"/>
            <a:headEnd/>
            <a:tailEnd/>
          </a:ln>
        </p:spPr>
      </p:sp>
      <p:sp>
        <p:nvSpPr>
          <p:cNvPr id="54275"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dirty="0" smtClean="0"/>
          </a:p>
        </p:txBody>
      </p:sp>
      <p:sp>
        <p:nvSpPr>
          <p:cNvPr id="4" name="Номер слайда 3"/>
          <p:cNvSpPr>
            <a:spLocks noGrp="1"/>
          </p:cNvSpPr>
          <p:nvPr>
            <p:ph type="sldNum" sz="quarter" idx="5"/>
          </p:nvPr>
        </p:nvSpPr>
        <p:spPr/>
        <p:txBody>
          <a:bodyPr/>
          <a:lstStyle/>
          <a:p>
            <a:pPr>
              <a:defRPr/>
            </a:pPr>
            <a:fld id="{7C27401A-7F99-455B-B9C6-2ADA0EE1B3F1}" type="slidenum">
              <a:rPr lang="ru-RU" smtClean="0"/>
              <a:pPr>
                <a:defRPr/>
              </a:pPr>
              <a:t>57</a:t>
            </a:fld>
            <a:endParaRPr lang="ru-RU"/>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Образ слайда 1"/>
          <p:cNvSpPr>
            <a:spLocks noGrp="1" noRot="1" noChangeAspect="1" noTextEdit="1"/>
          </p:cNvSpPr>
          <p:nvPr>
            <p:ph type="sldImg"/>
          </p:nvPr>
        </p:nvSpPr>
        <p:spPr bwMode="auto">
          <a:noFill/>
          <a:ln>
            <a:solidFill>
              <a:srgbClr val="000000"/>
            </a:solidFill>
            <a:miter lim="800000"/>
            <a:headEnd/>
            <a:tailEnd/>
          </a:ln>
        </p:spPr>
      </p:sp>
      <p:sp>
        <p:nvSpPr>
          <p:cNvPr id="54275"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7C27401A-7F99-455B-B9C6-2ADA0EE1B3F1}" type="slidenum">
              <a:rPr lang="ru-RU" smtClean="0"/>
              <a:pPr>
                <a:defRPr/>
              </a:pPr>
              <a:t>58</a:t>
            </a:fld>
            <a:endParaRPr lang="ru-RU"/>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Образ слайда 1"/>
          <p:cNvSpPr>
            <a:spLocks noGrp="1" noRot="1" noChangeAspect="1" noTextEdit="1"/>
          </p:cNvSpPr>
          <p:nvPr>
            <p:ph type="sldImg"/>
          </p:nvPr>
        </p:nvSpPr>
        <p:spPr bwMode="auto">
          <a:noFill/>
          <a:ln>
            <a:solidFill>
              <a:srgbClr val="000000"/>
            </a:solidFill>
            <a:miter lim="800000"/>
            <a:headEnd/>
            <a:tailEnd/>
          </a:ln>
        </p:spPr>
      </p:sp>
      <p:sp>
        <p:nvSpPr>
          <p:cNvPr id="54275"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7C27401A-7F99-455B-B9C6-2ADA0EE1B3F1}" type="slidenum">
              <a:rPr lang="ru-RU" smtClean="0"/>
              <a:pPr>
                <a:defRPr/>
              </a:pPr>
              <a:t>59</a:t>
            </a:fld>
            <a:endParaRPr lang="ru-RU"/>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Образ слайда 1"/>
          <p:cNvSpPr>
            <a:spLocks noGrp="1" noRot="1" noChangeAspect="1" noTextEdit="1"/>
          </p:cNvSpPr>
          <p:nvPr>
            <p:ph type="sldImg"/>
          </p:nvPr>
        </p:nvSpPr>
        <p:spPr bwMode="auto">
          <a:noFill/>
          <a:ln>
            <a:solidFill>
              <a:srgbClr val="000000"/>
            </a:solidFill>
            <a:miter lim="800000"/>
            <a:headEnd/>
            <a:tailEnd/>
          </a:ln>
        </p:spPr>
      </p:sp>
      <p:sp>
        <p:nvSpPr>
          <p:cNvPr id="54275"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7C27401A-7F99-455B-B9C6-2ADA0EE1B3F1}" type="slidenum">
              <a:rPr lang="ru-RU" smtClean="0"/>
              <a:pPr>
                <a:defRPr/>
              </a:pPr>
              <a:t>60</a:t>
            </a:fld>
            <a:endParaRPr lang="ru-RU"/>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Образ слайда 1"/>
          <p:cNvSpPr>
            <a:spLocks noGrp="1" noRot="1" noChangeAspect="1" noTextEdit="1"/>
          </p:cNvSpPr>
          <p:nvPr>
            <p:ph type="sldImg"/>
          </p:nvPr>
        </p:nvSpPr>
        <p:spPr bwMode="auto">
          <a:noFill/>
          <a:ln>
            <a:solidFill>
              <a:srgbClr val="000000"/>
            </a:solidFill>
            <a:miter lim="800000"/>
            <a:headEnd/>
            <a:tailEnd/>
          </a:ln>
        </p:spPr>
      </p:sp>
      <p:sp>
        <p:nvSpPr>
          <p:cNvPr id="54275"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7C27401A-7F99-455B-B9C6-2ADA0EE1B3F1}" type="slidenum">
              <a:rPr lang="ru-RU" smtClean="0"/>
              <a:pPr>
                <a:defRPr/>
              </a:pPr>
              <a:t>61</a:t>
            </a:fld>
            <a:endParaRPr lang="ru-RU"/>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Образ слайда 1"/>
          <p:cNvSpPr>
            <a:spLocks noGrp="1" noRot="1" noChangeAspect="1" noTextEdit="1"/>
          </p:cNvSpPr>
          <p:nvPr>
            <p:ph type="sldImg"/>
          </p:nvPr>
        </p:nvSpPr>
        <p:spPr bwMode="auto">
          <a:noFill/>
          <a:ln>
            <a:solidFill>
              <a:srgbClr val="000000"/>
            </a:solidFill>
            <a:miter lim="800000"/>
            <a:headEnd/>
            <a:tailEnd/>
          </a:ln>
        </p:spPr>
      </p:sp>
      <p:sp>
        <p:nvSpPr>
          <p:cNvPr id="55299"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E764427F-9050-4242-B090-94B89970DC6A}" type="slidenum">
              <a:rPr lang="ru-RU" smtClean="0"/>
              <a:pPr>
                <a:defRPr/>
              </a:pPr>
              <a:t>64</a:t>
            </a:fld>
            <a:endParaRPr lang="ru-RU"/>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Образ слайда 1"/>
          <p:cNvSpPr>
            <a:spLocks noGrp="1" noRot="1" noChangeAspect="1" noTextEdit="1"/>
          </p:cNvSpPr>
          <p:nvPr>
            <p:ph type="sldImg"/>
          </p:nvPr>
        </p:nvSpPr>
        <p:spPr bwMode="auto">
          <a:noFill/>
          <a:ln>
            <a:solidFill>
              <a:srgbClr val="000000"/>
            </a:solidFill>
            <a:miter lim="800000"/>
            <a:headEnd/>
            <a:tailEnd/>
          </a:ln>
        </p:spPr>
      </p:sp>
      <p:sp>
        <p:nvSpPr>
          <p:cNvPr id="5222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5427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E05F3E-91DF-46DE-BF73-5632574D37A0}" type="slidenum">
              <a:rPr lang="ru-RU" smtClean="0"/>
              <a:pPr fontAlgn="base">
                <a:spcBef>
                  <a:spcPct val="0"/>
                </a:spcBef>
                <a:spcAft>
                  <a:spcPct val="0"/>
                </a:spcAft>
                <a:defRPr/>
              </a:pPr>
              <a:t>65</a:t>
            </a:fld>
            <a:endParaRPr lang="ru-RU"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Образ слайда 1"/>
          <p:cNvSpPr>
            <a:spLocks noGrp="1" noRot="1" noChangeAspect="1" noTextEdit="1"/>
          </p:cNvSpPr>
          <p:nvPr>
            <p:ph type="sldImg"/>
          </p:nvPr>
        </p:nvSpPr>
        <p:spPr bwMode="auto">
          <a:noFill/>
          <a:ln>
            <a:solidFill>
              <a:srgbClr val="000000"/>
            </a:solidFill>
            <a:miter lim="800000"/>
            <a:headEnd/>
            <a:tailEnd/>
          </a:ln>
        </p:spPr>
      </p:sp>
      <p:sp>
        <p:nvSpPr>
          <p:cNvPr id="5222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5427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E05F3E-91DF-46DE-BF73-5632574D37A0}" type="slidenum">
              <a:rPr lang="ru-RU" smtClean="0"/>
              <a:pPr fontAlgn="base">
                <a:spcBef>
                  <a:spcPct val="0"/>
                </a:spcBef>
                <a:spcAft>
                  <a:spcPct val="0"/>
                </a:spcAft>
                <a:defRPr/>
              </a:pPr>
              <a:t>66</a:t>
            </a:fld>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Образ слайда 1"/>
          <p:cNvSpPr>
            <a:spLocks noGrp="1" noRot="1" noChangeAspect="1" noTextEdit="1"/>
          </p:cNvSpPr>
          <p:nvPr>
            <p:ph type="sldImg"/>
          </p:nvPr>
        </p:nvSpPr>
        <p:spPr bwMode="auto">
          <a:noFill/>
          <a:ln>
            <a:solidFill>
              <a:srgbClr val="000000"/>
            </a:solidFill>
            <a:miter lim="800000"/>
            <a:headEnd/>
            <a:tailEnd/>
          </a:ln>
        </p:spPr>
      </p:sp>
      <p:sp>
        <p:nvSpPr>
          <p:cNvPr id="53251"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71684"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6D90C0D8-14A3-47A4-B8E8-67901EA48E31}" type="slidenum">
              <a:rPr lang="ru-RU" smtClean="0"/>
              <a:pPr>
                <a:defRPr/>
              </a:pPr>
              <a:t>6</a:t>
            </a:fld>
            <a:endParaRPr lang="ru-RU"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Образ слайда 1"/>
          <p:cNvSpPr>
            <a:spLocks noGrp="1" noRot="1" noChangeAspect="1" noTextEdit="1"/>
          </p:cNvSpPr>
          <p:nvPr>
            <p:ph type="sldImg"/>
          </p:nvPr>
        </p:nvSpPr>
        <p:spPr bwMode="auto">
          <a:noFill/>
          <a:ln>
            <a:solidFill>
              <a:srgbClr val="000000"/>
            </a:solidFill>
            <a:miter lim="800000"/>
            <a:headEnd/>
            <a:tailEnd/>
          </a:ln>
        </p:spPr>
      </p:sp>
      <p:sp>
        <p:nvSpPr>
          <p:cNvPr id="5222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5427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E05F3E-91DF-46DE-BF73-5632574D37A0}" type="slidenum">
              <a:rPr lang="ru-RU" smtClean="0"/>
              <a:pPr fontAlgn="base">
                <a:spcBef>
                  <a:spcPct val="0"/>
                </a:spcBef>
                <a:spcAft>
                  <a:spcPct val="0"/>
                </a:spcAft>
                <a:defRPr/>
              </a:pPr>
              <a:t>67</a:t>
            </a:fld>
            <a:endParaRPr lang="ru-RU"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Образ слайда 1"/>
          <p:cNvSpPr>
            <a:spLocks noGrp="1" noRot="1" noChangeAspect="1" noTextEdit="1"/>
          </p:cNvSpPr>
          <p:nvPr>
            <p:ph type="sldImg"/>
          </p:nvPr>
        </p:nvSpPr>
        <p:spPr bwMode="auto">
          <a:noFill/>
          <a:ln>
            <a:solidFill>
              <a:srgbClr val="000000"/>
            </a:solidFill>
            <a:miter lim="800000"/>
            <a:headEnd/>
            <a:tailEnd/>
          </a:ln>
        </p:spPr>
      </p:sp>
      <p:sp>
        <p:nvSpPr>
          <p:cNvPr id="5222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5427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E05F3E-91DF-46DE-BF73-5632574D37A0}" type="slidenum">
              <a:rPr lang="ru-RU" smtClean="0"/>
              <a:pPr fontAlgn="base">
                <a:spcBef>
                  <a:spcPct val="0"/>
                </a:spcBef>
                <a:spcAft>
                  <a:spcPct val="0"/>
                </a:spcAft>
                <a:defRPr/>
              </a:pPr>
              <a:t>68</a:t>
            </a:fld>
            <a:endParaRPr lang="ru-RU"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Образ слайда 1"/>
          <p:cNvSpPr>
            <a:spLocks noGrp="1" noRot="1" noChangeAspect="1" noTextEdit="1"/>
          </p:cNvSpPr>
          <p:nvPr>
            <p:ph type="sldImg"/>
          </p:nvPr>
        </p:nvSpPr>
        <p:spPr bwMode="auto">
          <a:noFill/>
          <a:ln>
            <a:solidFill>
              <a:srgbClr val="000000"/>
            </a:solidFill>
            <a:miter lim="800000"/>
            <a:headEnd/>
            <a:tailEnd/>
          </a:ln>
        </p:spPr>
      </p:sp>
      <p:sp>
        <p:nvSpPr>
          <p:cNvPr id="56323"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98271438-53F3-4B61-A9CD-ADDBF36B8076}" type="slidenum">
              <a:rPr lang="ru-RU" smtClean="0"/>
              <a:pPr>
                <a:defRPr/>
              </a:pPr>
              <a:t>69</a:t>
            </a:fld>
            <a:endParaRPr lang="ru-RU"/>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Образ слайда 1"/>
          <p:cNvSpPr>
            <a:spLocks noGrp="1" noRot="1" noChangeAspect="1" noTextEdit="1"/>
          </p:cNvSpPr>
          <p:nvPr>
            <p:ph type="sldImg"/>
          </p:nvPr>
        </p:nvSpPr>
        <p:spPr bwMode="auto">
          <a:noFill/>
          <a:ln>
            <a:solidFill>
              <a:srgbClr val="000000"/>
            </a:solidFill>
            <a:miter lim="800000"/>
            <a:headEnd/>
            <a:tailEnd/>
          </a:ln>
        </p:spPr>
      </p:sp>
      <p:sp>
        <p:nvSpPr>
          <p:cNvPr id="55299"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E764427F-9050-4242-B090-94B89970DC6A}" type="slidenum">
              <a:rPr lang="ru-RU" smtClean="0"/>
              <a:pPr>
                <a:defRPr/>
              </a:pPr>
              <a:t>70</a:t>
            </a:fld>
            <a:endParaRPr lang="ru-RU"/>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Образ слайда 1"/>
          <p:cNvSpPr>
            <a:spLocks noGrp="1" noRot="1" noChangeAspect="1" noTextEdit="1"/>
          </p:cNvSpPr>
          <p:nvPr>
            <p:ph type="sldImg"/>
          </p:nvPr>
        </p:nvSpPr>
        <p:spPr bwMode="auto">
          <a:noFill/>
          <a:ln>
            <a:solidFill>
              <a:srgbClr val="000000"/>
            </a:solidFill>
            <a:miter lim="800000"/>
            <a:headEnd/>
            <a:tailEnd/>
          </a:ln>
        </p:spPr>
      </p:sp>
      <p:sp>
        <p:nvSpPr>
          <p:cNvPr id="55299"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E764427F-9050-4242-B090-94B89970DC6A}" type="slidenum">
              <a:rPr lang="ru-RU" smtClean="0"/>
              <a:pPr>
                <a:defRPr/>
              </a:pPr>
              <a:t>71</a:t>
            </a:fld>
            <a:endParaRPr lang="ru-RU"/>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Образ слайда 1"/>
          <p:cNvSpPr>
            <a:spLocks noGrp="1" noRot="1" noChangeAspect="1" noTextEdit="1"/>
          </p:cNvSpPr>
          <p:nvPr>
            <p:ph type="sldImg"/>
          </p:nvPr>
        </p:nvSpPr>
        <p:spPr bwMode="auto">
          <a:noFill/>
          <a:ln>
            <a:solidFill>
              <a:srgbClr val="000000"/>
            </a:solidFill>
            <a:miter lim="800000"/>
            <a:headEnd/>
            <a:tailEnd/>
          </a:ln>
        </p:spPr>
      </p:sp>
      <p:sp>
        <p:nvSpPr>
          <p:cNvPr id="56323"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98271438-53F3-4B61-A9CD-ADDBF36B8076}" type="slidenum">
              <a:rPr lang="ru-RU" smtClean="0"/>
              <a:pPr>
                <a:defRPr/>
              </a:pPr>
              <a:t>72</a:t>
            </a:fld>
            <a:endParaRPr lang="ru-RU"/>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Образ слайда 1"/>
          <p:cNvSpPr>
            <a:spLocks noGrp="1" noRot="1" noChangeAspect="1" noTextEdit="1"/>
          </p:cNvSpPr>
          <p:nvPr>
            <p:ph type="sldImg"/>
          </p:nvPr>
        </p:nvSpPr>
        <p:spPr bwMode="auto">
          <a:noFill/>
          <a:ln>
            <a:solidFill>
              <a:srgbClr val="000000"/>
            </a:solidFill>
            <a:miter lim="800000"/>
            <a:headEnd/>
            <a:tailEnd/>
          </a:ln>
        </p:spPr>
      </p:sp>
      <p:sp>
        <p:nvSpPr>
          <p:cNvPr id="56323"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98271438-53F3-4B61-A9CD-ADDBF36B8076}" type="slidenum">
              <a:rPr lang="ru-RU" smtClean="0"/>
              <a:pPr>
                <a:defRPr/>
              </a:pPr>
              <a:t>73</a:t>
            </a:fld>
            <a:endParaRPr lang="ru-RU"/>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Образ слайда 1"/>
          <p:cNvSpPr>
            <a:spLocks noGrp="1" noRot="1" noChangeAspect="1" noTextEdit="1"/>
          </p:cNvSpPr>
          <p:nvPr>
            <p:ph type="sldImg"/>
          </p:nvPr>
        </p:nvSpPr>
        <p:spPr bwMode="auto">
          <a:noFill/>
          <a:ln>
            <a:solidFill>
              <a:srgbClr val="000000"/>
            </a:solidFill>
            <a:miter lim="800000"/>
            <a:headEnd/>
            <a:tailEnd/>
          </a:ln>
        </p:spPr>
      </p:sp>
      <p:sp>
        <p:nvSpPr>
          <p:cNvPr id="5222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5427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E05F3E-91DF-46DE-BF73-5632574D37A0}" type="slidenum">
              <a:rPr lang="ru-RU" smtClean="0"/>
              <a:pPr fontAlgn="base">
                <a:spcBef>
                  <a:spcPct val="0"/>
                </a:spcBef>
                <a:spcAft>
                  <a:spcPct val="0"/>
                </a:spcAft>
                <a:defRPr/>
              </a:pPr>
              <a:t>74</a:t>
            </a:fld>
            <a:endParaRPr lang="ru-RU"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Образ слайда 1"/>
          <p:cNvSpPr>
            <a:spLocks noGrp="1" noRot="1" noChangeAspect="1" noTextEdit="1"/>
          </p:cNvSpPr>
          <p:nvPr>
            <p:ph type="sldImg"/>
          </p:nvPr>
        </p:nvSpPr>
        <p:spPr bwMode="auto">
          <a:noFill/>
          <a:ln>
            <a:solidFill>
              <a:srgbClr val="000000"/>
            </a:solidFill>
            <a:miter lim="800000"/>
            <a:headEnd/>
            <a:tailEnd/>
          </a:ln>
        </p:spPr>
      </p:sp>
      <p:sp>
        <p:nvSpPr>
          <p:cNvPr id="59395"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4A7B7BA0-B2A3-44DB-B117-215FDDF4D5D4}" type="slidenum">
              <a:rPr lang="ru-RU" smtClean="0"/>
              <a:pPr>
                <a:defRPr/>
              </a:pPr>
              <a:t>115</a:t>
            </a:fld>
            <a:endParaRPr lang="ru-RU"/>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Образ слайда 1"/>
          <p:cNvSpPr>
            <a:spLocks noGrp="1" noRot="1" noChangeAspect="1" noTextEdit="1"/>
          </p:cNvSpPr>
          <p:nvPr>
            <p:ph type="sldImg"/>
          </p:nvPr>
        </p:nvSpPr>
        <p:spPr bwMode="auto">
          <a:noFill/>
          <a:ln>
            <a:solidFill>
              <a:srgbClr val="000000"/>
            </a:solidFill>
            <a:miter lim="800000"/>
            <a:headEnd/>
            <a:tailEnd/>
          </a:ln>
        </p:spPr>
      </p:sp>
      <p:sp>
        <p:nvSpPr>
          <p:cNvPr id="60419"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5427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4DF6F5A-CFD7-4058-821F-AD280E08A1DE}" type="slidenum">
              <a:rPr lang="ru-RU" smtClean="0"/>
              <a:pPr fontAlgn="base">
                <a:spcBef>
                  <a:spcPct val="0"/>
                </a:spcBef>
                <a:spcAft>
                  <a:spcPct val="0"/>
                </a:spcAft>
                <a:defRPr/>
              </a:pPr>
              <a:t>116</a:t>
            </a:fld>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Образ слайда 1"/>
          <p:cNvSpPr>
            <a:spLocks noGrp="1" noRot="1" noChangeAspect="1" noTextEdit="1"/>
          </p:cNvSpPr>
          <p:nvPr>
            <p:ph type="sldImg"/>
          </p:nvPr>
        </p:nvSpPr>
        <p:spPr bwMode="auto">
          <a:noFill/>
          <a:ln>
            <a:solidFill>
              <a:srgbClr val="000000"/>
            </a:solidFill>
            <a:miter lim="800000"/>
            <a:headEnd/>
            <a:tailEnd/>
          </a:ln>
        </p:spPr>
      </p:sp>
      <p:sp>
        <p:nvSpPr>
          <p:cNvPr id="5222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5427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E05F3E-91DF-46DE-BF73-5632574D37A0}" type="slidenum">
              <a:rPr lang="ru-RU" smtClean="0"/>
              <a:pPr fontAlgn="base">
                <a:spcBef>
                  <a:spcPct val="0"/>
                </a:spcBef>
                <a:spcAft>
                  <a:spcPct val="0"/>
                </a:spcAft>
                <a:defRPr/>
              </a:pPr>
              <a:t>11</a:t>
            </a:fld>
            <a:endParaRPr 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Образ слайда 1"/>
          <p:cNvSpPr>
            <a:spLocks noGrp="1" noRot="1" noChangeAspect="1" noTextEdit="1"/>
          </p:cNvSpPr>
          <p:nvPr>
            <p:ph type="sldImg"/>
          </p:nvPr>
        </p:nvSpPr>
        <p:spPr bwMode="auto">
          <a:noFill/>
          <a:ln>
            <a:solidFill>
              <a:srgbClr val="000000"/>
            </a:solidFill>
            <a:miter lim="800000"/>
            <a:headEnd/>
            <a:tailEnd/>
          </a:ln>
        </p:spPr>
      </p:sp>
      <p:sp>
        <p:nvSpPr>
          <p:cNvPr id="5222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5427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E05F3E-91DF-46DE-BF73-5632574D37A0}" type="slidenum">
              <a:rPr lang="ru-RU" smtClean="0"/>
              <a:pPr fontAlgn="base">
                <a:spcBef>
                  <a:spcPct val="0"/>
                </a:spcBef>
                <a:spcAft>
                  <a:spcPct val="0"/>
                </a:spcAft>
                <a:defRPr/>
              </a:pPr>
              <a:t>27</a:t>
            </a:fld>
            <a:endParaRPr 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Образ слайда 1"/>
          <p:cNvSpPr>
            <a:spLocks noGrp="1" noRot="1" noChangeAspect="1" noTextEdit="1"/>
          </p:cNvSpPr>
          <p:nvPr>
            <p:ph type="sldImg"/>
          </p:nvPr>
        </p:nvSpPr>
        <p:spPr bwMode="auto">
          <a:noFill/>
          <a:ln>
            <a:solidFill>
              <a:srgbClr val="000000"/>
            </a:solidFill>
            <a:miter lim="800000"/>
            <a:headEnd/>
            <a:tailEnd/>
          </a:ln>
        </p:spPr>
      </p:sp>
      <p:sp>
        <p:nvSpPr>
          <p:cNvPr id="5222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5427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E05F3E-91DF-46DE-BF73-5632574D37A0}" type="slidenum">
              <a:rPr lang="ru-RU" smtClean="0"/>
              <a:pPr fontAlgn="base">
                <a:spcBef>
                  <a:spcPct val="0"/>
                </a:spcBef>
                <a:spcAft>
                  <a:spcPct val="0"/>
                </a:spcAft>
                <a:defRPr/>
              </a:pPr>
              <a:t>37</a:t>
            </a:fld>
            <a:endParaRPr lang="ru-R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Образ слайда 1"/>
          <p:cNvSpPr>
            <a:spLocks noGrp="1" noRot="1" noChangeAspect="1" noTextEdit="1"/>
          </p:cNvSpPr>
          <p:nvPr>
            <p:ph type="sldImg"/>
          </p:nvPr>
        </p:nvSpPr>
        <p:spPr bwMode="auto">
          <a:noFill/>
          <a:ln>
            <a:solidFill>
              <a:srgbClr val="000000"/>
            </a:solidFill>
            <a:miter lim="800000"/>
            <a:headEnd/>
            <a:tailEnd/>
          </a:ln>
        </p:spPr>
      </p:sp>
      <p:sp>
        <p:nvSpPr>
          <p:cNvPr id="5222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5427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E05F3E-91DF-46DE-BF73-5632574D37A0}" type="slidenum">
              <a:rPr lang="ru-RU" smtClean="0"/>
              <a:pPr fontAlgn="base">
                <a:spcBef>
                  <a:spcPct val="0"/>
                </a:spcBef>
                <a:spcAft>
                  <a:spcPct val="0"/>
                </a:spcAft>
                <a:defRPr/>
              </a:pPr>
              <a:t>41</a:t>
            </a:fld>
            <a:endParaRPr lang="ru-RU"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Образ слайда 1"/>
          <p:cNvSpPr>
            <a:spLocks noGrp="1" noRot="1" noChangeAspect="1" noTextEdit="1"/>
          </p:cNvSpPr>
          <p:nvPr>
            <p:ph type="sldImg"/>
          </p:nvPr>
        </p:nvSpPr>
        <p:spPr bwMode="auto">
          <a:noFill/>
          <a:ln>
            <a:solidFill>
              <a:srgbClr val="000000"/>
            </a:solidFill>
            <a:miter lim="800000"/>
            <a:headEnd/>
            <a:tailEnd/>
          </a:ln>
        </p:spPr>
      </p:sp>
      <p:sp>
        <p:nvSpPr>
          <p:cNvPr id="5222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54276"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E05F3E-91DF-46DE-BF73-5632574D37A0}" type="slidenum">
              <a:rPr lang="ru-RU" smtClean="0"/>
              <a:pPr fontAlgn="base">
                <a:spcBef>
                  <a:spcPct val="0"/>
                </a:spcBef>
                <a:spcAft>
                  <a:spcPct val="0"/>
                </a:spcAft>
                <a:defRPr/>
              </a:pPr>
              <a:t>42</a:t>
            </a:fld>
            <a:endParaRPr lang="ru-RU"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Образ слайда 1"/>
          <p:cNvSpPr>
            <a:spLocks noGrp="1" noRot="1" noChangeAspect="1" noTextEdit="1"/>
          </p:cNvSpPr>
          <p:nvPr>
            <p:ph type="sldImg"/>
          </p:nvPr>
        </p:nvSpPr>
        <p:spPr bwMode="auto">
          <a:noFill/>
          <a:ln>
            <a:solidFill>
              <a:srgbClr val="000000"/>
            </a:solidFill>
            <a:miter lim="800000"/>
            <a:headEnd/>
            <a:tailEnd/>
          </a:ln>
        </p:spPr>
      </p:sp>
      <p:sp>
        <p:nvSpPr>
          <p:cNvPr id="54275"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4" name="Номер слайда 3"/>
          <p:cNvSpPr>
            <a:spLocks noGrp="1"/>
          </p:cNvSpPr>
          <p:nvPr>
            <p:ph type="sldNum" sz="quarter" idx="5"/>
          </p:nvPr>
        </p:nvSpPr>
        <p:spPr/>
        <p:txBody>
          <a:bodyPr/>
          <a:lstStyle/>
          <a:p>
            <a:pPr>
              <a:defRPr/>
            </a:pPr>
            <a:fld id="{7C27401A-7F99-455B-B9C6-2ADA0EE1B3F1}" type="slidenum">
              <a:rPr lang="ru-RU" smtClean="0"/>
              <a:pPr>
                <a:defRPr/>
              </a:pPr>
              <a:t>43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ый треугольник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Группа 15"/>
          <p:cNvGrpSpPr>
            <a:grpSpLocks/>
          </p:cNvGrpSpPr>
          <p:nvPr/>
        </p:nvGrpSpPr>
        <p:grpSpPr bwMode="auto">
          <a:xfrm>
            <a:off x="-3175" y="4953000"/>
            <a:ext cx="9147175" cy="1911350"/>
            <a:chOff x="-3765" y="4832896"/>
            <a:chExt cx="9147765" cy="2032192"/>
          </a:xfrm>
        </p:grpSpPr>
        <p:sp>
          <p:nvSpPr>
            <p:cNvPr id="6" name="Полилиния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7" name="Полилиния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Полилиния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0" name="Прямая соединительная линия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Заголовок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11" name="Дата 29"/>
          <p:cNvSpPr>
            <a:spLocks noGrp="1"/>
          </p:cNvSpPr>
          <p:nvPr>
            <p:ph type="dt" sz="half" idx="10"/>
          </p:nvPr>
        </p:nvSpPr>
        <p:spPr/>
        <p:txBody>
          <a:bodyPr/>
          <a:lstStyle>
            <a:lvl1pPr>
              <a:defRPr>
                <a:solidFill>
                  <a:srgbClr val="FFFFFF"/>
                </a:solidFill>
              </a:defRPr>
            </a:lvl1pPr>
            <a:extLst/>
          </a:lstStyle>
          <a:p>
            <a:pPr>
              <a:defRPr/>
            </a:pPr>
            <a:fld id="{11BACA56-8C98-4ADB-B780-661AC3226D4B}" type="datetimeFigureOut">
              <a:rPr lang="ru-RU"/>
              <a:pPr>
                <a:defRPr/>
              </a:pPr>
              <a:t>17.04.2017</a:t>
            </a:fld>
            <a:endParaRPr lang="ru-RU"/>
          </a:p>
        </p:txBody>
      </p:sp>
      <p:sp>
        <p:nvSpPr>
          <p:cNvPr id="12"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pPr>
              <a:defRPr/>
            </a:pPr>
            <a:endParaRPr lang="ru-RU"/>
          </a:p>
        </p:txBody>
      </p:sp>
      <p:sp>
        <p:nvSpPr>
          <p:cNvPr id="13" name="Номер слайда 26"/>
          <p:cNvSpPr>
            <a:spLocks noGrp="1"/>
          </p:cNvSpPr>
          <p:nvPr>
            <p:ph type="sldNum" sz="quarter" idx="12"/>
          </p:nvPr>
        </p:nvSpPr>
        <p:spPr/>
        <p:txBody>
          <a:bodyPr/>
          <a:lstStyle>
            <a:lvl1pPr>
              <a:defRPr>
                <a:solidFill>
                  <a:srgbClr val="FFFFFF"/>
                </a:solidFill>
              </a:defRPr>
            </a:lvl1pPr>
            <a:extLst/>
          </a:lstStyle>
          <a:p>
            <a:pPr>
              <a:defRPr/>
            </a:pPr>
            <a:fld id="{57E2A711-03D3-49ED-905B-1953CBB3BCA7}"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23AB32E9-6820-4C77-8BCD-E5C153AAA678}" type="datetimeFigureOut">
              <a:rPr lang="ru-RU"/>
              <a:pPr>
                <a:defRPr/>
              </a:pPr>
              <a:t>17.04.2017</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580734AC-ECC7-40A8-A981-16AEAC1DDBFB}"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EF2966F6-8894-405F-9A97-411D7D1BD042}" type="datetimeFigureOut">
              <a:rPr lang="ru-RU"/>
              <a:pPr>
                <a:defRPr/>
              </a:pPr>
              <a:t>17.04.2017</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F9247D91-3643-437E-85D1-0523409D7362}"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Заголовок 6"/>
          <p:cNvSpPr>
            <a:spLocks noGrp="1"/>
          </p:cNvSpPr>
          <p:nvPr>
            <p:ph type="title"/>
          </p:nvPr>
        </p:nvSpPr>
        <p:spPr/>
        <p:txBody>
          <a:bodyPr rtlCol="0"/>
          <a:lstStyle/>
          <a:p>
            <a:r>
              <a:rPr lang="ru-RU" smtClean="0"/>
              <a:t>Образец заголовка</a:t>
            </a:r>
            <a:endParaRPr lang="en-US"/>
          </a:p>
        </p:txBody>
      </p:sp>
      <p:sp>
        <p:nvSpPr>
          <p:cNvPr id="4" name="Дата 9"/>
          <p:cNvSpPr>
            <a:spLocks noGrp="1"/>
          </p:cNvSpPr>
          <p:nvPr>
            <p:ph type="dt" sz="half" idx="10"/>
          </p:nvPr>
        </p:nvSpPr>
        <p:spPr/>
        <p:txBody>
          <a:bodyPr/>
          <a:lstStyle>
            <a:lvl1pPr>
              <a:defRPr/>
            </a:lvl1pPr>
          </a:lstStyle>
          <a:p>
            <a:pPr>
              <a:defRPr/>
            </a:pPr>
            <a:fld id="{622751F9-44A1-4FC3-A82C-D4AE8D9AA50F}" type="datetimeFigureOut">
              <a:rPr lang="ru-RU"/>
              <a:pPr>
                <a:defRPr/>
              </a:pPr>
              <a:t>17.04.2017</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F43A27C9-0334-4FF0-B272-94F77168DC4F}"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4" name="Нашивка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endParaRPr lang="en-US"/>
          </a:p>
        </p:txBody>
      </p:sp>
      <p:sp>
        <p:nvSpPr>
          <p:cNvPr id="5" name="Нашивка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endParaRPr lang="en-US"/>
          </a:p>
        </p:txBody>
      </p:sp>
      <p:sp>
        <p:nvSpPr>
          <p:cNvPr id="2" name="Заголовок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3" name="Текст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6" name="Дата 3"/>
          <p:cNvSpPr>
            <a:spLocks noGrp="1"/>
          </p:cNvSpPr>
          <p:nvPr>
            <p:ph type="dt" sz="half" idx="10"/>
          </p:nvPr>
        </p:nvSpPr>
        <p:spPr/>
        <p:txBody>
          <a:bodyPr/>
          <a:lstStyle>
            <a:lvl1pPr>
              <a:defRPr/>
            </a:lvl1pPr>
            <a:extLst/>
          </a:lstStyle>
          <a:p>
            <a:pPr>
              <a:defRPr/>
            </a:pPr>
            <a:fld id="{499C5D4A-1388-456D-9954-7F24816ED13F}" type="datetimeFigureOut">
              <a:rPr lang="ru-RU"/>
              <a:pPr>
                <a:defRPr/>
              </a:pPr>
              <a:t>17.04.2017</a:t>
            </a:fld>
            <a:endParaRPr lang="ru-RU"/>
          </a:p>
        </p:txBody>
      </p:sp>
      <p:sp>
        <p:nvSpPr>
          <p:cNvPr id="7" name="Нижний колонтитул 4"/>
          <p:cNvSpPr>
            <a:spLocks noGrp="1"/>
          </p:cNvSpPr>
          <p:nvPr>
            <p:ph type="ftr" sz="quarter" idx="11"/>
          </p:nvPr>
        </p:nvSpPr>
        <p:spPr/>
        <p:txBody>
          <a:bodyPr/>
          <a:lstStyle>
            <a:lvl1pPr>
              <a:defRPr/>
            </a:lvl1pPr>
            <a:extLst/>
          </a:lstStyle>
          <a:p>
            <a:pPr>
              <a:defRPr/>
            </a:pPr>
            <a:endParaRPr lang="ru-RU"/>
          </a:p>
        </p:txBody>
      </p:sp>
      <p:sp>
        <p:nvSpPr>
          <p:cNvPr id="8" name="Номер слайда 5"/>
          <p:cNvSpPr>
            <a:spLocks noGrp="1"/>
          </p:cNvSpPr>
          <p:nvPr>
            <p:ph type="sldNum" sz="quarter" idx="12"/>
          </p:nvPr>
        </p:nvSpPr>
        <p:spPr/>
        <p:txBody>
          <a:bodyPr/>
          <a:lstStyle>
            <a:lvl1pPr>
              <a:defRPr/>
            </a:lvl1pPr>
            <a:extLst/>
          </a:lstStyle>
          <a:p>
            <a:pPr>
              <a:defRPr/>
            </a:pPr>
            <a:fld id="{005DB919-3E2E-49BD-AC8D-BD91E162EC75}"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Заголовок 7"/>
          <p:cNvSpPr>
            <a:spLocks noGrp="1"/>
          </p:cNvSpPr>
          <p:nvPr>
            <p:ph type="title"/>
          </p:nvPr>
        </p:nvSpPr>
        <p:spPr/>
        <p:txBody>
          <a:bodyPr rtlCol="0"/>
          <a:lstStyle/>
          <a:p>
            <a:r>
              <a:rPr lang="ru-RU" smtClean="0"/>
              <a:t>Образец заголовка</a:t>
            </a:r>
            <a:endParaRPr lang="en-US"/>
          </a:p>
        </p:txBody>
      </p:sp>
      <p:sp>
        <p:nvSpPr>
          <p:cNvPr id="5" name="Дата 4"/>
          <p:cNvSpPr>
            <a:spLocks noGrp="1"/>
          </p:cNvSpPr>
          <p:nvPr>
            <p:ph type="dt" sz="half" idx="10"/>
          </p:nvPr>
        </p:nvSpPr>
        <p:spPr/>
        <p:txBody>
          <a:bodyPr/>
          <a:lstStyle>
            <a:lvl1pPr>
              <a:defRPr/>
            </a:lvl1pPr>
            <a:extLst/>
          </a:lstStyle>
          <a:p>
            <a:pPr>
              <a:defRPr/>
            </a:pPr>
            <a:fld id="{6B2DB589-EF90-4ED9-94E7-F2D904B39E0E}" type="datetimeFigureOut">
              <a:rPr lang="ru-RU"/>
              <a:pPr>
                <a:defRPr/>
              </a:pPr>
              <a:t>17.04.2017</a:t>
            </a:fld>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B555FE40-5AC1-4276-AA40-01AF4554A552}"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extLst/>
          </a:lstStyle>
          <a:p>
            <a:r>
              <a:rPr lang="ru-RU" smtClean="0"/>
              <a:t>Образец заголовка</a:t>
            </a:r>
            <a:endParaRPr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extLst/>
          </a:lstStyle>
          <a:p>
            <a:pPr>
              <a:defRPr/>
            </a:pPr>
            <a:fld id="{65DAA553-8170-4A71-B76C-76F6792FD93C}" type="datetimeFigureOut">
              <a:rPr lang="ru-RU"/>
              <a:pPr>
                <a:defRPr/>
              </a:pPr>
              <a:t>17.04.2017</a:t>
            </a:fld>
            <a:endParaRPr lang="ru-RU"/>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8"/>
          <p:cNvSpPr>
            <a:spLocks noGrp="1"/>
          </p:cNvSpPr>
          <p:nvPr>
            <p:ph type="sldNum" sz="quarter" idx="12"/>
          </p:nvPr>
        </p:nvSpPr>
        <p:spPr/>
        <p:txBody>
          <a:bodyPr/>
          <a:lstStyle>
            <a:lvl1pPr>
              <a:defRPr/>
            </a:lvl1pPr>
            <a:extLst/>
          </a:lstStyle>
          <a:p>
            <a:pPr>
              <a:defRPr/>
            </a:pPr>
            <a:fld id="{7C5D8920-07D8-41F5-A449-63AC261BA361}"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rtlCol="0"/>
          <a:lstStyle/>
          <a:p>
            <a:r>
              <a:rPr lang="ru-RU" smtClean="0"/>
              <a:t>Образец заголовка</a:t>
            </a:r>
            <a:endParaRPr lang="en-US"/>
          </a:p>
        </p:txBody>
      </p:sp>
      <p:sp>
        <p:nvSpPr>
          <p:cNvPr id="3" name="Дата 2"/>
          <p:cNvSpPr>
            <a:spLocks noGrp="1"/>
          </p:cNvSpPr>
          <p:nvPr>
            <p:ph type="dt" sz="half" idx="10"/>
          </p:nvPr>
        </p:nvSpPr>
        <p:spPr/>
        <p:txBody>
          <a:bodyPr/>
          <a:lstStyle>
            <a:lvl1pPr>
              <a:defRPr/>
            </a:lvl1pPr>
            <a:extLst/>
          </a:lstStyle>
          <a:p>
            <a:pPr>
              <a:defRPr/>
            </a:pPr>
            <a:fld id="{B8B63565-068E-465A-A275-98AC646CDD08}" type="datetimeFigureOut">
              <a:rPr lang="ru-RU"/>
              <a:pPr>
                <a:defRPr/>
              </a:pPr>
              <a:t>17.04.2017</a:t>
            </a:fld>
            <a:endParaRPr lang="ru-RU"/>
          </a:p>
        </p:txBody>
      </p:sp>
      <p:sp>
        <p:nvSpPr>
          <p:cNvPr id="4" name="Нижний колонтитул 3"/>
          <p:cNvSpPr>
            <a:spLocks noGrp="1"/>
          </p:cNvSpPr>
          <p:nvPr>
            <p:ph type="ftr" sz="quarter" idx="11"/>
          </p:nvPr>
        </p:nvSpPr>
        <p:spPr/>
        <p:txBody>
          <a:bodyPr/>
          <a:lstStyle>
            <a:lvl1pPr>
              <a:defRPr/>
            </a:lvl1pPr>
            <a:extLst/>
          </a:lstStyle>
          <a:p>
            <a:pPr>
              <a:defRPr/>
            </a:pPr>
            <a:endParaRPr lang="ru-RU"/>
          </a:p>
        </p:txBody>
      </p:sp>
      <p:sp>
        <p:nvSpPr>
          <p:cNvPr id="5" name="Номер слайда 4"/>
          <p:cNvSpPr>
            <a:spLocks noGrp="1"/>
          </p:cNvSpPr>
          <p:nvPr>
            <p:ph type="sldNum" sz="quarter" idx="12"/>
          </p:nvPr>
        </p:nvSpPr>
        <p:spPr/>
        <p:txBody>
          <a:bodyPr/>
          <a:lstStyle>
            <a:lvl1pPr>
              <a:defRPr/>
            </a:lvl1pPr>
            <a:extLst/>
          </a:lstStyle>
          <a:p>
            <a:pPr>
              <a:defRPr/>
            </a:pPr>
            <a:fld id="{6F095CE8-90BA-45B2-B447-D141EAAD5183}"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fld id="{E91978C6-6A51-46B7-9825-9353B657EDF8}" type="datetimeFigureOut">
              <a:rPr lang="ru-RU"/>
              <a:pPr>
                <a:defRPr/>
              </a:pPr>
              <a:t>17.04.2017</a:t>
            </a:fld>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8908FCB3-6316-4BBB-B2B3-DB942A8C1E72}"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ru-RU" smtClean="0"/>
              <a:t>Образец заголовка</a:t>
            </a:r>
            <a:endParaRPr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extLst/>
          </a:lstStyle>
          <a:p>
            <a:pPr>
              <a:defRPr/>
            </a:pPr>
            <a:fld id="{F3A3D7A3-57A2-484E-8DC4-738095C9CDE1}" type="datetimeFigureOut">
              <a:rPr lang="ru-RU"/>
              <a:pPr>
                <a:defRPr/>
              </a:pPr>
              <a:t>17.04.2017</a:t>
            </a:fld>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7B344025-91D2-4808-AB2B-5643B162E540}"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5" name="Полилиния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6" name="Полилиния 5"/>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7" name="Прямоугольный треугольник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Прямая соединительная линия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Нашивка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endParaRPr lang="en-US"/>
          </a:p>
        </p:txBody>
      </p:sp>
      <p:sp>
        <p:nvSpPr>
          <p:cNvPr id="10" name="Нашивка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endParaRPr lang="en-US"/>
          </a:p>
        </p:txBody>
      </p:sp>
      <p:sp>
        <p:nvSpPr>
          <p:cNvPr id="4" name="Текст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ru-RU" noProof="0" smtClean="0"/>
              <a:t>Вставка рисунка</a:t>
            </a:r>
            <a:endParaRPr lang="en-US" noProof="0"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ru-RU" smtClean="0"/>
              <a:t>Образец заголовка</a:t>
            </a:r>
            <a:endParaRPr lang="en-US"/>
          </a:p>
        </p:txBody>
      </p:sp>
      <p:sp>
        <p:nvSpPr>
          <p:cNvPr id="11" name="Дата 4"/>
          <p:cNvSpPr>
            <a:spLocks noGrp="1"/>
          </p:cNvSpPr>
          <p:nvPr>
            <p:ph type="dt" sz="half" idx="10"/>
          </p:nvPr>
        </p:nvSpPr>
        <p:spPr/>
        <p:txBody>
          <a:bodyPr/>
          <a:lstStyle>
            <a:lvl1pPr>
              <a:defRPr>
                <a:solidFill>
                  <a:schemeClr val="tx1"/>
                </a:solidFill>
              </a:defRPr>
            </a:lvl1pPr>
            <a:extLst/>
          </a:lstStyle>
          <a:p>
            <a:pPr>
              <a:defRPr/>
            </a:pPr>
            <a:fld id="{7CEA4D05-67D3-4AC1-9C87-B4749552C0AD}" type="datetimeFigureOut">
              <a:rPr lang="ru-RU"/>
              <a:pPr>
                <a:defRPr/>
              </a:pPr>
              <a:t>17.04.2017</a:t>
            </a:fld>
            <a:endParaRPr lang="ru-RU"/>
          </a:p>
        </p:txBody>
      </p:sp>
      <p:sp>
        <p:nvSpPr>
          <p:cNvPr id="12" name="Нижний колонтитул 5"/>
          <p:cNvSpPr>
            <a:spLocks noGrp="1"/>
          </p:cNvSpPr>
          <p:nvPr>
            <p:ph type="ftr" sz="quarter" idx="11"/>
          </p:nvPr>
        </p:nvSpPr>
        <p:spPr/>
        <p:txBody>
          <a:bodyPr/>
          <a:lstStyle>
            <a:lvl1pPr>
              <a:defRPr>
                <a:solidFill>
                  <a:schemeClr val="tx1"/>
                </a:solidFill>
              </a:defRPr>
            </a:lvl1pPr>
            <a:extLst/>
          </a:lstStyle>
          <a:p>
            <a:pPr>
              <a:defRPr/>
            </a:pPr>
            <a:endParaRPr lang="ru-RU"/>
          </a:p>
        </p:txBody>
      </p:sp>
      <p:sp>
        <p:nvSpPr>
          <p:cNvPr id="13" name="Номер слайда 6"/>
          <p:cNvSpPr>
            <a:spLocks noGrp="1"/>
          </p:cNvSpPr>
          <p:nvPr>
            <p:ph type="sldNum" sz="quarter" idx="12"/>
          </p:nvPr>
        </p:nvSpPr>
        <p:spPr/>
        <p:txBody>
          <a:bodyPr/>
          <a:lstStyle>
            <a:lvl1pPr>
              <a:defRPr>
                <a:solidFill>
                  <a:schemeClr val="tx1"/>
                </a:solidFill>
              </a:defRPr>
            </a:lvl1pPr>
            <a:extLst/>
          </a:lstStyle>
          <a:p>
            <a:pPr>
              <a:defRPr/>
            </a:pPr>
            <a:fld id="{A18B36C9-B23F-47C4-849C-1749148A1DA1}"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2" name="Полилиния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lang="ru-RU" smtClean="0"/>
              <a:t>Образец заголовка</a:t>
            </a:r>
            <a:endParaRPr lang="en-US"/>
          </a:p>
        </p:txBody>
      </p:sp>
      <p:sp>
        <p:nvSpPr>
          <p:cNvPr id="1033" name="Текст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cs typeface="+mn-cs"/>
              </a:defRPr>
            </a:lvl1pPr>
            <a:extLst/>
          </a:lstStyle>
          <a:p>
            <a:pPr>
              <a:defRPr/>
            </a:pPr>
            <a:fld id="{9CDAC17B-A5D9-4232-A1D2-408A5F471DC3}" type="datetimeFigureOut">
              <a:rPr lang="ru-RU"/>
              <a:pPr>
                <a:defRPr/>
              </a:pPr>
              <a:t>17.04.2017</a:t>
            </a:fld>
            <a:endParaRPr lang="ru-RU"/>
          </a:p>
        </p:txBody>
      </p:sp>
      <p:sp>
        <p:nvSpPr>
          <p:cNvPr id="22" name="Нижний колонтитул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ru-RU"/>
          </a:p>
        </p:txBody>
      </p:sp>
      <p:sp>
        <p:nvSpPr>
          <p:cNvPr id="18" name="Номер слайда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cs typeface="+mn-cs"/>
              </a:defRPr>
            </a:lvl1pPr>
            <a:extLst/>
          </a:lstStyle>
          <a:p>
            <a:pPr>
              <a:defRPr/>
            </a:pPr>
            <a:fld id="{E14C1304-A0E4-4D6B-BD84-91962966A92D}"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4369" r:id="rId1"/>
    <p:sldLayoutId id="2147484365" r:id="rId2"/>
    <p:sldLayoutId id="2147484370" r:id="rId3"/>
    <p:sldLayoutId id="2147484371" r:id="rId4"/>
    <p:sldLayoutId id="2147484372" r:id="rId5"/>
    <p:sldLayoutId id="2147484373" r:id="rId6"/>
    <p:sldLayoutId id="2147484366" r:id="rId7"/>
    <p:sldLayoutId id="2147484374" r:id="rId8"/>
    <p:sldLayoutId id="2147484375" r:id="rId9"/>
    <p:sldLayoutId id="2147484367" r:id="rId10"/>
    <p:sldLayoutId id="2147484368" r:id="rId11"/>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01.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02.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03.xml.rels><?xml version="1.0" encoding="UTF-8" standalone="yes"?>
<Relationships xmlns="http://schemas.openxmlformats.org/package/2006/relationships"><Relationship Id="rId8" Type="http://schemas.openxmlformats.org/officeDocument/2006/relationships/diagramLayout" Target="../diagrams/layout10.xml"/><Relationship Id="rId3" Type="http://schemas.openxmlformats.org/officeDocument/2006/relationships/diagramLayout" Target="../diagrams/layout9.xml"/><Relationship Id="rId7" Type="http://schemas.openxmlformats.org/officeDocument/2006/relationships/diagramData" Target="../diagrams/data10.xml"/><Relationship Id="rId2" Type="http://schemas.openxmlformats.org/officeDocument/2006/relationships/diagramData" Target="../diagrams/data9.xml"/><Relationship Id="rId1" Type="http://schemas.openxmlformats.org/officeDocument/2006/relationships/slideLayout" Target="../slideLayouts/slideLayout1.xml"/><Relationship Id="rId6" Type="http://schemas.microsoft.com/office/2007/relationships/diagramDrawing" Target="../diagrams/drawing9.xml"/><Relationship Id="rId11" Type="http://schemas.microsoft.com/office/2007/relationships/diagramDrawing" Target="../diagrams/drawing10.xml"/><Relationship Id="rId5" Type="http://schemas.openxmlformats.org/officeDocument/2006/relationships/diagramColors" Target="../diagrams/colors9.xml"/><Relationship Id="rId10" Type="http://schemas.openxmlformats.org/officeDocument/2006/relationships/diagramColors" Target="../diagrams/colors10.xml"/><Relationship Id="rId4" Type="http://schemas.openxmlformats.org/officeDocument/2006/relationships/diagramQuickStyle" Target="../diagrams/quickStyle9.xml"/><Relationship Id="rId9" Type="http://schemas.openxmlformats.org/officeDocument/2006/relationships/diagramQuickStyle" Target="../diagrams/quickStyle10.xml"/></Relationships>
</file>

<file path=ppt/slides/_rels/slide10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1.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1.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07.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1.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08.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1.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09.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1.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1.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111.xml.rels><?xml version="1.0" encoding="UTF-8" standalone="yes"?>
<Relationships xmlns="http://schemas.openxmlformats.org/package/2006/relationships"><Relationship Id="rId2" Type="http://schemas.openxmlformats.org/officeDocument/2006/relationships/hyperlink" Target="http://www.consultant.ru/law/hotdocs/47384.html" TargetMode="Externa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3" Type="http://schemas.openxmlformats.org/officeDocument/2006/relationships/hyperlink" Target="mailto:kuznetsova@vcot.info" TargetMode="External"/><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hyperlink" Target="http://www.consultant.ru/cons/cgi/online.cgi?req=doc&amp;base=LAW&amp;n=17305&amp;rnd=244973.292847440&amp;dst=100012&amp;fld=134" TargetMode="Externa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hyperlink" Target="https://www.nalog.ru/rn40/news/tax_doc_news/5564166/" TargetMode="Externa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hyperlink" Target="http://www.rosmintrud.ru/labour/safety/211/" TargetMode="Externa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hyperlink" Target="http://docs.cntd.ru/document/902320567"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hyperlink" Target="http://docs.cntd.ru/document/902320291" TargetMode="External"/><Relationship Id="rId5" Type="http://schemas.openxmlformats.org/officeDocument/2006/relationships/hyperlink" Target="http://docs.cntd.ru/document/902320564" TargetMode="External"/><Relationship Id="rId4" Type="http://schemas.openxmlformats.org/officeDocument/2006/relationships/hyperlink" Target="http://docs.cntd.ru/document/902320292"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hyperlink" Target="https://rg.ru/2016/06/30/2833-video.html"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hyperlink" Target="http://www.consultant.ru/law/hotdocs/46189.html"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hyperlink" Target="http://profstandart.rosmintrud.ru/"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hyperlink" Target="http://vet-bc.ru/" TargetMode="External"/></Relationships>
</file>

<file path=ppt/slides/_rels/slide47.xml.rels><?xml version="1.0" encoding="UTF-8" standalone="yes"?>
<Relationships xmlns="http://schemas.openxmlformats.org/package/2006/relationships"><Relationship Id="rId3" Type="http://schemas.openxmlformats.org/officeDocument/2006/relationships/hyperlink" Target="http://www.pro-personal.ru/article/1085211-qqq-16-m6-kategorii-rabotnikov-kotorym-ustanovleny-trebovaniya-k-kvalifikatsii?from=doc_file"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hyperlink" Target="http://spravochnik.rosmintrud.ru/"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www.consultant.ru/document/cons_doc_LAW_156525/?dst=100405"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www.consultant.ru/document/cons_doc_LAW_156525/?dst=100047" TargetMode="External"/><Relationship Id="rId5" Type="http://schemas.openxmlformats.org/officeDocument/2006/relationships/hyperlink" Target="http://www.consultant.ru/document/cons_doc_LAW_165028/?dst=338" TargetMode="External"/><Relationship Id="rId4" Type="http://schemas.openxmlformats.org/officeDocument/2006/relationships/hyperlink" Target="http://www.consultant.ru/document/cons_doc_LAW_156525/?dst=100422" TargetMode="Externa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hyperlink" Target="http://www.rostrud.ru/press_center/novosti/430244/" TargetMode="External"/><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hyperlink" Target="http://&#1086;&#1085;&#1083;&#1072;&#1081;&#1085;&#1080;&#1085;&#1089;&#1087;&#1077;&#1082;&#1094;&#1080;&#1103;.&#1088;&#1092;/%D1%82%D1%80%D0%B5%D0%B1%D0%BE%D0%B2%D0%B0%D0%BD%D0%B8%D1%8F"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9.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diagramLayout" Target="../diagrams/layout4.xml"/><Relationship Id="rId7" Type="http://schemas.openxmlformats.org/officeDocument/2006/relationships/diagramData" Target="../diagrams/data5.xml"/><Relationship Id="rId2" Type="http://schemas.openxmlformats.org/officeDocument/2006/relationships/diagramData" Target="../diagrams/data4.xml"/><Relationship Id="rId1" Type="http://schemas.openxmlformats.org/officeDocument/2006/relationships/slideLayout" Target="../slideLayouts/slideLayout1.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250825" y="1773238"/>
            <a:ext cx="8785225" cy="2160587"/>
          </a:xfrm>
        </p:spPr>
        <p:txBody>
          <a:bodyPr>
            <a:normAutofit/>
          </a:bodyPr>
          <a:lstStyle/>
          <a:p>
            <a:pPr marR="0" algn="ctr" eaLnBrk="1" hangingPunct="1">
              <a:spcBef>
                <a:spcPct val="60000"/>
              </a:spcBef>
              <a:defRPr/>
            </a:pPr>
            <a:r>
              <a:rPr lang="ru-RU" sz="2800" i="1" dirty="0" smtClean="0">
                <a:solidFill>
                  <a:srgbClr val="227A8F"/>
                </a:solidFill>
                <a:effectLst>
                  <a:outerShdw blurRad="38100" dist="38100" dir="2700000" algn="tl">
                    <a:srgbClr val="C0C0C0"/>
                  </a:outerShdw>
                </a:effectLst>
              </a:rPr>
              <a:t>Изменения в трудовом законодательстве  </a:t>
            </a:r>
          </a:p>
          <a:p>
            <a:pPr marR="0" algn="ctr" eaLnBrk="1" hangingPunct="1">
              <a:spcBef>
                <a:spcPct val="60000"/>
              </a:spcBef>
              <a:defRPr/>
            </a:pPr>
            <a:r>
              <a:rPr lang="ru-RU" sz="2800" i="1" dirty="0" smtClean="0">
                <a:solidFill>
                  <a:srgbClr val="227A8F"/>
                </a:solidFill>
                <a:effectLst>
                  <a:outerShdw blurRad="38100" dist="38100" dir="2700000" algn="tl">
                    <a:srgbClr val="C0C0C0"/>
                  </a:outerShdw>
                </a:effectLst>
              </a:rPr>
              <a:t>за 2015 – </a:t>
            </a:r>
            <a:r>
              <a:rPr lang="ru-RU" sz="2800" i="1" dirty="0" smtClean="0">
                <a:solidFill>
                  <a:srgbClr val="227A8F"/>
                </a:solidFill>
                <a:effectLst>
                  <a:outerShdw blurRad="38100" dist="38100" dir="2700000" algn="tl">
                    <a:srgbClr val="C0C0C0"/>
                  </a:outerShdw>
                </a:effectLst>
              </a:rPr>
              <a:t>апрель </a:t>
            </a:r>
            <a:r>
              <a:rPr lang="ru-RU" sz="2800" i="1" dirty="0" smtClean="0">
                <a:solidFill>
                  <a:srgbClr val="227A8F"/>
                </a:solidFill>
                <a:effectLst>
                  <a:outerShdw blurRad="38100" dist="38100" dir="2700000" algn="tl">
                    <a:srgbClr val="C0C0C0"/>
                  </a:outerShdw>
                </a:effectLst>
              </a:rPr>
              <a:t>2017 г.</a:t>
            </a:r>
          </a:p>
          <a:p>
            <a:pPr marR="0" eaLnBrk="1" hangingPunct="1">
              <a:defRPr/>
            </a:pPr>
            <a:endParaRPr lang="ru-RU" sz="2800" dirty="0" smtClean="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4"/>
          <p:cNvCxnSpPr/>
          <p:nvPr/>
        </p:nvCxnSpPr>
        <p:spPr>
          <a:xfrm>
            <a:off x="0" y="981075"/>
            <a:ext cx="7056438"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p:nvPr/>
        </p:nvCxnSpPr>
        <p:spPr>
          <a:xfrm>
            <a:off x="4164013" y="6478588"/>
            <a:ext cx="489743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6388" name="TextBox 1"/>
          <p:cNvSpPr txBox="1">
            <a:spLocks noChangeArrowheads="1"/>
          </p:cNvSpPr>
          <p:nvPr/>
        </p:nvSpPr>
        <p:spPr bwMode="auto">
          <a:xfrm>
            <a:off x="250825" y="1773238"/>
            <a:ext cx="8515350" cy="2678112"/>
          </a:xfrm>
          <a:prstGeom prst="rect">
            <a:avLst/>
          </a:prstGeom>
          <a:noFill/>
          <a:ln w="9525">
            <a:noFill/>
            <a:miter lim="800000"/>
            <a:headEnd/>
            <a:tailEnd/>
          </a:ln>
        </p:spPr>
        <p:txBody>
          <a:bodyPr>
            <a:spAutoFit/>
          </a:bodyPr>
          <a:lstStyle/>
          <a:p>
            <a:endParaRPr lang="ru-RU" sz="2400" b="1">
              <a:solidFill>
                <a:srgbClr val="002060"/>
              </a:solidFill>
              <a:latin typeface="Verdana" pitchFamily="34" charset="0"/>
            </a:endParaRPr>
          </a:p>
          <a:p>
            <a:r>
              <a:rPr lang="ru-RU" sz="2400" b="1">
                <a:solidFill>
                  <a:srgbClr val="002060"/>
                </a:solidFill>
              </a:rPr>
              <a:t>Постановление Правительства РФ от 18.03.2015 N 249 "Об утверждении Правил установления и выплаты повышения фиксированной выплаты к страховой пенсии лицам, проживающим в районах Крайнего Севера и приравненных к ним местностях"</a:t>
            </a:r>
            <a:r>
              <a:rPr lang="ru-RU" sz="2400">
                <a:solidFill>
                  <a:srgbClr val="002060"/>
                </a:solidFill>
              </a:rPr>
              <a:t> </a:t>
            </a:r>
            <a:endParaRPr lang="ru-RU" sz="2400" b="1">
              <a:solidFill>
                <a:srgbClr val="002060"/>
              </a:solidFill>
              <a:latin typeface="Verdana" pitchFamily="34" charset="0"/>
            </a:endParaRPr>
          </a:p>
          <a:p>
            <a:endParaRPr lang="ru-RU" sz="2400" b="1">
              <a:solidFill>
                <a:srgbClr val="002060"/>
              </a:solidFill>
              <a:latin typeface="Verdana" pitchFamily="34" charset="0"/>
            </a:endParaRPr>
          </a:p>
        </p:txBody>
      </p:sp>
      <p:sp>
        <p:nvSpPr>
          <p:cNvPr id="9" name="Заголовок 1"/>
          <p:cNvSpPr txBox="1">
            <a:spLocks/>
          </p:cNvSpPr>
          <p:nvPr/>
        </p:nvSpPr>
        <p:spPr bwMode="auto">
          <a:xfrm>
            <a:off x="112713" y="214313"/>
            <a:ext cx="8891587" cy="549275"/>
          </a:xfrm>
          <a:prstGeom prst="rect">
            <a:avLst/>
          </a:prstGeom>
          <a:noFill/>
          <a:ln w="9525">
            <a:noFill/>
            <a:miter lim="800000"/>
            <a:headEnd/>
            <a:tailEnd/>
          </a:ln>
        </p:spPr>
        <p:txBody>
          <a:bodyPr anchor="ctr"/>
          <a:lstStyle/>
          <a:p>
            <a:pPr algn="ctr" fontAlgn="auto">
              <a:lnSpc>
                <a:spcPct val="110000"/>
              </a:lnSpc>
              <a:spcBef>
                <a:spcPts val="0"/>
              </a:spcBef>
              <a:spcAft>
                <a:spcPts val="0"/>
              </a:spcAft>
              <a:defRPr/>
            </a:pPr>
            <a:r>
              <a:rPr lang="ru-RU" sz="2600" b="1" dirty="0">
                <a:solidFill>
                  <a:srgbClr val="002060"/>
                </a:solidFill>
                <a:effectLst>
                  <a:outerShdw blurRad="38100" dist="38100" dir="2700000" algn="tl">
                    <a:srgbClr val="000000">
                      <a:alpha val="43137"/>
                    </a:srgbClr>
                  </a:outerShdw>
                </a:effectLst>
                <a:latin typeface="Verdana" pitchFamily="34" charset="0"/>
                <a:ea typeface="+mj-ea"/>
                <a:cs typeface="+mj-cs"/>
              </a:rPr>
              <a:t>Изменения в пенсионном законодательстве</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Grp="1" noChangeArrowheads="1"/>
          </p:cNvSpPr>
          <p:nvPr>
            <p:ph type="ctrTitle"/>
          </p:nvPr>
        </p:nvSpPr>
        <p:spPr>
          <a:xfrm>
            <a:off x="755576" y="188640"/>
            <a:ext cx="7772400" cy="576064"/>
          </a:xfrm>
          <a:prstGeom prst="rect">
            <a:avLst/>
          </a:prstGeom>
        </p:spPr>
        <p:txBody>
          <a:bodyPr anchor="ctr">
            <a:normAutofit fontScale="90000"/>
          </a:bodyPr>
          <a:lstStyle/>
          <a:p>
            <a:pPr>
              <a:defRPr/>
            </a:pPr>
            <a:r>
              <a:rPr lang="ru-RU" sz="2000" b="1" dirty="0" smtClean="0">
                <a:solidFill>
                  <a:schemeClr val="tx2"/>
                </a:solidFill>
                <a:latin typeface="Arial Narrow" pitchFamily="34" charset="0"/>
              </a:rPr>
              <a:t>ВНЕСЕНИЕ ИЗМЕНЕНИЙ В ТРУДОВОЙ КОДЕКС РОССИЙСКОЙ ФЕДЕРАЦИИ</a:t>
            </a:r>
            <a:endParaRPr lang="ru-RU" sz="2000" b="1" dirty="0">
              <a:solidFill>
                <a:schemeClr val="tx2"/>
              </a:solidFill>
              <a:latin typeface="Arial Narrow" pitchFamily="34" charset="0"/>
            </a:endParaRPr>
          </a:p>
        </p:txBody>
      </p:sp>
      <p:sp>
        <p:nvSpPr>
          <p:cNvPr id="6" name="Номер слайда 5"/>
          <p:cNvSpPr>
            <a:spLocks noGrp="1"/>
          </p:cNvSpPr>
          <p:nvPr>
            <p:ph type="sldNum" sz="quarter" idx="12"/>
          </p:nvPr>
        </p:nvSpPr>
        <p:spPr>
          <a:xfrm>
            <a:off x="6876256" y="6356350"/>
            <a:ext cx="2133600" cy="365125"/>
          </a:xfrm>
        </p:spPr>
        <p:txBody>
          <a:bodyPr/>
          <a:lstStyle/>
          <a:p>
            <a:fld id="{B19B0651-EE4F-4900-A07F-96A6BFA9D0F0}" type="slidenum">
              <a:rPr lang="ru-RU" sz="2400" b="1" smtClean="0">
                <a:solidFill>
                  <a:schemeClr val="tx1">
                    <a:lumMod val="65000"/>
                    <a:lumOff val="35000"/>
                  </a:schemeClr>
                </a:solidFill>
                <a:latin typeface="Arial Narrow" pitchFamily="34" charset="0"/>
              </a:rPr>
              <a:pPr/>
              <a:t>100</a:t>
            </a:fld>
            <a:endParaRPr lang="ru-RU" sz="2400" b="1" dirty="0">
              <a:solidFill>
                <a:schemeClr val="tx1">
                  <a:lumMod val="65000"/>
                  <a:lumOff val="35000"/>
                </a:schemeClr>
              </a:solidFill>
              <a:latin typeface="Arial Narrow" pitchFamily="34" charset="0"/>
            </a:endParaRPr>
          </a:p>
        </p:txBody>
      </p:sp>
      <p:sp>
        <p:nvSpPr>
          <p:cNvPr id="5" name="Прямоугольник 4"/>
          <p:cNvSpPr/>
          <p:nvPr/>
        </p:nvSpPr>
        <p:spPr>
          <a:xfrm>
            <a:off x="467544" y="1340768"/>
            <a:ext cx="8208912" cy="504056"/>
          </a:xfrm>
          <a:prstGeom prst="rect">
            <a:avLst/>
          </a:prstGeom>
          <a:solidFill>
            <a:schemeClr val="accent2">
              <a:lumMod val="60000"/>
              <a:lumOff val="40000"/>
            </a:schemeClr>
          </a:solidFill>
          <a:ln>
            <a:noFill/>
          </a:ln>
        </p:spPr>
        <p:style>
          <a:lnRef idx="1">
            <a:schemeClr val="accent3"/>
          </a:lnRef>
          <a:fillRef idx="3">
            <a:schemeClr val="accent3"/>
          </a:fillRef>
          <a:effectRef idx="2">
            <a:schemeClr val="accent3"/>
          </a:effectRef>
          <a:fontRef idx="minor">
            <a:schemeClr val="lt1"/>
          </a:fontRef>
        </p:style>
        <p:txBody>
          <a:bodyPr rtlCol="0" anchor="ctr"/>
          <a:lstStyle/>
          <a:p>
            <a:pPr algn="ctr" fontAlgn="auto">
              <a:spcBef>
                <a:spcPts val="0"/>
              </a:spcBef>
              <a:spcAft>
                <a:spcPts val="0"/>
              </a:spcAft>
            </a:pPr>
            <a:r>
              <a:rPr lang="ru-RU" dirty="0" smtClean="0">
                <a:solidFill>
                  <a:schemeClr val="tx2"/>
                </a:solidFill>
                <a:latin typeface="Arial Narrow" pitchFamily="34" charset="0"/>
                <a:cs typeface="Times New Roman" pitchFamily="18" charset="0"/>
              </a:rPr>
              <a:t>Структурированы основные процедуры управления охраной труда у работодателя</a:t>
            </a:r>
          </a:p>
        </p:txBody>
      </p:sp>
      <p:sp>
        <p:nvSpPr>
          <p:cNvPr id="7" name="Скругленный прямоугольник 6"/>
          <p:cNvSpPr/>
          <p:nvPr/>
        </p:nvSpPr>
        <p:spPr>
          <a:xfrm>
            <a:off x="539552" y="692696"/>
            <a:ext cx="8064896" cy="50405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2"/>
                </a:solidFill>
                <a:latin typeface="Arial Narrow" pitchFamily="34" charset="0"/>
              </a:rPr>
              <a:t>Глава 35. Права и обязанности работодателя и работника в области охраны труда</a:t>
            </a:r>
            <a:endParaRPr lang="ru-RU" b="1" dirty="0">
              <a:solidFill>
                <a:schemeClr val="tx2"/>
              </a:solidFill>
              <a:latin typeface="Arial Narrow" pitchFamily="34" charset="0"/>
            </a:endParaRPr>
          </a:p>
        </p:txBody>
      </p:sp>
      <p:graphicFrame>
        <p:nvGraphicFramePr>
          <p:cNvPr id="8" name="Схема 7"/>
          <p:cNvGraphicFramePr/>
          <p:nvPr/>
        </p:nvGraphicFramePr>
        <p:xfrm>
          <a:off x="539552" y="2204864"/>
          <a:ext cx="8064896" cy="31683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5012998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Grp="1" noChangeArrowheads="1"/>
          </p:cNvSpPr>
          <p:nvPr>
            <p:ph type="ctrTitle"/>
          </p:nvPr>
        </p:nvSpPr>
        <p:spPr>
          <a:xfrm>
            <a:off x="755576" y="188640"/>
            <a:ext cx="7772400" cy="576064"/>
          </a:xfrm>
          <a:prstGeom prst="rect">
            <a:avLst/>
          </a:prstGeom>
        </p:spPr>
        <p:txBody>
          <a:bodyPr anchor="ctr">
            <a:normAutofit fontScale="90000"/>
          </a:bodyPr>
          <a:lstStyle/>
          <a:p>
            <a:pPr>
              <a:defRPr/>
            </a:pPr>
            <a:r>
              <a:rPr lang="ru-RU" sz="2000" b="1" dirty="0" smtClean="0">
                <a:solidFill>
                  <a:schemeClr val="tx2"/>
                </a:solidFill>
                <a:latin typeface="Arial Narrow" pitchFamily="34" charset="0"/>
              </a:rPr>
              <a:t>ВНЕСЕНИЕ ИЗМЕНЕНИЙ В ТРУДОВОЙ КОДЕКС РОССИЙСКОЙ ФЕДЕРАЦИИ</a:t>
            </a:r>
            <a:endParaRPr lang="ru-RU" sz="2000" b="1" dirty="0">
              <a:solidFill>
                <a:schemeClr val="tx2"/>
              </a:solidFill>
              <a:latin typeface="Arial Narrow" pitchFamily="34" charset="0"/>
            </a:endParaRPr>
          </a:p>
        </p:txBody>
      </p:sp>
      <p:sp>
        <p:nvSpPr>
          <p:cNvPr id="6" name="Номер слайда 5"/>
          <p:cNvSpPr>
            <a:spLocks noGrp="1"/>
          </p:cNvSpPr>
          <p:nvPr>
            <p:ph type="sldNum" sz="quarter" idx="12"/>
          </p:nvPr>
        </p:nvSpPr>
        <p:spPr>
          <a:xfrm>
            <a:off x="6876256" y="6356350"/>
            <a:ext cx="2133600" cy="365125"/>
          </a:xfrm>
        </p:spPr>
        <p:txBody>
          <a:bodyPr/>
          <a:lstStyle/>
          <a:p>
            <a:fld id="{B19B0651-EE4F-4900-A07F-96A6BFA9D0F0}" type="slidenum">
              <a:rPr lang="ru-RU" sz="2400" b="1" smtClean="0">
                <a:solidFill>
                  <a:schemeClr val="tx1">
                    <a:lumMod val="65000"/>
                    <a:lumOff val="35000"/>
                  </a:schemeClr>
                </a:solidFill>
                <a:latin typeface="Arial Narrow" pitchFamily="34" charset="0"/>
              </a:rPr>
              <a:pPr/>
              <a:t>101</a:t>
            </a:fld>
            <a:endParaRPr lang="ru-RU" sz="2400" b="1" dirty="0">
              <a:solidFill>
                <a:schemeClr val="tx1">
                  <a:lumMod val="65000"/>
                  <a:lumOff val="35000"/>
                </a:schemeClr>
              </a:solidFill>
              <a:latin typeface="Arial Narrow" pitchFamily="34" charset="0"/>
            </a:endParaRPr>
          </a:p>
        </p:txBody>
      </p:sp>
      <p:sp>
        <p:nvSpPr>
          <p:cNvPr id="7" name="Скругленный прямоугольник 6"/>
          <p:cNvSpPr/>
          <p:nvPr/>
        </p:nvSpPr>
        <p:spPr>
          <a:xfrm>
            <a:off x="539552" y="764704"/>
            <a:ext cx="8064896" cy="50405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2"/>
                </a:solidFill>
                <a:latin typeface="Arial Narrow" pitchFamily="34" charset="0"/>
              </a:rPr>
              <a:t>Глава 35. Права и обязанности работодателя и работника в области охраны труда</a:t>
            </a:r>
            <a:endParaRPr lang="ru-RU" b="1" dirty="0">
              <a:solidFill>
                <a:schemeClr val="tx2"/>
              </a:solidFill>
              <a:latin typeface="Arial Narrow" pitchFamily="34" charset="0"/>
            </a:endParaRPr>
          </a:p>
        </p:txBody>
      </p:sp>
      <p:graphicFrame>
        <p:nvGraphicFramePr>
          <p:cNvPr id="11" name="Схема 10"/>
          <p:cNvGraphicFramePr/>
          <p:nvPr/>
        </p:nvGraphicFramePr>
        <p:xfrm>
          <a:off x="539552" y="2564904"/>
          <a:ext cx="8064896" cy="36724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Скругленный прямоугольник 12"/>
          <p:cNvSpPr/>
          <p:nvPr/>
        </p:nvSpPr>
        <p:spPr>
          <a:xfrm>
            <a:off x="539552" y="1628800"/>
            <a:ext cx="8064896" cy="720080"/>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2"/>
                </a:solidFill>
                <a:latin typeface="Arial Narrow" pitchFamily="34" charset="0"/>
              </a:rPr>
              <a:t>Вводятся общие системные типовые правила и действия работодателей по обеспечению безопасных условий труда работников</a:t>
            </a:r>
            <a:endParaRPr lang="ru-RU" dirty="0">
              <a:solidFill>
                <a:schemeClr val="tx2"/>
              </a:solidFill>
              <a:latin typeface="Arial Narrow" pitchFamily="34" charset="0"/>
            </a:endParaRPr>
          </a:p>
        </p:txBody>
      </p:sp>
      <p:sp>
        <p:nvSpPr>
          <p:cNvPr id="14" name="Скругленный прямоугольник 13"/>
          <p:cNvSpPr/>
          <p:nvPr/>
        </p:nvSpPr>
        <p:spPr>
          <a:xfrm>
            <a:off x="8028384" y="1268760"/>
            <a:ext cx="864096" cy="50405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bg1"/>
                </a:solidFill>
                <a:latin typeface="Arial Narrow" pitchFamily="34" charset="0"/>
              </a:rPr>
              <a:t>НОВОЕ!</a:t>
            </a:r>
            <a:endParaRPr lang="ru-RU" sz="1400" dirty="0">
              <a:solidFill>
                <a:schemeClr val="bg1"/>
              </a:solidFill>
              <a:latin typeface="Arial Narrow" pitchFamily="34" charset="0"/>
            </a:endParaRPr>
          </a:p>
        </p:txBody>
      </p:sp>
    </p:spTree>
    <p:extLst>
      <p:ext uri="{BB962C8B-B14F-4D97-AF65-F5344CB8AC3E}">
        <p14:creationId xmlns:p14="http://schemas.microsoft.com/office/powerpoint/2010/main" xmlns="" val="50129986"/>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Grp="1" noChangeArrowheads="1"/>
          </p:cNvSpPr>
          <p:nvPr>
            <p:ph type="ctrTitle"/>
          </p:nvPr>
        </p:nvSpPr>
        <p:spPr>
          <a:xfrm>
            <a:off x="755576" y="188640"/>
            <a:ext cx="7772400" cy="576064"/>
          </a:xfrm>
          <a:prstGeom prst="rect">
            <a:avLst/>
          </a:prstGeom>
        </p:spPr>
        <p:txBody>
          <a:bodyPr anchor="ctr">
            <a:normAutofit fontScale="90000"/>
          </a:bodyPr>
          <a:lstStyle/>
          <a:p>
            <a:pPr>
              <a:defRPr/>
            </a:pPr>
            <a:r>
              <a:rPr lang="ru-RU" sz="2000" b="1" dirty="0" smtClean="0">
                <a:solidFill>
                  <a:schemeClr val="tx2"/>
                </a:solidFill>
                <a:latin typeface="Arial Narrow" pitchFamily="34" charset="0"/>
              </a:rPr>
              <a:t>ВНЕСЕНИЕ ИЗМЕНЕНИЙ В ТРУДОВОЙ КОДЕКС РОССИЙСКОЙ ФЕДЕРАЦИИ</a:t>
            </a:r>
            <a:endParaRPr lang="ru-RU" sz="2000" b="1" dirty="0">
              <a:solidFill>
                <a:schemeClr val="tx2"/>
              </a:solidFill>
              <a:latin typeface="Arial Narrow" pitchFamily="34" charset="0"/>
            </a:endParaRPr>
          </a:p>
        </p:txBody>
      </p:sp>
      <p:sp>
        <p:nvSpPr>
          <p:cNvPr id="6" name="Номер слайда 5"/>
          <p:cNvSpPr>
            <a:spLocks noGrp="1"/>
          </p:cNvSpPr>
          <p:nvPr>
            <p:ph type="sldNum" sz="quarter" idx="12"/>
          </p:nvPr>
        </p:nvSpPr>
        <p:spPr>
          <a:xfrm>
            <a:off x="6876256" y="6356350"/>
            <a:ext cx="2133600" cy="365125"/>
          </a:xfrm>
        </p:spPr>
        <p:txBody>
          <a:bodyPr/>
          <a:lstStyle/>
          <a:p>
            <a:fld id="{B19B0651-EE4F-4900-A07F-96A6BFA9D0F0}" type="slidenum">
              <a:rPr lang="ru-RU" sz="2400" b="1" smtClean="0">
                <a:solidFill>
                  <a:schemeClr val="tx1">
                    <a:lumMod val="65000"/>
                    <a:lumOff val="35000"/>
                  </a:schemeClr>
                </a:solidFill>
                <a:latin typeface="Arial Narrow" pitchFamily="34" charset="0"/>
              </a:rPr>
              <a:pPr/>
              <a:t>102</a:t>
            </a:fld>
            <a:endParaRPr lang="ru-RU" sz="2400" b="1" dirty="0">
              <a:solidFill>
                <a:schemeClr val="tx1">
                  <a:lumMod val="65000"/>
                  <a:lumOff val="35000"/>
                </a:schemeClr>
              </a:solidFill>
              <a:latin typeface="Arial Narrow" pitchFamily="34" charset="0"/>
            </a:endParaRPr>
          </a:p>
        </p:txBody>
      </p:sp>
      <p:sp>
        <p:nvSpPr>
          <p:cNvPr id="7" name="Скругленный прямоугольник 6"/>
          <p:cNvSpPr/>
          <p:nvPr/>
        </p:nvSpPr>
        <p:spPr>
          <a:xfrm>
            <a:off x="539552" y="764704"/>
            <a:ext cx="8064896" cy="50405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2"/>
                </a:solidFill>
                <a:latin typeface="Arial Narrow" pitchFamily="34" charset="0"/>
              </a:rPr>
              <a:t>Глава 35. Права и обязанности работодателя и работника в области охраны труда</a:t>
            </a:r>
            <a:endParaRPr lang="ru-RU" b="1" dirty="0">
              <a:solidFill>
                <a:schemeClr val="tx2"/>
              </a:solidFill>
              <a:latin typeface="Arial Narrow" pitchFamily="34" charset="0"/>
            </a:endParaRPr>
          </a:p>
        </p:txBody>
      </p:sp>
      <p:sp>
        <p:nvSpPr>
          <p:cNvPr id="13" name="Скругленный прямоугольник 12"/>
          <p:cNvSpPr/>
          <p:nvPr/>
        </p:nvSpPr>
        <p:spPr>
          <a:xfrm>
            <a:off x="539552" y="1412776"/>
            <a:ext cx="8064896" cy="648072"/>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2"/>
                </a:solidFill>
                <a:latin typeface="Arial Narrow" pitchFamily="34" charset="0"/>
              </a:rPr>
              <a:t>Обязанность работодателя </a:t>
            </a:r>
            <a:r>
              <a:rPr lang="ru-RU" b="1" dirty="0" smtClean="0">
                <a:solidFill>
                  <a:schemeClr val="tx2"/>
                </a:solidFill>
                <a:latin typeface="Arial Narrow" pitchFamily="34" charset="0"/>
              </a:rPr>
              <a:t>выявлять, оценивать и устранять опасности</a:t>
            </a:r>
          </a:p>
          <a:p>
            <a:pPr algn="ctr"/>
            <a:r>
              <a:rPr lang="ru-RU" dirty="0" smtClean="0">
                <a:solidFill>
                  <a:schemeClr val="tx2"/>
                </a:solidFill>
                <a:latin typeface="Arial Narrow" pitchFamily="34" charset="0"/>
              </a:rPr>
              <a:t>Минтруд России – </a:t>
            </a:r>
            <a:r>
              <a:rPr lang="ru-RU" b="1" dirty="0" smtClean="0">
                <a:solidFill>
                  <a:schemeClr val="tx2"/>
                </a:solidFill>
                <a:latin typeface="Arial Narrow" pitchFamily="34" charset="0"/>
              </a:rPr>
              <a:t>классификатор опасностей, методические рекомендации</a:t>
            </a:r>
            <a:endParaRPr lang="ru-RU" b="1" dirty="0">
              <a:solidFill>
                <a:schemeClr val="tx2"/>
              </a:solidFill>
              <a:latin typeface="Arial Narrow" pitchFamily="34" charset="0"/>
            </a:endParaRPr>
          </a:p>
        </p:txBody>
      </p:sp>
      <p:sp>
        <p:nvSpPr>
          <p:cNvPr id="14" name="Скругленный прямоугольник 13"/>
          <p:cNvSpPr/>
          <p:nvPr/>
        </p:nvSpPr>
        <p:spPr>
          <a:xfrm>
            <a:off x="8028384" y="1196752"/>
            <a:ext cx="864096" cy="432048"/>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bg1"/>
                </a:solidFill>
                <a:latin typeface="Arial Narrow" pitchFamily="34" charset="0"/>
              </a:rPr>
              <a:t>НОВОЕ!</a:t>
            </a:r>
            <a:endParaRPr lang="ru-RU" sz="1400" dirty="0">
              <a:solidFill>
                <a:schemeClr val="bg1"/>
              </a:solidFill>
              <a:latin typeface="Arial Narrow" pitchFamily="34" charset="0"/>
            </a:endParaRPr>
          </a:p>
        </p:txBody>
      </p:sp>
      <p:graphicFrame>
        <p:nvGraphicFramePr>
          <p:cNvPr id="8" name="Схема 7"/>
          <p:cNvGraphicFramePr/>
          <p:nvPr/>
        </p:nvGraphicFramePr>
        <p:xfrm>
          <a:off x="107504" y="1916832"/>
          <a:ext cx="8928992" cy="4392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5012998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Grp="1" noChangeArrowheads="1"/>
          </p:cNvSpPr>
          <p:nvPr>
            <p:ph type="ctrTitle"/>
          </p:nvPr>
        </p:nvSpPr>
        <p:spPr>
          <a:xfrm>
            <a:off x="755576" y="260648"/>
            <a:ext cx="7772400" cy="576064"/>
          </a:xfrm>
          <a:prstGeom prst="rect">
            <a:avLst/>
          </a:prstGeom>
        </p:spPr>
        <p:txBody>
          <a:bodyPr anchor="ctr">
            <a:normAutofit fontScale="90000"/>
          </a:bodyPr>
          <a:lstStyle/>
          <a:p>
            <a:pPr>
              <a:defRPr/>
            </a:pPr>
            <a:r>
              <a:rPr lang="ru-RU" sz="2000" b="1" dirty="0" smtClean="0">
                <a:solidFill>
                  <a:schemeClr val="tx2"/>
                </a:solidFill>
                <a:latin typeface="Arial Narrow" pitchFamily="34" charset="0"/>
              </a:rPr>
              <a:t>ВНЕСЕНИЕ ИЗМЕНЕНИЙ В ТРУДОВОЙ КОДЕКС РОССИЙСКОЙ ФЕДЕРАЦИИ</a:t>
            </a:r>
            <a:endParaRPr lang="ru-RU" sz="2000" b="1" dirty="0">
              <a:solidFill>
                <a:schemeClr val="tx2"/>
              </a:solidFill>
              <a:latin typeface="Arial Narrow" pitchFamily="34" charset="0"/>
            </a:endParaRPr>
          </a:p>
        </p:txBody>
      </p:sp>
      <p:sp>
        <p:nvSpPr>
          <p:cNvPr id="6" name="Номер слайда 5"/>
          <p:cNvSpPr>
            <a:spLocks noGrp="1"/>
          </p:cNvSpPr>
          <p:nvPr>
            <p:ph type="sldNum" sz="quarter" idx="12"/>
          </p:nvPr>
        </p:nvSpPr>
        <p:spPr>
          <a:xfrm>
            <a:off x="6876256" y="6356350"/>
            <a:ext cx="2133600" cy="365125"/>
          </a:xfrm>
        </p:spPr>
        <p:txBody>
          <a:bodyPr/>
          <a:lstStyle/>
          <a:p>
            <a:fld id="{B19B0651-EE4F-4900-A07F-96A6BFA9D0F0}" type="slidenum">
              <a:rPr lang="ru-RU" sz="2400" b="1" smtClean="0">
                <a:solidFill>
                  <a:schemeClr val="tx1">
                    <a:lumMod val="65000"/>
                    <a:lumOff val="35000"/>
                  </a:schemeClr>
                </a:solidFill>
                <a:latin typeface="Arial Narrow" pitchFamily="34" charset="0"/>
              </a:rPr>
              <a:pPr/>
              <a:t>103</a:t>
            </a:fld>
            <a:endParaRPr lang="ru-RU" sz="2400" b="1" dirty="0">
              <a:solidFill>
                <a:schemeClr val="tx1">
                  <a:lumMod val="65000"/>
                  <a:lumOff val="35000"/>
                </a:schemeClr>
              </a:solidFill>
              <a:latin typeface="Arial Narrow" pitchFamily="34" charset="0"/>
            </a:endParaRPr>
          </a:p>
        </p:txBody>
      </p:sp>
      <p:sp>
        <p:nvSpPr>
          <p:cNvPr id="5" name="Прямоугольник 4"/>
          <p:cNvSpPr/>
          <p:nvPr/>
        </p:nvSpPr>
        <p:spPr>
          <a:xfrm>
            <a:off x="467544" y="1340768"/>
            <a:ext cx="8280920" cy="648072"/>
          </a:xfrm>
          <a:prstGeom prst="rect">
            <a:avLst/>
          </a:prstGeom>
          <a:solidFill>
            <a:schemeClr val="accent2">
              <a:lumMod val="60000"/>
              <a:lumOff val="40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fontAlgn="auto">
              <a:spcBef>
                <a:spcPts val="0"/>
              </a:spcBef>
              <a:spcAft>
                <a:spcPts val="0"/>
              </a:spcAft>
            </a:pPr>
            <a:r>
              <a:rPr lang="ru-RU" dirty="0" smtClean="0">
                <a:solidFill>
                  <a:schemeClr val="tx2"/>
                </a:solidFill>
                <a:latin typeface="Arial Narrow" pitchFamily="34" charset="0"/>
                <a:cs typeface="Times New Roman" pitchFamily="18" charset="0"/>
              </a:rPr>
              <a:t>Вводятся оценка вероятности реализации опасностей в виде травмирования или профзаболевания работника при осуществлении мероприятий по их предупреждению  </a:t>
            </a:r>
            <a:endParaRPr lang="ru-RU" dirty="0">
              <a:solidFill>
                <a:schemeClr val="tx2"/>
              </a:solidFill>
              <a:latin typeface="Arial Narrow" pitchFamily="34" charset="0"/>
              <a:cs typeface="Times New Roman" pitchFamily="18" charset="0"/>
            </a:endParaRPr>
          </a:p>
        </p:txBody>
      </p:sp>
      <p:graphicFrame>
        <p:nvGraphicFramePr>
          <p:cNvPr id="10" name="Схема 9"/>
          <p:cNvGraphicFramePr/>
          <p:nvPr/>
        </p:nvGraphicFramePr>
        <p:xfrm>
          <a:off x="467544" y="2492896"/>
          <a:ext cx="8280920" cy="2520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Скругленный прямоугольник 6"/>
          <p:cNvSpPr/>
          <p:nvPr/>
        </p:nvSpPr>
        <p:spPr>
          <a:xfrm>
            <a:off x="539552" y="764704"/>
            <a:ext cx="8064896" cy="50405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2"/>
                </a:solidFill>
                <a:latin typeface="Arial Narrow" pitchFamily="34" charset="0"/>
              </a:rPr>
              <a:t>Глава 36. Управление охраной труда у работодателя</a:t>
            </a:r>
            <a:endParaRPr lang="ru-RU" b="1" dirty="0">
              <a:solidFill>
                <a:schemeClr val="tx2"/>
              </a:solidFill>
              <a:latin typeface="Arial Narrow" pitchFamily="34" charset="0"/>
            </a:endParaRPr>
          </a:p>
        </p:txBody>
      </p:sp>
      <p:sp>
        <p:nvSpPr>
          <p:cNvPr id="8" name="Скругленный прямоугольник 7"/>
          <p:cNvSpPr/>
          <p:nvPr/>
        </p:nvSpPr>
        <p:spPr>
          <a:xfrm>
            <a:off x="8100392" y="908720"/>
            <a:ext cx="864096" cy="50405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bg1"/>
                </a:solidFill>
                <a:latin typeface="Arial Narrow" pitchFamily="34" charset="0"/>
              </a:rPr>
              <a:t>НОВОЕ!</a:t>
            </a:r>
            <a:endParaRPr lang="ru-RU" sz="1400" dirty="0">
              <a:solidFill>
                <a:schemeClr val="bg1"/>
              </a:solidFill>
              <a:latin typeface="Arial Narrow" pitchFamily="34" charset="0"/>
            </a:endParaRPr>
          </a:p>
        </p:txBody>
      </p:sp>
      <p:sp>
        <p:nvSpPr>
          <p:cNvPr id="9" name="Скругленный прямоугольник 8"/>
          <p:cNvSpPr/>
          <p:nvPr/>
        </p:nvSpPr>
        <p:spPr>
          <a:xfrm>
            <a:off x="1835696" y="2132856"/>
            <a:ext cx="5832648" cy="288032"/>
          </a:xfrm>
          <a:prstGeom prst="round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r>
              <a:rPr lang="ru-RU" dirty="0" smtClean="0">
                <a:solidFill>
                  <a:schemeClr val="tx2"/>
                </a:solidFill>
                <a:latin typeface="Arial Narrow" pitchFamily="34" charset="0"/>
              </a:rPr>
              <a:t>Это и есть управление профессиональными рисками</a:t>
            </a:r>
            <a:endParaRPr lang="ru-RU" dirty="0">
              <a:solidFill>
                <a:schemeClr val="tx2"/>
              </a:solidFill>
              <a:latin typeface="Arial Narrow" pitchFamily="34" charset="0"/>
            </a:endParaRPr>
          </a:p>
        </p:txBody>
      </p:sp>
      <p:graphicFrame>
        <p:nvGraphicFramePr>
          <p:cNvPr id="11" name="Схема 10"/>
          <p:cNvGraphicFramePr/>
          <p:nvPr/>
        </p:nvGraphicFramePr>
        <p:xfrm>
          <a:off x="395536" y="4941168"/>
          <a:ext cx="8352928" cy="159995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2" name="Скругленный прямоугольник 11"/>
          <p:cNvSpPr/>
          <p:nvPr/>
        </p:nvSpPr>
        <p:spPr>
          <a:xfrm>
            <a:off x="1547664" y="5157192"/>
            <a:ext cx="6408712" cy="28803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chemeClr val="tx2"/>
                </a:solidFill>
                <a:latin typeface="Arial Narrow" pitchFamily="34" charset="0"/>
              </a:rPr>
              <a:t>Работы на высоте – пример зависимости уровня </a:t>
            </a:r>
            <a:r>
              <a:rPr lang="ru-RU" sz="1400" b="1" dirty="0" err="1" smtClean="0">
                <a:solidFill>
                  <a:schemeClr val="tx2"/>
                </a:solidFill>
                <a:latin typeface="Arial Narrow" pitchFamily="34" charset="0"/>
              </a:rPr>
              <a:t>профриска</a:t>
            </a:r>
            <a:endParaRPr lang="ru-RU" sz="1400" b="1" dirty="0">
              <a:solidFill>
                <a:schemeClr val="tx2"/>
              </a:solidFill>
              <a:latin typeface="Arial Narrow" pitchFamily="34" charset="0"/>
            </a:endParaRPr>
          </a:p>
        </p:txBody>
      </p:sp>
    </p:spTree>
    <p:extLst>
      <p:ext uri="{BB962C8B-B14F-4D97-AF65-F5344CB8AC3E}">
        <p14:creationId xmlns:p14="http://schemas.microsoft.com/office/powerpoint/2010/main" xmlns="" val="5012998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Grp="1" noChangeArrowheads="1"/>
          </p:cNvSpPr>
          <p:nvPr>
            <p:ph type="ctrTitle"/>
          </p:nvPr>
        </p:nvSpPr>
        <p:spPr>
          <a:xfrm>
            <a:off x="755576" y="188640"/>
            <a:ext cx="7772400" cy="576064"/>
          </a:xfrm>
          <a:prstGeom prst="rect">
            <a:avLst/>
          </a:prstGeom>
        </p:spPr>
        <p:txBody>
          <a:bodyPr anchor="ctr">
            <a:normAutofit fontScale="90000"/>
          </a:bodyPr>
          <a:lstStyle/>
          <a:p>
            <a:pPr>
              <a:defRPr/>
            </a:pPr>
            <a:r>
              <a:rPr lang="ru-RU" sz="2000" b="1" dirty="0" smtClean="0">
                <a:solidFill>
                  <a:schemeClr val="tx2"/>
                </a:solidFill>
                <a:latin typeface="Arial Narrow" pitchFamily="34" charset="0"/>
              </a:rPr>
              <a:t>ВНЕСЕНИЕ ИЗМЕНЕНИЙ В ТРУДОВОЙ КОДЕКС РОССИЙСКОЙ ФЕДЕРАЦИИ</a:t>
            </a:r>
            <a:endParaRPr lang="ru-RU" sz="2000" b="1" dirty="0">
              <a:solidFill>
                <a:schemeClr val="tx2"/>
              </a:solidFill>
              <a:latin typeface="Arial Narrow" pitchFamily="34" charset="0"/>
            </a:endParaRPr>
          </a:p>
        </p:txBody>
      </p:sp>
      <p:sp>
        <p:nvSpPr>
          <p:cNvPr id="6" name="Номер слайда 5"/>
          <p:cNvSpPr>
            <a:spLocks noGrp="1"/>
          </p:cNvSpPr>
          <p:nvPr>
            <p:ph type="sldNum" sz="quarter" idx="12"/>
          </p:nvPr>
        </p:nvSpPr>
        <p:spPr>
          <a:xfrm>
            <a:off x="6876256" y="6356350"/>
            <a:ext cx="2133600" cy="365125"/>
          </a:xfrm>
        </p:spPr>
        <p:txBody>
          <a:bodyPr/>
          <a:lstStyle/>
          <a:p>
            <a:fld id="{B19B0651-EE4F-4900-A07F-96A6BFA9D0F0}" type="slidenum">
              <a:rPr lang="ru-RU" sz="2400" b="1" smtClean="0">
                <a:solidFill>
                  <a:schemeClr val="tx1">
                    <a:lumMod val="65000"/>
                    <a:lumOff val="35000"/>
                  </a:schemeClr>
                </a:solidFill>
                <a:latin typeface="Arial Narrow" pitchFamily="34" charset="0"/>
              </a:rPr>
              <a:pPr/>
              <a:t>104</a:t>
            </a:fld>
            <a:endParaRPr lang="ru-RU" sz="2400" b="1" dirty="0">
              <a:solidFill>
                <a:schemeClr val="tx1">
                  <a:lumMod val="65000"/>
                  <a:lumOff val="35000"/>
                </a:schemeClr>
              </a:solidFill>
              <a:latin typeface="Arial Narrow" pitchFamily="34" charset="0"/>
            </a:endParaRPr>
          </a:p>
        </p:txBody>
      </p:sp>
      <p:sp>
        <p:nvSpPr>
          <p:cNvPr id="10" name="Прямоугольник 9"/>
          <p:cNvSpPr/>
          <p:nvPr/>
        </p:nvSpPr>
        <p:spPr>
          <a:xfrm>
            <a:off x="323528" y="1340768"/>
            <a:ext cx="8496944" cy="504056"/>
          </a:xfrm>
          <a:prstGeom prst="rect">
            <a:avLst/>
          </a:prstGeom>
          <a:solidFill>
            <a:schemeClr val="accent2">
              <a:lumMod val="60000"/>
              <a:lumOff val="40000"/>
            </a:schemeClr>
          </a:solidFill>
          <a:ln>
            <a:noFill/>
          </a:ln>
        </p:spPr>
        <p:style>
          <a:lnRef idx="1">
            <a:schemeClr val="accent3"/>
          </a:lnRef>
          <a:fillRef idx="3">
            <a:schemeClr val="accent3"/>
          </a:fillRef>
          <a:effectRef idx="2">
            <a:schemeClr val="accent3"/>
          </a:effectRef>
          <a:fontRef idx="minor">
            <a:schemeClr val="lt1"/>
          </a:fontRef>
        </p:style>
        <p:txBody>
          <a:bodyPr rtlCol="0" anchor="ctr"/>
          <a:lstStyle/>
          <a:p>
            <a:pPr algn="ctr" fontAlgn="auto">
              <a:spcBef>
                <a:spcPts val="0"/>
              </a:spcBef>
              <a:spcAft>
                <a:spcPts val="0"/>
              </a:spcAft>
            </a:pPr>
            <a:r>
              <a:rPr lang="ru-RU" dirty="0" smtClean="0">
                <a:solidFill>
                  <a:schemeClr val="tx2"/>
                </a:solidFill>
                <a:latin typeface="Arial Narrow" pitchFamily="34" charset="0"/>
                <a:cs typeface="Times New Roman" pitchFamily="18" charset="0"/>
              </a:rPr>
              <a:t>Дополнены основные права и обязанности работника</a:t>
            </a:r>
          </a:p>
        </p:txBody>
      </p:sp>
      <p:graphicFrame>
        <p:nvGraphicFramePr>
          <p:cNvPr id="11" name="Схема 10"/>
          <p:cNvGraphicFramePr/>
          <p:nvPr/>
        </p:nvGraphicFramePr>
        <p:xfrm>
          <a:off x="395536" y="2060848"/>
          <a:ext cx="8280920" cy="36724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Скругленный прямоугольник 7"/>
          <p:cNvSpPr/>
          <p:nvPr/>
        </p:nvSpPr>
        <p:spPr>
          <a:xfrm>
            <a:off x="539552" y="764704"/>
            <a:ext cx="8064896" cy="50405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2"/>
                </a:solidFill>
                <a:latin typeface="Arial Narrow" pitchFamily="34" charset="0"/>
              </a:rPr>
              <a:t>Глава 35. Права и обязанности работодателя и работника в области охраны труда</a:t>
            </a:r>
            <a:endParaRPr lang="ru-RU" b="1" dirty="0">
              <a:solidFill>
                <a:schemeClr val="tx2"/>
              </a:solidFill>
              <a:latin typeface="Arial Narrow" pitchFamily="34" charset="0"/>
            </a:endParaRPr>
          </a:p>
        </p:txBody>
      </p:sp>
      <p:sp>
        <p:nvSpPr>
          <p:cNvPr id="7" name="Скругленный прямоугольник 6"/>
          <p:cNvSpPr/>
          <p:nvPr/>
        </p:nvSpPr>
        <p:spPr>
          <a:xfrm>
            <a:off x="4139952" y="2060848"/>
            <a:ext cx="864096" cy="50405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bg1"/>
                </a:solidFill>
                <a:latin typeface="Arial Narrow" pitchFamily="34" charset="0"/>
              </a:rPr>
              <a:t>НОВОЕ!</a:t>
            </a:r>
            <a:endParaRPr lang="ru-RU" sz="1400" dirty="0">
              <a:solidFill>
                <a:schemeClr val="bg1"/>
              </a:solidFill>
              <a:latin typeface="Arial Narrow" pitchFamily="34" charset="0"/>
            </a:endParaRPr>
          </a:p>
        </p:txBody>
      </p:sp>
    </p:spTree>
    <p:extLst>
      <p:ext uri="{BB962C8B-B14F-4D97-AF65-F5344CB8AC3E}">
        <p14:creationId xmlns:p14="http://schemas.microsoft.com/office/powerpoint/2010/main" xmlns="" val="50129986"/>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Grp="1" noChangeArrowheads="1"/>
          </p:cNvSpPr>
          <p:nvPr>
            <p:ph type="ctrTitle"/>
          </p:nvPr>
        </p:nvSpPr>
        <p:spPr>
          <a:xfrm>
            <a:off x="683568" y="260648"/>
            <a:ext cx="7772400" cy="432048"/>
          </a:xfrm>
          <a:prstGeom prst="rect">
            <a:avLst/>
          </a:prstGeom>
        </p:spPr>
        <p:txBody>
          <a:bodyPr anchor="ctr">
            <a:normAutofit fontScale="90000"/>
          </a:bodyPr>
          <a:lstStyle/>
          <a:p>
            <a:pPr>
              <a:defRPr/>
            </a:pPr>
            <a:r>
              <a:rPr lang="ru-RU" sz="2000" b="1" dirty="0" smtClean="0">
                <a:solidFill>
                  <a:schemeClr val="tx2"/>
                </a:solidFill>
                <a:latin typeface="Arial Narrow" pitchFamily="34" charset="0"/>
              </a:rPr>
              <a:t>ВНЕСЕНИЕ ИЗМЕНЕНИЙ В ТРУДОВОЙ КОДЕКС РОССИЙСКОЙ ФЕДЕРАЦИИ</a:t>
            </a:r>
            <a:endParaRPr lang="ru-RU" sz="2000" b="1" dirty="0">
              <a:solidFill>
                <a:schemeClr val="tx2"/>
              </a:solidFill>
              <a:latin typeface="Arial Narrow" pitchFamily="34" charset="0"/>
            </a:endParaRPr>
          </a:p>
        </p:txBody>
      </p:sp>
      <p:sp>
        <p:nvSpPr>
          <p:cNvPr id="6" name="Номер слайда 5"/>
          <p:cNvSpPr>
            <a:spLocks noGrp="1"/>
          </p:cNvSpPr>
          <p:nvPr>
            <p:ph type="sldNum" sz="quarter" idx="12"/>
          </p:nvPr>
        </p:nvSpPr>
        <p:spPr>
          <a:xfrm>
            <a:off x="6876256" y="6356350"/>
            <a:ext cx="2133600" cy="365125"/>
          </a:xfrm>
        </p:spPr>
        <p:txBody>
          <a:bodyPr/>
          <a:lstStyle/>
          <a:p>
            <a:fld id="{B19B0651-EE4F-4900-A07F-96A6BFA9D0F0}" type="slidenum">
              <a:rPr lang="ru-RU" sz="2400" b="1" smtClean="0">
                <a:solidFill>
                  <a:schemeClr val="tx1">
                    <a:lumMod val="65000"/>
                    <a:lumOff val="35000"/>
                  </a:schemeClr>
                </a:solidFill>
                <a:latin typeface="Arial Narrow" pitchFamily="34" charset="0"/>
              </a:rPr>
              <a:pPr/>
              <a:t>105</a:t>
            </a:fld>
            <a:endParaRPr lang="ru-RU" sz="2400" b="1" dirty="0">
              <a:solidFill>
                <a:schemeClr val="tx1">
                  <a:lumMod val="65000"/>
                  <a:lumOff val="35000"/>
                </a:schemeClr>
              </a:solidFill>
              <a:latin typeface="Arial Narrow" pitchFamily="34" charset="0"/>
            </a:endParaRPr>
          </a:p>
        </p:txBody>
      </p:sp>
      <p:sp>
        <p:nvSpPr>
          <p:cNvPr id="8" name="Скругленный прямоугольник 7"/>
          <p:cNvSpPr/>
          <p:nvPr/>
        </p:nvSpPr>
        <p:spPr>
          <a:xfrm>
            <a:off x="395536" y="1124744"/>
            <a:ext cx="8424936" cy="936104"/>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2"/>
                </a:solidFill>
                <a:latin typeface="Arial Narrow" pitchFamily="34" charset="0"/>
              </a:rPr>
              <a:t>Работа в опасных условиях труда (недопустимых по уровню риска для жизни и здоровья) </a:t>
            </a:r>
            <a:r>
              <a:rPr lang="ru-RU" sz="2400" b="1" dirty="0" smtClean="0">
                <a:solidFill>
                  <a:schemeClr val="tx2"/>
                </a:solidFill>
                <a:latin typeface="Arial Narrow" pitchFamily="34" charset="0"/>
              </a:rPr>
              <a:t>ЗАПРЕЩЕНА</a:t>
            </a:r>
            <a:endParaRPr lang="ru-RU" sz="2400" b="1" dirty="0">
              <a:solidFill>
                <a:schemeClr val="tx2"/>
              </a:solidFill>
              <a:latin typeface="Arial Narrow" pitchFamily="34" charset="0"/>
            </a:endParaRPr>
          </a:p>
        </p:txBody>
      </p:sp>
      <p:sp>
        <p:nvSpPr>
          <p:cNvPr id="10" name="Скругленный прямоугольник 9"/>
          <p:cNvSpPr/>
          <p:nvPr/>
        </p:nvSpPr>
        <p:spPr>
          <a:xfrm>
            <a:off x="8100392" y="1844824"/>
            <a:ext cx="864096" cy="50405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bg1"/>
                </a:solidFill>
                <a:latin typeface="Arial Narrow" pitchFamily="34" charset="0"/>
              </a:rPr>
              <a:t>НОВОЕ!</a:t>
            </a:r>
            <a:endParaRPr lang="ru-RU" sz="1400" dirty="0">
              <a:solidFill>
                <a:schemeClr val="bg1"/>
              </a:solidFill>
              <a:latin typeface="Arial Narrow" pitchFamily="34" charset="0"/>
            </a:endParaRPr>
          </a:p>
        </p:txBody>
      </p:sp>
      <p:sp>
        <p:nvSpPr>
          <p:cNvPr id="11" name="Стрелка вниз 10"/>
          <p:cNvSpPr/>
          <p:nvPr/>
        </p:nvSpPr>
        <p:spPr>
          <a:xfrm>
            <a:off x="395536" y="2132856"/>
            <a:ext cx="8424936" cy="2232248"/>
          </a:xfrm>
          <a:prstGeom prst="down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tx2"/>
                </a:solidFill>
                <a:latin typeface="Arial Narrow" pitchFamily="34" charset="0"/>
              </a:rPr>
              <a:t>Работодатель </a:t>
            </a:r>
            <a:r>
              <a:rPr lang="ru-RU" sz="1400" b="1" dirty="0" smtClean="0">
                <a:solidFill>
                  <a:schemeClr val="tx2"/>
                </a:solidFill>
                <a:latin typeface="Arial Narrow" pitchFamily="34" charset="0"/>
              </a:rPr>
              <a:t>обязан приостановить либо прекратить свою деятельность</a:t>
            </a:r>
            <a:r>
              <a:rPr lang="ru-RU" sz="1400" dirty="0" smtClean="0">
                <a:solidFill>
                  <a:schemeClr val="tx2"/>
                </a:solidFill>
                <a:latin typeface="Arial Narrow" pitchFamily="34" charset="0"/>
              </a:rPr>
              <a:t>, если по результатам спецоценки на его рабочих местах условия труда будут отнесены к </a:t>
            </a:r>
            <a:r>
              <a:rPr lang="ru-RU" sz="1400" b="1" dirty="0" smtClean="0">
                <a:solidFill>
                  <a:schemeClr val="tx2"/>
                </a:solidFill>
                <a:latin typeface="Arial Narrow" pitchFamily="34" charset="0"/>
              </a:rPr>
              <a:t>опасному классу или </a:t>
            </a:r>
            <a:r>
              <a:rPr lang="ru-RU" sz="1400" dirty="0" smtClean="0">
                <a:solidFill>
                  <a:schemeClr val="tx2"/>
                </a:solidFill>
                <a:latin typeface="Arial Narrow" pitchFamily="34" charset="0"/>
              </a:rPr>
              <a:t>им будет определен </a:t>
            </a:r>
            <a:r>
              <a:rPr lang="ru-RU" sz="1400" b="1" dirty="0" smtClean="0">
                <a:solidFill>
                  <a:schemeClr val="tx2"/>
                </a:solidFill>
                <a:latin typeface="Arial Narrow" pitchFamily="34" charset="0"/>
              </a:rPr>
              <a:t>недопустимый уровень профриска </a:t>
            </a:r>
            <a:r>
              <a:rPr lang="ru-RU" sz="1400" dirty="0" smtClean="0">
                <a:solidFill>
                  <a:schemeClr val="tx2"/>
                </a:solidFill>
                <a:latin typeface="Arial Narrow" pitchFamily="34" charset="0"/>
              </a:rPr>
              <a:t>работника</a:t>
            </a:r>
            <a:endParaRPr lang="ru-RU" sz="1400" dirty="0">
              <a:solidFill>
                <a:schemeClr val="tx2"/>
              </a:solidFill>
              <a:latin typeface="Arial Narrow" pitchFamily="34" charset="0"/>
            </a:endParaRPr>
          </a:p>
        </p:txBody>
      </p:sp>
      <p:sp>
        <p:nvSpPr>
          <p:cNvPr id="12" name="Скругленный прямоугольник 11"/>
          <p:cNvSpPr/>
          <p:nvPr/>
        </p:nvSpPr>
        <p:spPr>
          <a:xfrm>
            <a:off x="5220072" y="4221088"/>
            <a:ext cx="3600400" cy="936104"/>
          </a:xfrm>
          <a:prstGeom prst="round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tx2"/>
                </a:solidFill>
                <a:latin typeface="Arial Narrow" pitchFamily="34" charset="0"/>
              </a:rPr>
              <a:t>Исключение – работа по устранению чрезвычайных ситуаций, отдельные виды деятельности по перечню Правительства Российской Федерации </a:t>
            </a:r>
            <a:endParaRPr lang="ru-RU" sz="1400" dirty="0">
              <a:solidFill>
                <a:schemeClr val="tx2"/>
              </a:solidFill>
              <a:latin typeface="Arial Narrow" pitchFamily="34" charset="0"/>
            </a:endParaRPr>
          </a:p>
        </p:txBody>
      </p:sp>
      <p:sp>
        <p:nvSpPr>
          <p:cNvPr id="13" name="Скругленный прямоугольник 12"/>
          <p:cNvSpPr/>
          <p:nvPr/>
        </p:nvSpPr>
        <p:spPr>
          <a:xfrm>
            <a:off x="467544" y="5229200"/>
            <a:ext cx="8424936" cy="86409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bg1"/>
                </a:solidFill>
                <a:latin typeface="Arial Narrow" pitchFamily="34" charset="0"/>
              </a:rPr>
              <a:t>Сейчас – работа возможна, но очень большие затраты на компенсации (сокращенный рабочий день </a:t>
            </a:r>
            <a:br>
              <a:rPr lang="ru-RU" sz="1600" dirty="0" smtClean="0">
                <a:solidFill>
                  <a:schemeClr val="bg1"/>
                </a:solidFill>
                <a:latin typeface="Arial Narrow" pitchFamily="34" charset="0"/>
              </a:rPr>
            </a:br>
            <a:r>
              <a:rPr lang="ru-RU" sz="1600" dirty="0" smtClean="0">
                <a:solidFill>
                  <a:schemeClr val="bg1"/>
                </a:solidFill>
                <a:latin typeface="Arial Narrow" pitchFamily="34" charset="0"/>
              </a:rPr>
              <a:t>до 36 часов в неделю, 7 дней допотпуска, 4 % надбавка к зарплате)</a:t>
            </a:r>
            <a:endParaRPr lang="ru-RU" sz="1600" dirty="0">
              <a:solidFill>
                <a:schemeClr val="bg1"/>
              </a:solidFill>
              <a:latin typeface="Arial Narrow" pitchFamily="34" charset="0"/>
            </a:endParaRPr>
          </a:p>
        </p:txBody>
      </p:sp>
      <p:sp>
        <p:nvSpPr>
          <p:cNvPr id="14" name="Скругленный прямоугольник 13"/>
          <p:cNvSpPr/>
          <p:nvPr/>
        </p:nvSpPr>
        <p:spPr>
          <a:xfrm>
            <a:off x="539552" y="620688"/>
            <a:ext cx="8064896" cy="50405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2"/>
                </a:solidFill>
                <a:latin typeface="Arial Narrow" pitchFamily="34" charset="0"/>
              </a:rPr>
              <a:t>Глава 35. Права и обязанности работодателя и работника в области охраны труда</a:t>
            </a:r>
            <a:endParaRPr lang="ru-RU" b="1" dirty="0">
              <a:solidFill>
                <a:schemeClr val="tx2"/>
              </a:solidFill>
              <a:latin typeface="Arial Narrow" pitchFamily="34" charset="0"/>
            </a:endParaRPr>
          </a:p>
        </p:txBody>
      </p:sp>
    </p:spTree>
    <p:extLst>
      <p:ext uri="{BB962C8B-B14F-4D97-AF65-F5344CB8AC3E}">
        <p14:creationId xmlns:p14="http://schemas.microsoft.com/office/powerpoint/2010/main" xmlns="" val="50129986"/>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Grp="1" noChangeArrowheads="1"/>
          </p:cNvSpPr>
          <p:nvPr>
            <p:ph type="ctrTitle"/>
          </p:nvPr>
        </p:nvSpPr>
        <p:spPr>
          <a:xfrm>
            <a:off x="755576" y="188640"/>
            <a:ext cx="7772400" cy="576064"/>
          </a:xfrm>
          <a:prstGeom prst="rect">
            <a:avLst/>
          </a:prstGeom>
        </p:spPr>
        <p:txBody>
          <a:bodyPr anchor="ctr">
            <a:normAutofit fontScale="90000"/>
          </a:bodyPr>
          <a:lstStyle/>
          <a:p>
            <a:pPr>
              <a:defRPr/>
            </a:pPr>
            <a:r>
              <a:rPr lang="ru-RU" sz="2000" b="1" dirty="0" smtClean="0">
                <a:solidFill>
                  <a:schemeClr val="tx2"/>
                </a:solidFill>
                <a:latin typeface="Arial Narrow" pitchFamily="34" charset="0"/>
              </a:rPr>
              <a:t>ВНЕСЕНИЕ ИЗМЕНЕНИЙ В ТРУДОВОЙ КОДЕКС РОССИЙСКОЙ ФЕДЕРАЦИИ</a:t>
            </a:r>
            <a:endParaRPr lang="ru-RU" sz="2000" b="1" dirty="0">
              <a:solidFill>
                <a:schemeClr val="tx2"/>
              </a:solidFill>
              <a:latin typeface="Arial Narrow" pitchFamily="34" charset="0"/>
            </a:endParaRPr>
          </a:p>
        </p:txBody>
      </p:sp>
      <p:sp>
        <p:nvSpPr>
          <p:cNvPr id="6" name="Номер слайда 5"/>
          <p:cNvSpPr>
            <a:spLocks noGrp="1"/>
          </p:cNvSpPr>
          <p:nvPr>
            <p:ph type="sldNum" sz="quarter" idx="12"/>
          </p:nvPr>
        </p:nvSpPr>
        <p:spPr>
          <a:xfrm>
            <a:off x="6876256" y="6356350"/>
            <a:ext cx="2133600" cy="365125"/>
          </a:xfrm>
        </p:spPr>
        <p:txBody>
          <a:bodyPr/>
          <a:lstStyle/>
          <a:p>
            <a:fld id="{B19B0651-EE4F-4900-A07F-96A6BFA9D0F0}" type="slidenum">
              <a:rPr lang="ru-RU" sz="2400" b="1" smtClean="0">
                <a:solidFill>
                  <a:schemeClr val="tx1">
                    <a:lumMod val="65000"/>
                    <a:lumOff val="35000"/>
                  </a:schemeClr>
                </a:solidFill>
                <a:latin typeface="Arial Narrow" pitchFamily="34" charset="0"/>
              </a:rPr>
              <a:pPr/>
              <a:t>106</a:t>
            </a:fld>
            <a:endParaRPr lang="ru-RU" sz="2400" b="1" dirty="0">
              <a:solidFill>
                <a:schemeClr val="tx1">
                  <a:lumMod val="65000"/>
                  <a:lumOff val="35000"/>
                </a:schemeClr>
              </a:solidFill>
              <a:latin typeface="Arial Narrow" pitchFamily="34" charset="0"/>
            </a:endParaRPr>
          </a:p>
        </p:txBody>
      </p:sp>
      <p:sp>
        <p:nvSpPr>
          <p:cNvPr id="5" name="Прямоугольник 4"/>
          <p:cNvSpPr/>
          <p:nvPr/>
        </p:nvSpPr>
        <p:spPr>
          <a:xfrm>
            <a:off x="539552" y="2780928"/>
            <a:ext cx="8064896" cy="648072"/>
          </a:xfrm>
          <a:prstGeom prst="rect">
            <a:avLst/>
          </a:prstGeom>
          <a:solidFill>
            <a:schemeClr val="accent2">
              <a:lumMod val="60000"/>
              <a:lumOff val="40000"/>
            </a:schemeClr>
          </a:solidFill>
          <a:ln>
            <a:noFill/>
          </a:ln>
        </p:spPr>
        <p:style>
          <a:lnRef idx="1">
            <a:schemeClr val="accent3"/>
          </a:lnRef>
          <a:fillRef idx="3">
            <a:schemeClr val="accent3"/>
          </a:fillRef>
          <a:effectRef idx="2">
            <a:schemeClr val="accent3"/>
          </a:effectRef>
          <a:fontRef idx="minor">
            <a:schemeClr val="lt1"/>
          </a:fontRef>
        </p:style>
        <p:txBody>
          <a:bodyPr rtlCol="0" anchor="ctr"/>
          <a:lstStyle/>
          <a:p>
            <a:pPr algn="ctr" fontAlgn="auto">
              <a:spcBef>
                <a:spcPts val="0"/>
              </a:spcBef>
              <a:spcAft>
                <a:spcPts val="0"/>
              </a:spcAft>
            </a:pPr>
            <a:r>
              <a:rPr lang="ru-RU" b="1" dirty="0" smtClean="0">
                <a:solidFill>
                  <a:schemeClr val="tx2"/>
                </a:solidFill>
                <a:latin typeface="Arial Narrow" pitchFamily="34" charset="0"/>
                <a:cs typeface="Times New Roman" pitchFamily="18" charset="0"/>
              </a:rPr>
              <a:t>РЕШЕНИЕ – установление единых норм обеспечения СИЗ в зависимости от имеющегося вредного производственного фактора</a:t>
            </a:r>
          </a:p>
        </p:txBody>
      </p:sp>
      <p:sp>
        <p:nvSpPr>
          <p:cNvPr id="8" name="Скругленный прямоугольник 7"/>
          <p:cNvSpPr/>
          <p:nvPr/>
        </p:nvSpPr>
        <p:spPr>
          <a:xfrm>
            <a:off x="395536" y="1844824"/>
            <a:ext cx="8424936" cy="704304"/>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2"/>
                </a:solidFill>
                <a:latin typeface="Arial Narrow" pitchFamily="34" charset="0"/>
              </a:rPr>
              <a:t>ПРОБЛЕМА – «списочный» подход в организации обеспечения работников средствами индивидуальной защиты</a:t>
            </a:r>
            <a:endParaRPr lang="ru-RU" dirty="0">
              <a:solidFill>
                <a:schemeClr val="tx2"/>
              </a:solidFill>
              <a:latin typeface="Arial Narrow" pitchFamily="34" charset="0"/>
            </a:endParaRPr>
          </a:p>
        </p:txBody>
      </p:sp>
      <p:graphicFrame>
        <p:nvGraphicFramePr>
          <p:cNvPr id="10" name="Схема 9"/>
          <p:cNvGraphicFramePr/>
          <p:nvPr/>
        </p:nvGraphicFramePr>
        <p:xfrm>
          <a:off x="539552" y="3789040"/>
          <a:ext cx="8136904" cy="22322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Скругленный прямоугольник 6"/>
          <p:cNvSpPr/>
          <p:nvPr/>
        </p:nvSpPr>
        <p:spPr>
          <a:xfrm>
            <a:off x="539552" y="692696"/>
            <a:ext cx="8064896" cy="50405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2"/>
                </a:solidFill>
                <a:latin typeface="Arial Narrow" pitchFamily="34" charset="0"/>
              </a:rPr>
              <a:t>Глава 36. Управление охраной труда у работодателя</a:t>
            </a:r>
            <a:endParaRPr lang="ru-RU" b="1" dirty="0">
              <a:solidFill>
                <a:schemeClr val="tx2"/>
              </a:solidFill>
              <a:latin typeface="Arial Narrow" pitchFamily="34" charset="0"/>
            </a:endParaRPr>
          </a:p>
        </p:txBody>
      </p:sp>
      <p:sp>
        <p:nvSpPr>
          <p:cNvPr id="9" name="Скругленный прямоугольник 8"/>
          <p:cNvSpPr/>
          <p:nvPr/>
        </p:nvSpPr>
        <p:spPr>
          <a:xfrm>
            <a:off x="611560" y="1196752"/>
            <a:ext cx="8064896" cy="50405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2"/>
                </a:solidFill>
                <a:latin typeface="Arial Narrow" pitchFamily="34" charset="0"/>
              </a:rPr>
              <a:t>Средства индивидуальной защиты – последний рубеж безопасности</a:t>
            </a:r>
            <a:endParaRPr lang="ru-RU" dirty="0">
              <a:solidFill>
                <a:schemeClr val="tx2"/>
              </a:solidFill>
              <a:latin typeface="Arial Narrow" pitchFamily="34" charset="0"/>
            </a:endParaRPr>
          </a:p>
        </p:txBody>
      </p:sp>
    </p:spTree>
    <p:extLst>
      <p:ext uri="{BB962C8B-B14F-4D97-AF65-F5344CB8AC3E}">
        <p14:creationId xmlns:p14="http://schemas.microsoft.com/office/powerpoint/2010/main" xmlns="" val="5012998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Grp="1" noChangeArrowheads="1"/>
          </p:cNvSpPr>
          <p:nvPr>
            <p:ph type="ctrTitle"/>
          </p:nvPr>
        </p:nvSpPr>
        <p:spPr>
          <a:xfrm>
            <a:off x="467544" y="188640"/>
            <a:ext cx="8352928" cy="648072"/>
          </a:xfrm>
          <a:prstGeom prst="rect">
            <a:avLst/>
          </a:prstGeom>
        </p:spPr>
        <p:txBody>
          <a:bodyPr vert="horz" lIns="91440" tIns="45720" rIns="91440" bIns="45720" rtlCol="0" anchor="ctr">
            <a:normAutofit/>
          </a:bodyPr>
          <a:lstStyle/>
          <a:p>
            <a:pPr>
              <a:defRPr/>
            </a:pPr>
            <a:r>
              <a:rPr lang="ru-RU" sz="1800" b="1" dirty="0" smtClean="0">
                <a:solidFill>
                  <a:schemeClr val="tx2"/>
                </a:solidFill>
                <a:latin typeface="Arial Narrow" pitchFamily="34" charset="0"/>
              </a:rPr>
              <a:t>ВНЕСЕНИЕ ИЗМЕНЕНИЙ В ТРУДОВОЙ КОДЕКС РОССИЙСКОЙ ФЕДЕРАЦИИ</a:t>
            </a:r>
            <a:endParaRPr lang="ru-RU" sz="1800" b="1" dirty="0">
              <a:solidFill>
                <a:schemeClr val="tx2"/>
              </a:solidFill>
              <a:latin typeface="Arial Narrow" pitchFamily="34" charset="0"/>
            </a:endParaRPr>
          </a:p>
        </p:txBody>
      </p:sp>
      <p:sp>
        <p:nvSpPr>
          <p:cNvPr id="6" name="Номер слайда 5"/>
          <p:cNvSpPr>
            <a:spLocks noGrp="1"/>
          </p:cNvSpPr>
          <p:nvPr>
            <p:ph type="sldNum" sz="quarter" idx="12"/>
          </p:nvPr>
        </p:nvSpPr>
        <p:spPr>
          <a:xfrm>
            <a:off x="6876256" y="6356350"/>
            <a:ext cx="2133600" cy="365125"/>
          </a:xfrm>
        </p:spPr>
        <p:txBody>
          <a:bodyPr/>
          <a:lstStyle/>
          <a:p>
            <a:fld id="{B19B0651-EE4F-4900-A07F-96A6BFA9D0F0}" type="slidenum">
              <a:rPr lang="ru-RU" sz="2400" b="1" smtClean="0">
                <a:solidFill>
                  <a:schemeClr val="tx1">
                    <a:lumMod val="65000"/>
                    <a:lumOff val="35000"/>
                  </a:schemeClr>
                </a:solidFill>
                <a:latin typeface="Arial Narrow" pitchFamily="34" charset="0"/>
              </a:rPr>
              <a:pPr/>
              <a:t>107</a:t>
            </a:fld>
            <a:endParaRPr lang="ru-RU" sz="2400" b="1" dirty="0">
              <a:solidFill>
                <a:schemeClr val="tx1">
                  <a:lumMod val="65000"/>
                  <a:lumOff val="35000"/>
                </a:schemeClr>
              </a:solidFill>
              <a:latin typeface="Arial Narrow" pitchFamily="34" charset="0"/>
            </a:endParaRPr>
          </a:p>
        </p:txBody>
      </p:sp>
      <p:sp>
        <p:nvSpPr>
          <p:cNvPr id="3" name="AutoShape 2" descr="http://&amp;ocy;&amp;ncy;&amp;lcy;&amp;acy;&amp;jcy;&amp;ncy;&amp;icy;&amp;ncy;&amp;scy;&amp;pcy;&amp;iecy;&amp;kcy;&amp;tscy;&amp;icy;&amp;yacy;.&amp;rcy;&amp;fcy;/images/rostrud/inspector.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latin typeface="Arial Narrow" pitchFamily="34" charset="0"/>
            </a:endParaRPr>
          </a:p>
        </p:txBody>
      </p:sp>
      <p:sp>
        <p:nvSpPr>
          <p:cNvPr id="9" name="AutoShape 4" descr="http://&amp;ocy;&amp;ncy;&amp;lcy;&amp;acy;&amp;jcy;&amp;ncy;&amp;icy;&amp;ncy;&amp;scy;&amp;pcy;&amp;iecy;&amp;kcy;&amp;tscy;&amp;icy;&amp;yacy;.&amp;rcy;&amp;fcy;/images/rostrud/inspector.p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latin typeface="Arial Narrow" pitchFamily="34" charset="0"/>
            </a:endParaRPr>
          </a:p>
        </p:txBody>
      </p:sp>
      <p:sp>
        <p:nvSpPr>
          <p:cNvPr id="12" name="Скругленный прямоугольник 11"/>
          <p:cNvSpPr/>
          <p:nvPr/>
        </p:nvSpPr>
        <p:spPr>
          <a:xfrm>
            <a:off x="323528" y="836712"/>
            <a:ext cx="8496944" cy="936104"/>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2"/>
                </a:solidFill>
                <a:latin typeface="Arial Narrow" pitchFamily="34" charset="0"/>
              </a:rPr>
              <a:t>ПРОБЛЕМА – низкая заинтересованность работодателя в организации контроля за соблюдением требований трудового законодательства на своих рабочих местах</a:t>
            </a:r>
            <a:endParaRPr lang="ru-RU" dirty="0">
              <a:solidFill>
                <a:schemeClr val="tx2"/>
              </a:solidFill>
              <a:latin typeface="Arial Narrow" pitchFamily="34" charset="0"/>
            </a:endParaRPr>
          </a:p>
        </p:txBody>
      </p:sp>
      <p:sp>
        <p:nvSpPr>
          <p:cNvPr id="14" name="Прямоугольник 13"/>
          <p:cNvSpPr/>
          <p:nvPr/>
        </p:nvSpPr>
        <p:spPr>
          <a:xfrm>
            <a:off x="539552" y="2852936"/>
            <a:ext cx="8177046" cy="792088"/>
          </a:xfrm>
          <a:prstGeom prst="rect">
            <a:avLst/>
          </a:prstGeom>
          <a:solidFill>
            <a:schemeClr val="accent2">
              <a:lumMod val="60000"/>
              <a:lumOff val="40000"/>
            </a:schemeClr>
          </a:solidFill>
          <a:ln>
            <a:no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ru-RU" b="1" dirty="0" smtClean="0">
                <a:solidFill>
                  <a:schemeClr val="tx2"/>
                </a:solidFill>
                <a:latin typeface="Arial Narrow" pitchFamily="34" charset="0"/>
                <a:cs typeface="Times New Roman" pitchFamily="18" charset="0"/>
              </a:rPr>
              <a:t>РЕШЕНИЕ – наделение работодателя правом проводить внутренний контроль, результаты которого признаются на государственном уровне</a:t>
            </a:r>
          </a:p>
        </p:txBody>
      </p:sp>
      <p:graphicFrame>
        <p:nvGraphicFramePr>
          <p:cNvPr id="15" name="Схема 14"/>
          <p:cNvGraphicFramePr/>
          <p:nvPr/>
        </p:nvGraphicFramePr>
        <p:xfrm>
          <a:off x="323528" y="3789040"/>
          <a:ext cx="8568952" cy="2520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Прямоугольник 10"/>
          <p:cNvSpPr/>
          <p:nvPr/>
        </p:nvSpPr>
        <p:spPr>
          <a:xfrm>
            <a:off x="395536" y="1844824"/>
            <a:ext cx="8352928" cy="923330"/>
          </a:xfrm>
          <a:prstGeom prst="rect">
            <a:avLst/>
          </a:prstGeom>
        </p:spPr>
        <p:txBody>
          <a:bodyPr wrap="square">
            <a:spAutoFit/>
          </a:bodyPr>
          <a:lstStyle/>
          <a:p>
            <a:pPr algn="ctr"/>
            <a:r>
              <a:rPr lang="ru-RU" b="1" dirty="0">
                <a:solidFill>
                  <a:schemeClr val="tx2"/>
                </a:solidFill>
                <a:latin typeface="Arial Narrow" pitchFamily="34" charset="0"/>
                <a:cs typeface="Times New Roman" pitchFamily="18" charset="0"/>
              </a:rPr>
              <a:t>5 июня 2015 г. Правительством Российской Федерации утверждена Концепция повышения эффективности обеспечения соблюдения трудового законодательства до 2020 года </a:t>
            </a:r>
          </a:p>
        </p:txBody>
      </p:sp>
      <p:sp>
        <p:nvSpPr>
          <p:cNvPr id="13" name="Скругленный прямоугольник 12"/>
          <p:cNvSpPr/>
          <p:nvPr/>
        </p:nvSpPr>
        <p:spPr>
          <a:xfrm>
            <a:off x="8100392" y="2492896"/>
            <a:ext cx="864096" cy="50405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bg1"/>
                </a:solidFill>
                <a:latin typeface="Arial Narrow" pitchFamily="34" charset="0"/>
              </a:rPr>
              <a:t>НОВОЕ!</a:t>
            </a:r>
            <a:endParaRPr lang="ru-RU" sz="1400" dirty="0">
              <a:solidFill>
                <a:schemeClr val="bg1"/>
              </a:solidFill>
              <a:latin typeface="Arial Narrow" pitchFamily="34" charset="0"/>
            </a:endParaRPr>
          </a:p>
        </p:txBody>
      </p:sp>
    </p:spTree>
    <p:extLst>
      <p:ext uri="{BB962C8B-B14F-4D97-AF65-F5344CB8AC3E}">
        <p14:creationId xmlns:p14="http://schemas.microsoft.com/office/powerpoint/2010/main" xmlns="" val="3603599429"/>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Grp="1" noChangeArrowheads="1"/>
          </p:cNvSpPr>
          <p:nvPr>
            <p:ph type="ctrTitle"/>
          </p:nvPr>
        </p:nvSpPr>
        <p:spPr>
          <a:xfrm>
            <a:off x="467544" y="188640"/>
            <a:ext cx="8352928" cy="648072"/>
          </a:xfrm>
          <a:prstGeom prst="rect">
            <a:avLst/>
          </a:prstGeom>
        </p:spPr>
        <p:txBody>
          <a:bodyPr vert="horz" lIns="91440" tIns="45720" rIns="91440" bIns="45720" rtlCol="0" anchor="ctr">
            <a:normAutofit/>
          </a:bodyPr>
          <a:lstStyle/>
          <a:p>
            <a:pPr>
              <a:defRPr/>
            </a:pPr>
            <a:r>
              <a:rPr lang="ru-RU" sz="1800" b="1" dirty="0" smtClean="0">
                <a:solidFill>
                  <a:schemeClr val="tx2"/>
                </a:solidFill>
                <a:latin typeface="Arial Narrow" pitchFamily="34" charset="0"/>
              </a:rPr>
              <a:t>ВНЕСЕНИЕ ИЗМЕНЕНИЙ В ТРУДОВОЙ КОДЕКС РОССИЙСКОЙ ФЕДЕРАЦИИ</a:t>
            </a:r>
            <a:endParaRPr lang="ru-RU" sz="1800" b="1" dirty="0">
              <a:solidFill>
                <a:schemeClr val="tx2"/>
              </a:solidFill>
              <a:latin typeface="Arial Narrow" pitchFamily="34" charset="0"/>
            </a:endParaRPr>
          </a:p>
        </p:txBody>
      </p:sp>
      <p:sp>
        <p:nvSpPr>
          <p:cNvPr id="6" name="Номер слайда 5"/>
          <p:cNvSpPr>
            <a:spLocks noGrp="1"/>
          </p:cNvSpPr>
          <p:nvPr>
            <p:ph type="sldNum" sz="quarter" idx="12"/>
          </p:nvPr>
        </p:nvSpPr>
        <p:spPr>
          <a:xfrm>
            <a:off x="6876256" y="6356350"/>
            <a:ext cx="2133600" cy="365125"/>
          </a:xfrm>
        </p:spPr>
        <p:txBody>
          <a:bodyPr/>
          <a:lstStyle/>
          <a:p>
            <a:fld id="{B19B0651-EE4F-4900-A07F-96A6BFA9D0F0}" type="slidenum">
              <a:rPr lang="ru-RU" sz="2400" b="1" smtClean="0">
                <a:solidFill>
                  <a:schemeClr val="tx1">
                    <a:lumMod val="65000"/>
                    <a:lumOff val="35000"/>
                  </a:schemeClr>
                </a:solidFill>
                <a:latin typeface="Arial Narrow" pitchFamily="34" charset="0"/>
              </a:rPr>
              <a:pPr/>
              <a:t>108</a:t>
            </a:fld>
            <a:endParaRPr lang="ru-RU" sz="2400" b="1" dirty="0">
              <a:solidFill>
                <a:schemeClr val="tx1">
                  <a:lumMod val="65000"/>
                  <a:lumOff val="35000"/>
                </a:schemeClr>
              </a:solidFill>
              <a:latin typeface="Arial Narrow" pitchFamily="34" charset="0"/>
            </a:endParaRPr>
          </a:p>
        </p:txBody>
      </p:sp>
      <p:sp>
        <p:nvSpPr>
          <p:cNvPr id="3" name="AutoShape 2" descr="http://&amp;ocy;&amp;ncy;&amp;lcy;&amp;acy;&amp;jcy;&amp;ncy;&amp;icy;&amp;ncy;&amp;scy;&amp;pcy;&amp;iecy;&amp;kcy;&amp;tscy;&amp;icy;&amp;yacy;.&amp;rcy;&amp;fcy;/images/rostrud/inspector.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latin typeface="Arial Narrow" pitchFamily="34" charset="0"/>
            </a:endParaRPr>
          </a:p>
        </p:txBody>
      </p:sp>
      <p:sp>
        <p:nvSpPr>
          <p:cNvPr id="9" name="AutoShape 4" descr="http://&amp;ocy;&amp;ncy;&amp;lcy;&amp;acy;&amp;jcy;&amp;ncy;&amp;icy;&amp;ncy;&amp;scy;&amp;pcy;&amp;iecy;&amp;kcy;&amp;tscy;&amp;icy;&amp;yacy;.&amp;rcy;&amp;fcy;/images/rostrud/inspector.p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latin typeface="Arial Narrow" pitchFamily="34" charset="0"/>
            </a:endParaRPr>
          </a:p>
        </p:txBody>
      </p:sp>
      <p:sp>
        <p:nvSpPr>
          <p:cNvPr id="11" name="Прямоугольник 10"/>
          <p:cNvSpPr/>
          <p:nvPr/>
        </p:nvSpPr>
        <p:spPr>
          <a:xfrm>
            <a:off x="395536" y="908720"/>
            <a:ext cx="8352928" cy="923330"/>
          </a:xfrm>
          <a:prstGeom prst="rect">
            <a:avLst/>
          </a:prstGeom>
        </p:spPr>
        <p:txBody>
          <a:bodyPr wrap="square">
            <a:spAutoFit/>
          </a:bodyPr>
          <a:lstStyle/>
          <a:p>
            <a:pPr algn="ctr"/>
            <a:r>
              <a:rPr lang="ru-RU" b="1" dirty="0" smtClean="0">
                <a:solidFill>
                  <a:schemeClr val="tx2"/>
                </a:solidFill>
                <a:latin typeface="Arial Narrow" pitchFamily="34" charset="0"/>
                <a:cs typeface="Times New Roman" pitchFamily="18" charset="0"/>
              </a:rPr>
              <a:t>Глава 57.1 </a:t>
            </a:r>
            <a:r>
              <a:rPr lang="ru-RU" b="1" dirty="0" smtClean="0">
                <a:solidFill>
                  <a:schemeClr val="tx2"/>
                </a:solidFill>
                <a:latin typeface="Arial Narrow" pitchFamily="34" charset="0"/>
              </a:rPr>
              <a:t>ВНУТРЕННИЙ КОНТРОЛЬ (САМОКОНТРОЛЬ) СОБЛЮДЕНИЯ ТРУДОВОГО ЗАКОНОДАТЕЛЬСТВА И ИНЫХ НОРМАТИВНЫХ ПРАВОВЫХ АКТОВ, СОДЕРЖАЩИХ НОРМЫ ТРУДОВОГО ПРАВА, И РЕЗУЛЬТАТОВ ЕГО ПРИМЕНЕНИЯ</a:t>
            </a:r>
            <a:endParaRPr lang="ru-RU" b="1" dirty="0">
              <a:solidFill>
                <a:schemeClr val="tx2"/>
              </a:solidFill>
              <a:latin typeface="Arial Narrow" pitchFamily="34" charset="0"/>
              <a:cs typeface="Times New Roman" pitchFamily="18" charset="0"/>
            </a:endParaRPr>
          </a:p>
        </p:txBody>
      </p:sp>
      <p:graphicFrame>
        <p:nvGraphicFramePr>
          <p:cNvPr id="12" name="Схема 11"/>
          <p:cNvGraphicFramePr/>
          <p:nvPr/>
        </p:nvGraphicFramePr>
        <p:xfrm>
          <a:off x="539552" y="1916832"/>
          <a:ext cx="7920880" cy="41764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603599429"/>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Grp="1" noChangeArrowheads="1"/>
          </p:cNvSpPr>
          <p:nvPr>
            <p:ph type="ctrTitle"/>
          </p:nvPr>
        </p:nvSpPr>
        <p:spPr>
          <a:xfrm>
            <a:off x="323528" y="260648"/>
            <a:ext cx="8640960" cy="720080"/>
          </a:xfrm>
          <a:prstGeom prst="rect">
            <a:avLst/>
          </a:prstGeom>
        </p:spPr>
        <p:txBody>
          <a:bodyPr anchor="ctr">
            <a:noAutofit/>
          </a:bodyPr>
          <a:lstStyle/>
          <a:p>
            <a:pPr lvl="0">
              <a:defRPr/>
            </a:pPr>
            <a:r>
              <a:rPr lang="ru-RU" sz="1800" b="1" dirty="0" smtClean="0">
                <a:solidFill>
                  <a:schemeClr val="tx2"/>
                </a:solidFill>
                <a:latin typeface="Arial Narrow" pitchFamily="34" charset="0"/>
              </a:rPr>
              <a:t>ВНЕСЕНИЕ ИЗМЕНЕНИЙ В ТРУДОВОЙ КОДЕКС РОССИЙСКОЙ ФЕДЕРАЦИИ</a:t>
            </a:r>
            <a:endParaRPr lang="ru-RU" sz="1800" b="1" dirty="0">
              <a:solidFill>
                <a:schemeClr val="tx2"/>
              </a:solidFill>
              <a:latin typeface="Arial Narrow" pitchFamily="34" charset="0"/>
            </a:endParaRPr>
          </a:p>
        </p:txBody>
      </p:sp>
      <p:sp>
        <p:nvSpPr>
          <p:cNvPr id="6" name="Номер слайда 5"/>
          <p:cNvSpPr>
            <a:spLocks noGrp="1"/>
          </p:cNvSpPr>
          <p:nvPr>
            <p:ph type="sldNum" sz="quarter" idx="12"/>
          </p:nvPr>
        </p:nvSpPr>
        <p:spPr>
          <a:xfrm>
            <a:off x="6876256" y="6356350"/>
            <a:ext cx="2133600" cy="365125"/>
          </a:xfrm>
        </p:spPr>
        <p:txBody>
          <a:bodyPr/>
          <a:lstStyle/>
          <a:p>
            <a:fld id="{B19B0651-EE4F-4900-A07F-96A6BFA9D0F0}" type="slidenum">
              <a:rPr lang="ru-RU" sz="2400" b="1" smtClean="0">
                <a:solidFill>
                  <a:schemeClr val="tx1">
                    <a:lumMod val="65000"/>
                    <a:lumOff val="35000"/>
                  </a:schemeClr>
                </a:solidFill>
                <a:latin typeface="Arial Narrow" pitchFamily="34" charset="0"/>
              </a:rPr>
              <a:pPr/>
              <a:t>109</a:t>
            </a:fld>
            <a:endParaRPr lang="ru-RU" sz="2400" b="1" dirty="0">
              <a:solidFill>
                <a:schemeClr val="tx1">
                  <a:lumMod val="65000"/>
                  <a:lumOff val="35000"/>
                </a:schemeClr>
              </a:solidFill>
              <a:latin typeface="Arial Narrow" pitchFamily="34" charset="0"/>
            </a:endParaRPr>
          </a:p>
        </p:txBody>
      </p:sp>
      <p:graphicFrame>
        <p:nvGraphicFramePr>
          <p:cNvPr id="7" name="Схема 6"/>
          <p:cNvGraphicFramePr/>
          <p:nvPr/>
        </p:nvGraphicFramePr>
        <p:xfrm>
          <a:off x="539552" y="1052736"/>
          <a:ext cx="8136904"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6035994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250825" y="1773238"/>
            <a:ext cx="8785225" cy="2160587"/>
          </a:xfrm>
        </p:spPr>
        <p:txBody>
          <a:bodyPr>
            <a:normAutofit/>
          </a:bodyPr>
          <a:lstStyle/>
          <a:p>
            <a:pPr marR="0" algn="ctr" eaLnBrk="1" hangingPunct="1">
              <a:spcBef>
                <a:spcPct val="60000"/>
              </a:spcBef>
              <a:defRPr/>
            </a:pPr>
            <a:r>
              <a:rPr lang="ru-RU" sz="2800" i="1" dirty="0" smtClean="0">
                <a:solidFill>
                  <a:srgbClr val="227A8F"/>
                </a:solidFill>
                <a:effectLst>
                  <a:outerShdw blurRad="38100" dist="38100" dir="2700000" algn="tl">
                    <a:srgbClr val="C0C0C0"/>
                  </a:outerShdw>
                </a:effectLst>
              </a:rPr>
              <a:t>Специальная оценка условий труда</a:t>
            </a:r>
          </a:p>
          <a:p>
            <a:pPr marR="0" eaLnBrk="1" hangingPunct="1">
              <a:defRPr/>
            </a:pPr>
            <a:endParaRPr lang="ru-RU" sz="2800" dirty="0" smtClean="0"/>
          </a:p>
        </p:txBody>
      </p:sp>
    </p:spTree>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Grp="1" noChangeArrowheads="1"/>
          </p:cNvSpPr>
          <p:nvPr>
            <p:ph type="ctrTitle"/>
          </p:nvPr>
        </p:nvSpPr>
        <p:spPr>
          <a:xfrm>
            <a:off x="323528" y="260648"/>
            <a:ext cx="8496944" cy="576064"/>
          </a:xfrm>
          <a:prstGeom prst="rect">
            <a:avLst/>
          </a:prstGeom>
        </p:spPr>
        <p:txBody>
          <a:bodyPr anchor="ctr">
            <a:normAutofit fontScale="90000"/>
          </a:bodyPr>
          <a:lstStyle/>
          <a:p>
            <a:pPr>
              <a:defRPr/>
            </a:pPr>
            <a:r>
              <a:rPr lang="ru-RU" sz="2000" b="1" dirty="0" smtClean="0">
                <a:solidFill>
                  <a:schemeClr val="tx2"/>
                </a:solidFill>
                <a:latin typeface="Arial Narrow" pitchFamily="34" charset="0"/>
              </a:rPr>
              <a:t>ВОЗМОЖНЫЕ ВЫГОДЫ ОТ ПРИНЯТИЯ УКАЗАННЫХ ИЗМЕНЕНИЙ ЗАКОНОДАТЕЛЬСТВА РОССИЙСКОЙ ФЕДЕРАЦИИ</a:t>
            </a:r>
            <a:endParaRPr lang="ru-RU" sz="2000" b="1" dirty="0">
              <a:solidFill>
                <a:schemeClr val="tx2"/>
              </a:solidFill>
              <a:latin typeface="Arial Narrow" pitchFamily="34" charset="0"/>
            </a:endParaRPr>
          </a:p>
        </p:txBody>
      </p:sp>
      <p:sp>
        <p:nvSpPr>
          <p:cNvPr id="6" name="Номер слайда 5"/>
          <p:cNvSpPr>
            <a:spLocks noGrp="1"/>
          </p:cNvSpPr>
          <p:nvPr>
            <p:ph type="sldNum" sz="quarter" idx="12"/>
          </p:nvPr>
        </p:nvSpPr>
        <p:spPr>
          <a:xfrm>
            <a:off x="6876256" y="6356350"/>
            <a:ext cx="2133600" cy="365125"/>
          </a:xfrm>
        </p:spPr>
        <p:txBody>
          <a:bodyPr/>
          <a:lstStyle/>
          <a:p>
            <a:fld id="{B19B0651-EE4F-4900-A07F-96A6BFA9D0F0}" type="slidenum">
              <a:rPr lang="ru-RU" sz="2400" b="1" smtClean="0">
                <a:solidFill>
                  <a:schemeClr val="tx1">
                    <a:lumMod val="65000"/>
                    <a:lumOff val="35000"/>
                  </a:schemeClr>
                </a:solidFill>
                <a:latin typeface="Arial Narrow" pitchFamily="34" charset="0"/>
              </a:rPr>
              <a:pPr/>
              <a:t>110</a:t>
            </a:fld>
            <a:endParaRPr lang="ru-RU" sz="2400" b="1" dirty="0">
              <a:solidFill>
                <a:schemeClr val="tx1">
                  <a:lumMod val="65000"/>
                  <a:lumOff val="35000"/>
                </a:schemeClr>
              </a:solidFill>
              <a:latin typeface="Arial Narrow" pitchFamily="34" charset="0"/>
            </a:endParaRPr>
          </a:p>
        </p:txBody>
      </p:sp>
      <p:graphicFrame>
        <p:nvGraphicFramePr>
          <p:cNvPr id="5" name="Схема 4"/>
          <p:cNvGraphicFramePr/>
          <p:nvPr/>
        </p:nvGraphicFramePr>
        <p:xfrm>
          <a:off x="467544" y="1340768"/>
          <a:ext cx="8352928" cy="44082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50129986"/>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467544" y="764704"/>
            <a:ext cx="8208912" cy="5184576"/>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sz="1600" b="1" dirty="0" smtClean="0">
                <a:solidFill>
                  <a:srgbClr val="002060"/>
                </a:solidFill>
              </a:rPr>
              <a:t>ПРОЕКТ ПРИКАЗА МИНЗДРАВА РОССИИ И МИНТРУДА РОССИИ</a:t>
            </a:r>
          </a:p>
          <a:p>
            <a:pPr algn="ctr"/>
            <a:r>
              <a:rPr lang="ru-RU" sz="1600" b="1" dirty="0" smtClean="0">
                <a:solidFill>
                  <a:srgbClr val="002060"/>
                </a:solidFill>
              </a:rPr>
              <a:t> </a:t>
            </a:r>
          </a:p>
          <a:p>
            <a:pPr algn="ctr"/>
            <a:r>
              <a:rPr lang="ru-RU" sz="1600" dirty="0" smtClean="0">
                <a:solidFill>
                  <a:srgbClr val="002060"/>
                </a:solidFill>
              </a:rPr>
              <a:t>"Об утверждении перечня вредных и (или) опасных производственных факторов и работ, при выполнении которых проводятся обязательные предварительные медицинские осмотры при поступлении на работу и периодические медицинские осмотры"</a:t>
            </a:r>
            <a:br>
              <a:rPr lang="ru-RU" sz="1600" dirty="0" smtClean="0">
                <a:solidFill>
                  <a:srgbClr val="002060"/>
                </a:solidFill>
              </a:rPr>
            </a:br>
            <a:r>
              <a:rPr lang="ru-RU" sz="1600" dirty="0" smtClean="0">
                <a:solidFill>
                  <a:srgbClr val="002060"/>
                </a:solidFill>
              </a:rPr>
              <a:t/>
            </a:r>
            <a:br>
              <a:rPr lang="ru-RU" sz="1600" dirty="0" smtClean="0">
                <a:solidFill>
                  <a:srgbClr val="002060"/>
                </a:solidFill>
              </a:rPr>
            </a:br>
            <a:r>
              <a:rPr lang="ru-RU" sz="1600" dirty="0" smtClean="0">
                <a:solidFill>
                  <a:srgbClr val="002060"/>
                </a:solidFill>
                <a:hlinkClick r:id="rId2"/>
              </a:rPr>
              <a:t>http://www.consultant.ru/law/hotdocs/47384.html</a:t>
            </a:r>
            <a:endParaRPr lang="ru-RU" sz="1600" dirty="0" smtClean="0">
              <a:solidFill>
                <a:srgbClr val="002060"/>
              </a:solidFill>
            </a:endParaRPr>
          </a:p>
          <a:p>
            <a:pPr algn="ctr"/>
            <a:r>
              <a:rPr lang="ru-RU" sz="1600" dirty="0" smtClean="0">
                <a:solidFill>
                  <a:srgbClr val="002060"/>
                </a:solidFill>
              </a:rPr>
              <a:t>Их «шапки» проекта следует, что это будет совместный документ Минздрава России и Минтруда России</a:t>
            </a:r>
            <a:br>
              <a:rPr lang="ru-RU" sz="1600" dirty="0" smtClean="0">
                <a:solidFill>
                  <a:srgbClr val="002060"/>
                </a:solidFill>
              </a:rPr>
            </a:br>
            <a:endParaRPr lang="ru-RU" sz="1600" b="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467544" y="836712"/>
            <a:ext cx="8208912" cy="5400600"/>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sz="1600" b="1" dirty="0" smtClean="0">
                <a:solidFill>
                  <a:srgbClr val="002060"/>
                </a:solidFill>
              </a:rPr>
              <a:t>ПРОЕКТ ПРИКАЗА МИНЗДРАВА РОССИИ</a:t>
            </a:r>
          </a:p>
          <a:p>
            <a:pPr algn="ctr"/>
            <a:r>
              <a:rPr lang="ru-RU" sz="1600" b="1" dirty="0" smtClean="0">
                <a:solidFill>
                  <a:srgbClr val="002060"/>
                </a:solidFill>
              </a:rPr>
              <a:t> </a:t>
            </a:r>
          </a:p>
          <a:p>
            <a:pPr algn="ctr"/>
            <a:r>
              <a:rPr lang="ru-RU" sz="1600" b="1" dirty="0" smtClean="0">
                <a:solidFill>
                  <a:srgbClr val="002060"/>
                </a:solidFill>
              </a:rPr>
              <a:t>Об утверждении порядка проведения обязательных предварительных при поступлении на работу и периодических медицинских осмотров работников, занятых на работах с вредными и (или) производственными факторами, а также работах, при выполнении которых проводятся предварительные при поступлении на работу и периодические медицинские осмотры работников</a:t>
            </a:r>
          </a:p>
          <a:p>
            <a:endParaRPr lang="ru-RU" sz="1200" b="1" dirty="0" smtClean="0">
              <a:solidFill>
                <a:srgbClr val="002060"/>
              </a:solidFill>
            </a:endParaRPr>
          </a:p>
          <a:p>
            <a:r>
              <a:rPr lang="ru-RU" sz="1200" b="1" dirty="0" smtClean="0">
                <a:solidFill>
                  <a:srgbClr val="002060"/>
                </a:solidFill>
              </a:rPr>
              <a:t>1. Порядок проведения обязательных предварительных при поступлении на работу и периодических медицинских осмотров работников, занятых на работах с вредными и/или опасными производственными факторами, а также работах, при выполнении которых проводятся обязательные предварительные при поступлении на работу и периодические медицинские осмотры работников (Приложение № 1 к Приказу).</a:t>
            </a:r>
          </a:p>
          <a:p>
            <a:r>
              <a:rPr lang="ru-RU" sz="1200" b="1" dirty="0" smtClean="0">
                <a:solidFill>
                  <a:srgbClr val="002060"/>
                </a:solidFill>
              </a:rPr>
              <a:t>2. Общие медицинские противопоказания допуска к работам с вредными и (или) опасными производственными факторами, а также работам, при выполнении которых проводятся обязательные предварительные  при поступлении на работу и периодические медицинские осмотры работников (Приложение № 2 к Приказу).</a:t>
            </a:r>
          </a:p>
          <a:p>
            <a:r>
              <a:rPr lang="ru-RU" sz="1200" b="1" dirty="0" smtClean="0">
                <a:solidFill>
                  <a:srgbClr val="002060"/>
                </a:solidFill>
              </a:rPr>
              <a:t>3. Утвердить Перечень вредных и (или) опасных производственных факторов, при наличии которых проводятся обязательные предварительные при поступлении на работу и периодические медицинские осмотры, дополнительное участие врачей специалистов, лабораторных и клинико-функциональных исследований а также  дополнительных медицинских противопоказаний допуска к работе (Приложение №3 к Приказу)</a:t>
            </a:r>
          </a:p>
          <a:p>
            <a:endParaRPr lang="ru-RU" sz="1200" b="1" dirty="0" smtClean="0">
              <a:solidFill>
                <a:srgbClr val="002060"/>
              </a:solidFill>
            </a:endParaRPr>
          </a:p>
          <a:p>
            <a:r>
              <a:rPr lang="en-US" sz="1200" b="1" dirty="0" smtClean="0">
                <a:solidFill>
                  <a:srgbClr val="FF0000"/>
                </a:solidFill>
              </a:rPr>
              <a:t>http://www.garant.ru/products/ipo/prime/doc/56591268/</a:t>
            </a:r>
            <a:endParaRPr lang="ru-RU" sz="1200" b="1" dirty="0" smtClean="0">
              <a:solidFill>
                <a:srgbClr val="FF0000"/>
              </a:solidFill>
            </a:endParaRPr>
          </a:p>
          <a:p>
            <a:pPr algn="ctr"/>
            <a:endParaRPr lang="ru-RU" sz="1600" b="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467544" y="116632"/>
            <a:ext cx="8208912" cy="6480720"/>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sz="1100" b="1" dirty="0" smtClean="0">
                <a:solidFill>
                  <a:srgbClr val="002060"/>
                </a:solidFill>
              </a:rPr>
              <a:t>ПРОЕКТ ПРИКАЗА МИНЗДРАВА РОССИИ</a:t>
            </a:r>
          </a:p>
          <a:p>
            <a:pPr algn="ctr"/>
            <a:r>
              <a:rPr lang="ru-RU" sz="1100" b="1" dirty="0" smtClean="0">
                <a:solidFill>
                  <a:srgbClr val="002060"/>
                </a:solidFill>
              </a:rPr>
              <a:t> </a:t>
            </a:r>
          </a:p>
          <a:p>
            <a:pPr marL="228600" indent="-228600">
              <a:buAutoNum type="arabicPeriod"/>
            </a:pPr>
            <a:r>
              <a:rPr lang="ru-RU" sz="1100" b="1" dirty="0" smtClean="0">
                <a:solidFill>
                  <a:srgbClr val="002060"/>
                </a:solidFill>
              </a:rPr>
              <a:t>Порядок проведения обязательных предварительных при поступлении на работу и периодических медицинских осмотров работников, занятых на работах с вредными и/или опасными производственными факторами, а также работах, при выполнении которых проводятся обязательные предварительные при поступлении на работу и периодические медицинские осмотры работников (Приложение № 1 к Приказу).</a:t>
            </a:r>
          </a:p>
          <a:p>
            <a:pPr marL="228600" indent="-228600"/>
            <a:r>
              <a:rPr lang="ru-RU" sz="1100" dirty="0" smtClean="0">
                <a:solidFill>
                  <a:srgbClr val="002060"/>
                </a:solidFill>
              </a:rPr>
              <a:t>5. Предварительные и периодические медицинские осмотры проводятся </a:t>
            </a:r>
            <a:r>
              <a:rPr lang="ru-RU" sz="1100" u="sng" dirty="0" smtClean="0">
                <a:solidFill>
                  <a:srgbClr val="002060"/>
                </a:solidFill>
              </a:rPr>
              <a:t>по факту наличия </a:t>
            </a:r>
            <a:r>
              <a:rPr lang="ru-RU" sz="1100" dirty="0" smtClean="0">
                <a:solidFill>
                  <a:srgbClr val="002060"/>
                </a:solidFill>
              </a:rPr>
              <a:t>на рабочем месте химических, биологических факторов, аллергенов, канцерогенов, а также аэрозолей </a:t>
            </a:r>
            <a:r>
              <a:rPr lang="ru-RU" sz="1100" dirty="0" err="1" smtClean="0">
                <a:solidFill>
                  <a:srgbClr val="002060"/>
                </a:solidFill>
              </a:rPr>
              <a:t>фиброгенного</a:t>
            </a:r>
            <a:r>
              <a:rPr lang="ru-RU" sz="1100" dirty="0" smtClean="0">
                <a:solidFill>
                  <a:srgbClr val="002060"/>
                </a:solidFill>
              </a:rPr>
              <a:t> действия вне зависимости от их значений в воздухе рабочей зоны.</a:t>
            </a:r>
          </a:p>
          <a:p>
            <a:pPr marL="228600" indent="-228600"/>
            <a:r>
              <a:rPr lang="ru-RU" sz="1100" dirty="0" smtClean="0">
                <a:solidFill>
                  <a:srgbClr val="002060"/>
                </a:solidFill>
              </a:rPr>
              <a:t>6. Обязательные периодические медицинские осмотры всех работников, подвергающихся воздействию вредных и (или) опасных производственных </a:t>
            </a:r>
            <a:r>
              <a:rPr lang="ru-RU" sz="1100" u="sng" dirty="0" smtClean="0">
                <a:solidFill>
                  <a:srgbClr val="002060"/>
                </a:solidFill>
              </a:rPr>
              <a:t>факторов в условиях труда класса 3 (вредные) и класса 4 (опасные)</a:t>
            </a:r>
            <a:r>
              <a:rPr lang="ru-RU" sz="1100" dirty="0" smtClean="0">
                <a:solidFill>
                  <a:srgbClr val="002060"/>
                </a:solidFill>
              </a:rPr>
              <a:t>, проводятся в соответствии со сроками, указанными в приложении 3 к настоящему Приказу.</a:t>
            </a:r>
          </a:p>
          <a:p>
            <a:pPr marL="228600" indent="-228600"/>
            <a:r>
              <a:rPr lang="ru-RU" sz="1100" b="1" dirty="0" smtClean="0">
                <a:solidFill>
                  <a:srgbClr val="002060"/>
                </a:solidFill>
              </a:rPr>
              <a:t>13. </a:t>
            </a:r>
            <a:r>
              <a:rPr lang="ru-RU" sz="1100" u="sng" dirty="0" smtClean="0">
                <a:solidFill>
                  <a:srgbClr val="002060"/>
                </a:solidFill>
              </a:rPr>
              <a:t>Перечень контингентов</a:t>
            </a:r>
            <a:r>
              <a:rPr lang="ru-RU" sz="1100" dirty="0" smtClean="0">
                <a:solidFill>
                  <a:srgbClr val="002060"/>
                </a:solidFill>
              </a:rPr>
              <a:t>, разработанный и утвержденный работодателем, составляется в 3-х экземплярах, один из которых хранится у работодателя, второй направляется в медицинскую организацию, проводящую медицинский осмотр, третий (в 10-тидневный срок после утверждения) – в территориальный орган </a:t>
            </a:r>
            <a:r>
              <a:rPr lang="ru-RU" sz="1100" u="sng" dirty="0" smtClean="0">
                <a:solidFill>
                  <a:srgbClr val="002060"/>
                </a:solidFill>
              </a:rPr>
              <a:t>федеральной службы по надзору в сфере защиты прав ей и благополучия человека </a:t>
            </a:r>
            <a:r>
              <a:rPr lang="ru-RU" sz="1100" b="1" u="sng" dirty="0" smtClean="0">
                <a:solidFill>
                  <a:srgbClr val="002060"/>
                </a:solidFill>
              </a:rPr>
              <a:t>для согласования</a:t>
            </a:r>
            <a:r>
              <a:rPr lang="ru-RU" sz="1100" dirty="0" smtClean="0">
                <a:solidFill>
                  <a:srgbClr val="002060"/>
                </a:solidFill>
              </a:rPr>
              <a:t>.</a:t>
            </a:r>
          </a:p>
          <a:p>
            <a:r>
              <a:rPr lang="ru-RU" sz="1100" dirty="0" smtClean="0">
                <a:solidFill>
                  <a:srgbClr val="002060"/>
                </a:solidFill>
              </a:rPr>
              <a:t>19. При проведении предварительных и периодических медицинских осмотров </a:t>
            </a:r>
            <a:r>
              <a:rPr lang="ru-RU" sz="1100" u="sng" dirty="0" smtClean="0">
                <a:solidFill>
                  <a:srgbClr val="002060"/>
                </a:solidFill>
              </a:rPr>
              <a:t>всем обследуемым </a:t>
            </a:r>
            <a:r>
              <a:rPr lang="ru-RU" sz="1100" dirty="0" smtClean="0">
                <a:solidFill>
                  <a:srgbClr val="002060"/>
                </a:solidFill>
              </a:rPr>
              <a:t>в обязательном порядке проводится: </a:t>
            </a:r>
          </a:p>
          <a:p>
            <a:r>
              <a:rPr lang="ru-RU" sz="1100" dirty="0" smtClean="0">
                <a:solidFill>
                  <a:srgbClr val="002060"/>
                </a:solidFill>
              </a:rPr>
              <a:t>осмотр врачом - </a:t>
            </a:r>
            <a:r>
              <a:rPr lang="ru-RU" sz="1100" dirty="0" err="1" smtClean="0">
                <a:solidFill>
                  <a:srgbClr val="002060"/>
                </a:solidFill>
              </a:rPr>
              <a:t>профпатологом</a:t>
            </a:r>
            <a:r>
              <a:rPr lang="ru-RU" sz="1100" dirty="0" smtClean="0">
                <a:solidFill>
                  <a:srgbClr val="002060"/>
                </a:solidFill>
              </a:rPr>
              <a:t>;</a:t>
            </a:r>
          </a:p>
          <a:p>
            <a:r>
              <a:rPr lang="ru-RU" sz="1100" dirty="0" smtClean="0">
                <a:solidFill>
                  <a:srgbClr val="002060"/>
                </a:solidFill>
              </a:rPr>
              <a:t>осмотр врачом -терапевтом;</a:t>
            </a:r>
          </a:p>
          <a:p>
            <a:r>
              <a:rPr lang="ru-RU" sz="1100" dirty="0" smtClean="0">
                <a:solidFill>
                  <a:srgbClr val="002060"/>
                </a:solidFill>
              </a:rPr>
              <a:t>осмотр врачом -неврологом;</a:t>
            </a:r>
          </a:p>
          <a:p>
            <a:r>
              <a:rPr lang="ru-RU" sz="1100" dirty="0" smtClean="0">
                <a:solidFill>
                  <a:srgbClr val="002060"/>
                </a:solidFill>
              </a:rPr>
              <a:t>осмотр врачом -хирургом;</a:t>
            </a:r>
          </a:p>
          <a:p>
            <a:r>
              <a:rPr lang="ru-RU" sz="1100" dirty="0" smtClean="0">
                <a:solidFill>
                  <a:srgbClr val="002060"/>
                </a:solidFill>
              </a:rPr>
              <a:t>осмотр врачом -офтальмологом (</a:t>
            </a:r>
            <a:r>
              <a:rPr lang="ru-RU" sz="1100" dirty="0" err="1" smtClean="0">
                <a:solidFill>
                  <a:srgbClr val="002060"/>
                </a:solidFill>
              </a:rPr>
              <a:t>визометрия</a:t>
            </a:r>
            <a:r>
              <a:rPr lang="ru-RU" sz="1100" dirty="0" smtClean="0">
                <a:solidFill>
                  <a:srgbClr val="002060"/>
                </a:solidFill>
              </a:rPr>
              <a:t>, периметрия, тонометрия глаза (у лиц старше 40 лет);</a:t>
            </a:r>
          </a:p>
          <a:p>
            <a:r>
              <a:rPr lang="ru-RU" sz="1100" dirty="0" smtClean="0">
                <a:solidFill>
                  <a:srgbClr val="002060"/>
                </a:solidFill>
              </a:rPr>
              <a:t>осмотр врачом -отоларингологом;</a:t>
            </a:r>
          </a:p>
          <a:p>
            <a:r>
              <a:rPr lang="ru-RU" sz="1100" dirty="0" smtClean="0">
                <a:solidFill>
                  <a:srgbClr val="002060"/>
                </a:solidFill>
              </a:rPr>
              <a:t>осмотр врачом − акушером-гинекологом (для женщин) с проведением бактериологического (на флору) и цитологического (на </a:t>
            </a:r>
            <a:r>
              <a:rPr lang="ru-RU" sz="1100" dirty="0" err="1" smtClean="0">
                <a:solidFill>
                  <a:srgbClr val="002060"/>
                </a:solidFill>
              </a:rPr>
              <a:t>атипичные</a:t>
            </a:r>
            <a:r>
              <a:rPr lang="ru-RU" sz="1100" dirty="0" smtClean="0">
                <a:solidFill>
                  <a:srgbClr val="002060"/>
                </a:solidFill>
              </a:rPr>
              <a:t> клетки) исследования;</a:t>
            </a:r>
          </a:p>
          <a:p>
            <a:r>
              <a:rPr lang="ru-RU" sz="1100" dirty="0" smtClean="0">
                <a:solidFill>
                  <a:srgbClr val="002060"/>
                </a:solidFill>
              </a:rPr>
              <a:t>исследования уровня гемоглобина, лейкоцитов, эритроцитов,  тромбоцитов, скорости оседания эритроцитов, глюкозы в крови;</a:t>
            </a:r>
          </a:p>
          <a:p>
            <a:r>
              <a:rPr lang="ru-RU" sz="1100" dirty="0" smtClean="0">
                <a:solidFill>
                  <a:srgbClr val="002060"/>
                </a:solidFill>
              </a:rPr>
              <a:t>определение объема, уровня удельного веса, лейкоцитов, эритроцитов  мочи, исследование мочи на белок;</a:t>
            </a:r>
          </a:p>
          <a:p>
            <a:r>
              <a:rPr lang="ru-RU" sz="1100" dirty="0" smtClean="0">
                <a:solidFill>
                  <a:srgbClr val="002060"/>
                </a:solidFill>
              </a:rPr>
              <a:t>электрокардиографическое исследование;</a:t>
            </a:r>
          </a:p>
          <a:p>
            <a:r>
              <a:rPr lang="ru-RU" sz="1100" dirty="0" smtClean="0">
                <a:solidFill>
                  <a:srgbClr val="002060"/>
                </a:solidFill>
              </a:rPr>
              <a:t>рентгенологические исследования органов грудной клетки с их последующим описанием (цифровая рентгенография или  цифровая флюорография) в 2-х проекциях (прямая и правая боковая). </a:t>
            </a:r>
            <a:endParaRPr lang="ru-RU" sz="1100" b="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467544" y="116632"/>
            <a:ext cx="8208912" cy="6480720"/>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sz="1100" b="1" dirty="0" smtClean="0">
                <a:solidFill>
                  <a:srgbClr val="002060"/>
                </a:solidFill>
              </a:rPr>
              <a:t>ПРОЕКТ ПРИКАЗА МИНЗДРАВА РОССИИ</a:t>
            </a:r>
          </a:p>
          <a:p>
            <a:pPr algn="ctr"/>
            <a:r>
              <a:rPr lang="ru-RU" sz="1100" b="1" dirty="0" smtClean="0">
                <a:solidFill>
                  <a:srgbClr val="002060"/>
                </a:solidFill>
              </a:rPr>
              <a:t> </a:t>
            </a:r>
          </a:p>
          <a:p>
            <a:r>
              <a:rPr lang="ru-RU" sz="1400" dirty="0" smtClean="0">
                <a:solidFill>
                  <a:srgbClr val="002060"/>
                </a:solidFill>
              </a:rPr>
              <a:t>В </a:t>
            </a:r>
            <a:r>
              <a:rPr lang="ru-RU" sz="1400" dirty="0" smtClean="0">
                <a:solidFill>
                  <a:srgbClr val="002060"/>
                </a:solidFill>
              </a:rPr>
              <a:t>пункте 12 Порядка сказано, что </a:t>
            </a:r>
            <a:r>
              <a:rPr lang="ru-RU" sz="1400" u="sng" dirty="0" smtClean="0">
                <a:solidFill>
                  <a:srgbClr val="002060"/>
                </a:solidFill>
              </a:rPr>
              <a:t>при составлении контингента </a:t>
            </a:r>
            <a:r>
              <a:rPr lang="ru-RU" sz="1400" dirty="0" smtClean="0">
                <a:solidFill>
                  <a:srgbClr val="002060"/>
                </a:solidFill>
              </a:rPr>
              <a:t>необходимо использовать результаты </a:t>
            </a:r>
            <a:r>
              <a:rPr lang="ru-RU" sz="1400" dirty="0" err="1" smtClean="0">
                <a:solidFill>
                  <a:srgbClr val="002060"/>
                </a:solidFill>
              </a:rPr>
              <a:t>спецоценки</a:t>
            </a:r>
            <a:r>
              <a:rPr lang="ru-RU" sz="1400" dirty="0" smtClean="0">
                <a:solidFill>
                  <a:srgbClr val="002060"/>
                </a:solidFill>
              </a:rPr>
              <a:t>. </a:t>
            </a:r>
            <a:r>
              <a:rPr lang="ru-RU" sz="1400" u="sng" dirty="0" smtClean="0">
                <a:solidFill>
                  <a:srgbClr val="002060"/>
                </a:solidFill>
              </a:rPr>
              <a:t>Возможно, </a:t>
            </a:r>
            <a:r>
              <a:rPr lang="ru-RU" sz="1400" u="sng" dirty="0" smtClean="0">
                <a:solidFill>
                  <a:srgbClr val="002060"/>
                </a:solidFill>
              </a:rPr>
              <a:t>Роспотребнадзор </a:t>
            </a:r>
            <a:r>
              <a:rPr lang="ru-RU" sz="1400" dirty="0" smtClean="0">
                <a:solidFill>
                  <a:srgbClr val="002060"/>
                </a:solidFill>
              </a:rPr>
              <a:t>потребует предоставить и результаты выполнения программы производственного контроля. В общем, если данное требование будет утверждено, то предприятиям придется оценивать риск возможного несогласования перечня и всё-таки проводить </a:t>
            </a:r>
            <a:r>
              <a:rPr lang="ru-RU" sz="1400" u="sng" dirty="0" smtClean="0">
                <a:solidFill>
                  <a:srgbClr val="002060"/>
                </a:solidFill>
              </a:rPr>
              <a:t>и СОУТ, и </a:t>
            </a:r>
            <a:r>
              <a:rPr lang="ru-RU" sz="1400" u="sng" dirty="0" smtClean="0">
                <a:solidFill>
                  <a:srgbClr val="002060"/>
                </a:solidFill>
              </a:rPr>
              <a:t>производственного контроля</a:t>
            </a:r>
            <a:r>
              <a:rPr lang="ru-RU" sz="1400" dirty="0" smtClean="0">
                <a:solidFill>
                  <a:srgbClr val="002060"/>
                </a:solidFill>
              </a:rPr>
              <a:t>.</a:t>
            </a:r>
            <a:endParaRPr lang="ru-RU" sz="1400" dirty="0" smtClean="0">
              <a:solidFill>
                <a:srgbClr val="002060"/>
              </a:solidFill>
            </a:endParaRPr>
          </a:p>
          <a:p>
            <a:r>
              <a:rPr lang="ru-RU" sz="1400" dirty="0" smtClean="0">
                <a:solidFill>
                  <a:srgbClr val="002060"/>
                </a:solidFill>
              </a:rPr>
              <a:t>В </a:t>
            </a:r>
            <a:r>
              <a:rPr lang="ru-RU" sz="1400" dirty="0" smtClean="0">
                <a:solidFill>
                  <a:srgbClr val="002060"/>
                </a:solidFill>
              </a:rPr>
              <a:t>порядке  ясно прописано что, </a:t>
            </a:r>
            <a:r>
              <a:rPr lang="ru-RU" sz="1400" u="sng" dirty="0" smtClean="0">
                <a:solidFill>
                  <a:srgbClr val="002060"/>
                </a:solidFill>
              </a:rPr>
              <a:t>факторы из Перечня 1 включаются в контингент только лишь при превышении допустимого уровня воздействия</a:t>
            </a:r>
            <a:r>
              <a:rPr lang="ru-RU" sz="1400" dirty="0" smtClean="0">
                <a:solidFill>
                  <a:srgbClr val="002060"/>
                </a:solidFill>
              </a:rPr>
              <a:t>. </a:t>
            </a:r>
            <a:r>
              <a:rPr lang="ru-RU" sz="1400" u="sng" dirty="0" smtClean="0">
                <a:solidFill>
                  <a:srgbClr val="002060"/>
                </a:solidFill>
              </a:rPr>
              <a:t>Исключению</a:t>
            </a:r>
            <a:r>
              <a:rPr lang="ru-RU" sz="1400" dirty="0" smtClean="0">
                <a:solidFill>
                  <a:srgbClr val="002060"/>
                </a:solidFill>
              </a:rPr>
              <a:t> подлежат аллергены, вещества опасные для репродуктивного здоровья, канцерогены, вещества остронаправленного действия, а также аэрозоли преимущественно </a:t>
            </a:r>
            <a:r>
              <a:rPr lang="ru-RU" sz="1400" dirty="0" err="1" smtClean="0">
                <a:solidFill>
                  <a:srgbClr val="002060"/>
                </a:solidFill>
              </a:rPr>
              <a:t>фиброгенного</a:t>
            </a:r>
            <a:r>
              <a:rPr lang="ru-RU" sz="1400" dirty="0" smtClean="0">
                <a:solidFill>
                  <a:srgbClr val="002060"/>
                </a:solidFill>
              </a:rPr>
              <a:t> действия. Это исключит споры при проведении СОУТ. В настоящее время организации, проводящие </a:t>
            </a:r>
            <a:r>
              <a:rPr lang="ru-RU" sz="1400" dirty="0" err="1" smtClean="0">
                <a:solidFill>
                  <a:srgbClr val="002060"/>
                </a:solidFill>
              </a:rPr>
              <a:t>спецоценку</a:t>
            </a:r>
            <a:r>
              <a:rPr lang="ru-RU" sz="1400" dirty="0" smtClean="0">
                <a:solidFill>
                  <a:srgbClr val="002060"/>
                </a:solidFill>
              </a:rPr>
              <a:t>, в картах прописывают необходимость прохождения медосмотров, даже если условия труда по результатам оценки являются допустимыми. Теневое влияние оказывает как раз Роспотребнадзор, прописывающий в своих разъяснениях, что даже при контакте с вредными факторам могут возникнуть последствия для здоровья.</a:t>
            </a:r>
            <a:endParaRPr lang="ru-RU" sz="1400"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179512" y="332656"/>
            <a:ext cx="8712968" cy="5832648"/>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defRPr/>
            </a:pPr>
            <a:r>
              <a:rPr lang="ru-RU" sz="1600" b="1" dirty="0">
                <a:solidFill>
                  <a:srgbClr val="002060"/>
                </a:solidFill>
              </a:rPr>
              <a:t>Российские трудящиеся по счастью на 10-м месте</a:t>
            </a:r>
          </a:p>
          <a:p>
            <a:pPr algn="ctr">
              <a:defRPr/>
            </a:pPr>
            <a:r>
              <a:rPr lang="ru-RU" sz="1600" i="1" dirty="0">
                <a:solidFill>
                  <a:srgbClr val="002060"/>
                </a:solidFill>
              </a:rPr>
              <a:t>(Сергей Куликов. Россия заняла 10-е место в рейтинге счастливых трудящихся // RG.RU, 30.11.2015, 16:00)</a:t>
            </a:r>
          </a:p>
          <a:p>
            <a:pPr algn="just">
              <a:defRPr/>
            </a:pPr>
            <a:r>
              <a:rPr lang="ru-RU" sz="1600" dirty="0">
                <a:solidFill>
                  <a:srgbClr val="002060"/>
                </a:solidFill>
              </a:rPr>
              <a:t/>
            </a:r>
            <a:br>
              <a:rPr lang="ru-RU" sz="1600" dirty="0">
                <a:solidFill>
                  <a:srgbClr val="002060"/>
                </a:solidFill>
              </a:rPr>
            </a:br>
            <a:r>
              <a:rPr lang="ru-RU" sz="1600" dirty="0">
                <a:solidFill>
                  <a:srgbClr val="002060"/>
                </a:solidFill>
              </a:rPr>
              <a:t>	Россия вошла в Топ-10 стран с самыми счастливыми трудящимися в мире. </a:t>
            </a:r>
          </a:p>
          <a:p>
            <a:pPr algn="just">
              <a:defRPr/>
            </a:pPr>
            <a:r>
              <a:rPr lang="ru-RU" sz="1600" dirty="0">
                <a:solidFill>
                  <a:srgbClr val="002060"/>
                </a:solidFill>
              </a:rPr>
              <a:t>	Индекс лояльности работников своим компаниям, как сообщила британская </a:t>
            </a:r>
            <a:r>
              <a:rPr lang="ru-RU" sz="1600" dirty="0" err="1">
                <a:solidFill>
                  <a:srgbClr val="002060"/>
                </a:solidFill>
              </a:rPr>
              <a:t>The</a:t>
            </a:r>
            <a:r>
              <a:rPr lang="ru-RU" sz="1600" dirty="0">
                <a:solidFill>
                  <a:srgbClr val="002060"/>
                </a:solidFill>
              </a:rPr>
              <a:t> </a:t>
            </a:r>
            <a:r>
              <a:rPr lang="ru-RU" sz="1600" dirty="0" err="1">
                <a:solidFill>
                  <a:srgbClr val="002060"/>
                </a:solidFill>
              </a:rPr>
              <a:t>Independent</a:t>
            </a:r>
            <a:r>
              <a:rPr lang="ru-RU" sz="1600" dirty="0">
                <a:solidFill>
                  <a:srgbClr val="002060"/>
                </a:solidFill>
              </a:rPr>
              <a:t>, рассчитала шведская фирма </a:t>
            </a:r>
            <a:r>
              <a:rPr lang="ru-RU" sz="1600" dirty="0" err="1">
                <a:solidFill>
                  <a:srgbClr val="002060"/>
                </a:solidFill>
              </a:rPr>
              <a:t>Universum</a:t>
            </a:r>
            <a:r>
              <a:rPr lang="ru-RU" sz="1600" dirty="0">
                <a:solidFill>
                  <a:srgbClr val="002060"/>
                </a:solidFill>
              </a:rPr>
              <a:t> </a:t>
            </a:r>
            <a:r>
              <a:rPr lang="ru-RU" sz="1600" dirty="0" err="1">
                <a:solidFill>
                  <a:srgbClr val="002060"/>
                </a:solidFill>
              </a:rPr>
              <a:t>Global</a:t>
            </a:r>
            <a:r>
              <a:rPr lang="ru-RU" sz="1600" dirty="0">
                <a:solidFill>
                  <a:srgbClr val="002060"/>
                </a:solidFill>
              </a:rPr>
              <a:t> </a:t>
            </a:r>
            <a:br>
              <a:rPr lang="ru-RU" sz="1600" dirty="0">
                <a:solidFill>
                  <a:srgbClr val="002060"/>
                </a:solidFill>
              </a:rPr>
            </a:br>
            <a:r>
              <a:rPr lang="ru-RU" sz="1600" dirty="0">
                <a:solidFill>
                  <a:srgbClr val="002060"/>
                </a:solidFill>
              </a:rPr>
              <a:t>	В общей сложности, как сообщило издание, эксперты опросили 250 тысяч специалистов в 55 странах. </a:t>
            </a:r>
          </a:p>
          <a:p>
            <a:pPr algn="just">
              <a:defRPr/>
            </a:pPr>
            <a:r>
              <a:rPr lang="ru-RU" sz="1600" dirty="0">
                <a:solidFill>
                  <a:srgbClr val="002060"/>
                </a:solidFill>
              </a:rPr>
              <a:t>	В ходе исследования эксперты выяснили, насколько работники удовлетворены своей работой, а также каково их отношение к руководству и самой компании. </a:t>
            </a:r>
          </a:p>
          <a:p>
            <a:pPr algn="just">
              <a:defRPr/>
            </a:pPr>
            <a:r>
              <a:rPr lang="ru-RU" sz="1600" dirty="0">
                <a:solidFill>
                  <a:srgbClr val="002060"/>
                </a:solidFill>
              </a:rPr>
              <a:t>	</a:t>
            </a:r>
            <a:r>
              <a:rPr lang="ru-RU" sz="1600" b="1" dirty="0">
                <a:solidFill>
                  <a:srgbClr val="002060"/>
                </a:solidFill>
              </a:rPr>
              <a:t>Самыми счастливыми </a:t>
            </a:r>
            <a:r>
              <a:rPr lang="ru-RU" sz="1600" dirty="0">
                <a:solidFill>
                  <a:srgbClr val="002060"/>
                </a:solidFill>
              </a:rPr>
              <a:t>оказались </a:t>
            </a:r>
            <a:r>
              <a:rPr lang="ru-RU" sz="1600" u="sng" dirty="0">
                <a:solidFill>
                  <a:srgbClr val="002060"/>
                </a:solidFill>
              </a:rPr>
              <a:t>бельгийцы, норвежцы и специалисты из Коста-Рики</a:t>
            </a:r>
            <a:r>
              <a:rPr lang="ru-RU" sz="1600" dirty="0">
                <a:solidFill>
                  <a:srgbClr val="002060"/>
                </a:solidFill>
              </a:rPr>
              <a:t>. </a:t>
            </a:r>
          </a:p>
          <a:p>
            <a:pPr algn="just">
              <a:defRPr/>
            </a:pPr>
            <a:r>
              <a:rPr lang="ru-RU" sz="1600" dirty="0">
                <a:solidFill>
                  <a:srgbClr val="002060"/>
                </a:solidFill>
              </a:rPr>
              <a:t>	</a:t>
            </a:r>
            <a:r>
              <a:rPr lang="ru-RU" sz="1600" u="sng" dirty="0">
                <a:solidFill>
                  <a:srgbClr val="002060"/>
                </a:solidFill>
              </a:rPr>
              <a:t>Россия</a:t>
            </a:r>
            <a:r>
              <a:rPr lang="ru-RU" sz="1600" dirty="0">
                <a:solidFill>
                  <a:srgbClr val="002060"/>
                </a:solidFill>
              </a:rPr>
              <a:t> оказалась на 10-м месте, </a:t>
            </a:r>
            <a:r>
              <a:rPr lang="ru-RU" sz="1600" b="1" dirty="0">
                <a:solidFill>
                  <a:srgbClr val="002060"/>
                </a:solidFill>
              </a:rPr>
              <a:t>уступив</a:t>
            </a:r>
            <a:r>
              <a:rPr lang="ru-RU" sz="1600" u="sng" dirty="0">
                <a:solidFill>
                  <a:srgbClr val="002060"/>
                </a:solidFill>
              </a:rPr>
              <a:t> Дании, Южно-Африканской Республике, Австрии, Швейцарии, Греции и Чехии</a:t>
            </a:r>
            <a:r>
              <a:rPr lang="ru-RU" sz="1600" dirty="0">
                <a:solidFill>
                  <a:srgbClr val="002060"/>
                </a:solidFill>
              </a:rPr>
              <a:t>. </a:t>
            </a:r>
          </a:p>
          <a:p>
            <a:pPr algn="just">
              <a:defRPr/>
            </a:pPr>
            <a:r>
              <a:rPr lang="ru-RU" sz="1600" dirty="0">
                <a:solidFill>
                  <a:srgbClr val="002060"/>
                </a:solidFill>
              </a:rPr>
              <a:t>	В то же время россияне оказались более благожелательны к своим работодателям и компаниям, чем, например, жители </a:t>
            </a:r>
            <a:r>
              <a:rPr lang="ru-RU" sz="1600" u="sng" dirty="0">
                <a:solidFill>
                  <a:srgbClr val="002060"/>
                </a:solidFill>
              </a:rPr>
              <a:t>Великобритании</a:t>
            </a:r>
            <a:r>
              <a:rPr lang="ru-RU" sz="1600" dirty="0">
                <a:solidFill>
                  <a:srgbClr val="002060"/>
                </a:solidFill>
              </a:rPr>
              <a:t>, благодаря оценке которых Соединенное Королевство оказалось </a:t>
            </a:r>
            <a:r>
              <a:rPr lang="ru-RU" sz="1600" b="1" dirty="0">
                <a:solidFill>
                  <a:srgbClr val="002060"/>
                </a:solidFill>
              </a:rPr>
              <a:t>лишь на 30-й позиции</a:t>
            </a:r>
            <a:r>
              <a:rPr lang="ru-RU" sz="1600" dirty="0">
                <a:solidFill>
                  <a:srgbClr val="002060"/>
                </a:solidFill>
              </a:rPr>
              <a:t>. </a:t>
            </a:r>
          </a:p>
          <a:p>
            <a:pPr algn="just">
              <a:defRPr/>
            </a:pPr>
            <a:r>
              <a:rPr lang="ru-RU" sz="1600" dirty="0">
                <a:solidFill>
                  <a:srgbClr val="002060"/>
                </a:solidFill>
              </a:rPr>
              <a:t>	Как установили исследователи, </a:t>
            </a:r>
            <a:r>
              <a:rPr lang="ru-RU" sz="1600" b="1" dirty="0">
                <a:solidFill>
                  <a:srgbClr val="002060"/>
                </a:solidFill>
              </a:rPr>
              <a:t>меньше всех </a:t>
            </a:r>
            <a:r>
              <a:rPr lang="ru-RU" sz="1600" dirty="0">
                <a:solidFill>
                  <a:srgbClr val="002060"/>
                </a:solidFill>
              </a:rPr>
              <a:t>довольны своей работой </a:t>
            </a:r>
            <a:r>
              <a:rPr lang="ru-RU" sz="1600" u="sng" dirty="0">
                <a:solidFill>
                  <a:srgbClr val="002060"/>
                </a:solidFill>
              </a:rPr>
              <a:t>марокканцы, нигерийцы и </a:t>
            </a:r>
            <a:r>
              <a:rPr lang="ru-RU" sz="1600" b="1" i="1" u="sng" dirty="0">
                <a:solidFill>
                  <a:srgbClr val="002060"/>
                </a:solidFill>
              </a:rPr>
              <a:t>японцы</a:t>
            </a:r>
            <a:r>
              <a:rPr lang="ru-RU" sz="1600" dirty="0">
                <a:solidFill>
                  <a:srgbClr val="002060"/>
                </a:solidFill>
              </a:rPr>
              <a:t>. </a:t>
            </a:r>
            <a:endParaRPr lang="ru-RU" sz="1400" b="1" dirty="0">
              <a:solidFill>
                <a:srgbClr val="002060"/>
              </a:solidFill>
              <a:effectLst>
                <a:outerShdw blurRad="38100" dist="38100" dir="2700000" algn="tl">
                  <a:srgbClr val="000000">
                    <a:alpha val="43137"/>
                  </a:srgbClr>
                </a:outerShdw>
              </a:effectLst>
            </a:endParaRPr>
          </a:p>
        </p:txBody>
      </p:sp>
    </p:spTree>
  </p:cSld>
  <p:clrMapOvr>
    <a:masterClrMapping/>
  </p:clrMapOvr>
  <p:transition>
    <p:fade thruBlk="1"/>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3851275" y="1196975"/>
            <a:ext cx="4824413" cy="935038"/>
          </a:xfrm>
        </p:spPr>
        <p:txBody>
          <a:bodyPr>
            <a:normAutofit/>
          </a:bodyPr>
          <a:lstStyle/>
          <a:p>
            <a:pPr marR="0" algn="ctr" eaLnBrk="1" hangingPunct="1">
              <a:spcBef>
                <a:spcPct val="60000"/>
              </a:spcBef>
              <a:defRPr/>
            </a:pPr>
            <a:r>
              <a:rPr lang="ru-RU" sz="2800" i="1" dirty="0" smtClean="0">
                <a:solidFill>
                  <a:srgbClr val="227A8F"/>
                </a:solidFill>
                <a:effectLst>
                  <a:outerShdw blurRad="38100" dist="38100" dir="2700000" algn="tl">
                    <a:srgbClr val="C0C0C0"/>
                  </a:outerShdw>
                </a:effectLst>
              </a:rPr>
              <a:t>Спасибо за внимание!</a:t>
            </a:r>
          </a:p>
          <a:p>
            <a:pPr marR="0" eaLnBrk="1" hangingPunct="1">
              <a:defRPr/>
            </a:pPr>
            <a:endParaRPr lang="ru-RU" sz="2800" dirty="0" smtClean="0"/>
          </a:p>
        </p:txBody>
      </p:sp>
      <p:sp>
        <p:nvSpPr>
          <p:cNvPr id="3" name="Прямоугольник 2"/>
          <p:cNvSpPr/>
          <p:nvPr/>
        </p:nvSpPr>
        <p:spPr>
          <a:xfrm>
            <a:off x="3276600" y="2924175"/>
            <a:ext cx="5759450" cy="2592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b="1" dirty="0">
                <a:solidFill>
                  <a:srgbClr val="002060"/>
                </a:solidFill>
              </a:rPr>
              <a:t>Кузнецова Екатерина Анатольевна</a:t>
            </a:r>
          </a:p>
          <a:p>
            <a:pPr algn="ctr">
              <a:defRPr/>
            </a:pPr>
            <a:r>
              <a:rPr lang="ru-RU" b="1" dirty="0">
                <a:solidFill>
                  <a:srgbClr val="002060"/>
                </a:solidFill>
              </a:rPr>
              <a:t>Начальник отдела экономического анализа и мониторинга условий и охраны труда </a:t>
            </a:r>
          </a:p>
          <a:p>
            <a:pPr algn="ctr">
              <a:defRPr/>
            </a:pPr>
            <a:r>
              <a:rPr lang="ru-RU" b="1" dirty="0">
                <a:solidFill>
                  <a:srgbClr val="002060"/>
                </a:solidFill>
              </a:rPr>
              <a:t>ФГБУ «ВНИИ </a:t>
            </a:r>
            <a:r>
              <a:rPr lang="ru-RU" b="1" dirty="0" smtClean="0">
                <a:solidFill>
                  <a:srgbClr val="002060"/>
                </a:solidFill>
              </a:rPr>
              <a:t>труда</a:t>
            </a:r>
            <a:r>
              <a:rPr lang="ru-RU" b="1" dirty="0">
                <a:solidFill>
                  <a:srgbClr val="002060"/>
                </a:solidFill>
              </a:rPr>
              <a:t>» Минтруда России</a:t>
            </a:r>
          </a:p>
          <a:p>
            <a:pPr algn="ctr">
              <a:defRPr/>
            </a:pPr>
            <a:r>
              <a:rPr lang="en-US" b="1" dirty="0">
                <a:solidFill>
                  <a:srgbClr val="002060"/>
                </a:solidFill>
                <a:hlinkClick r:id="rId3"/>
              </a:rPr>
              <a:t>kuznetsova@vcot.info</a:t>
            </a:r>
            <a:endParaRPr lang="en-US" b="1" dirty="0">
              <a:solidFill>
                <a:srgbClr val="002060"/>
              </a:solidFill>
            </a:endParaRPr>
          </a:p>
          <a:p>
            <a:pPr algn="ctr">
              <a:defRPr/>
            </a:pPr>
            <a:r>
              <a:rPr lang="ru-RU" b="1" dirty="0">
                <a:solidFill>
                  <a:srgbClr val="002060"/>
                </a:solidFill>
              </a:rPr>
              <a:t>(499) 163-60-92</a:t>
            </a:r>
          </a:p>
        </p:txBody>
      </p:sp>
      <p:pic>
        <p:nvPicPr>
          <p:cNvPr id="50180" name="Picture 2" descr="addon"/>
          <p:cNvPicPr>
            <a:picLocks noChangeAspect="1" noChangeArrowheads="1"/>
          </p:cNvPicPr>
          <p:nvPr/>
        </p:nvPicPr>
        <p:blipFill>
          <a:blip r:embed="rId4" cstate="print"/>
          <a:srcRect/>
          <a:stretch>
            <a:fillRect/>
          </a:stretch>
        </p:blipFill>
        <p:spPr bwMode="auto">
          <a:xfrm>
            <a:off x="0" y="0"/>
            <a:ext cx="3190875" cy="45339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179388" y="692150"/>
            <a:ext cx="8713787" cy="5400675"/>
          </a:xfrm>
        </p:spPr>
        <p:txBody>
          <a:bodyPr/>
          <a:lstStyle/>
          <a:p>
            <a:pPr algn="ctr">
              <a:buFont typeface="Arial" charset="0"/>
              <a:buNone/>
            </a:pPr>
            <a:r>
              <a:rPr lang="ru-RU" sz="1600" i="1" smtClean="0">
                <a:solidFill>
                  <a:srgbClr val="002060"/>
                </a:solidFill>
              </a:rPr>
              <a:t> </a:t>
            </a:r>
            <a:r>
              <a:rPr lang="ru-RU" sz="1600" b="1" i="1" smtClean="0">
                <a:solidFill>
                  <a:srgbClr val="002060"/>
                </a:solidFill>
              </a:rPr>
              <a:t>Методики</a:t>
            </a:r>
            <a:endParaRPr lang="ru-RU" sz="1600" b="1" smtClean="0">
              <a:solidFill>
                <a:srgbClr val="002060"/>
              </a:solidFill>
            </a:endParaRPr>
          </a:p>
          <a:p>
            <a:pPr>
              <a:buFont typeface="Arial" charset="0"/>
              <a:buNone/>
            </a:pPr>
            <a:r>
              <a:rPr lang="ru-RU" sz="1600" i="1" smtClean="0">
                <a:solidFill>
                  <a:srgbClr val="002060"/>
                </a:solidFill>
              </a:rPr>
              <a:t> </a:t>
            </a:r>
            <a:r>
              <a:rPr lang="ru-RU" sz="1600" smtClean="0">
                <a:solidFill>
                  <a:srgbClr val="002060"/>
                </a:solidFill>
              </a:rPr>
              <a:t>Приказ Минтруда России от </a:t>
            </a:r>
            <a:r>
              <a:rPr lang="ru-RU" sz="1600" b="1" smtClean="0">
                <a:solidFill>
                  <a:srgbClr val="002060"/>
                </a:solidFill>
              </a:rPr>
              <a:t>24.01.2014 № 33н </a:t>
            </a:r>
            <a:r>
              <a:rPr lang="ru-RU" sz="1600" smtClean="0">
                <a:solidFill>
                  <a:srgbClr val="002060"/>
                </a:solidFill>
              </a:rPr>
              <a:t>«Об утверждении </a:t>
            </a:r>
            <a:r>
              <a:rPr lang="ru-RU" sz="1600" b="1" smtClean="0">
                <a:solidFill>
                  <a:srgbClr val="002060"/>
                </a:solidFill>
              </a:rPr>
              <a:t>Методики проведения специальной оценки условий труда</a:t>
            </a:r>
            <a:r>
              <a:rPr lang="ru-RU" sz="1600" smtClean="0">
                <a:solidFill>
                  <a:srgbClr val="002060"/>
                </a:solidFill>
              </a:rPr>
              <a:t>, Классификатора вредных и (или) опасных производственных факторов, формы отчета о проведении специальной оценки условий труда и инструкции по ее заполнению»  </a:t>
            </a:r>
          </a:p>
          <a:p>
            <a:pPr>
              <a:buFont typeface="Arial" charset="0"/>
              <a:buNone/>
            </a:pPr>
            <a:r>
              <a:rPr lang="ru-RU" sz="1600" smtClean="0">
                <a:solidFill>
                  <a:srgbClr val="002060"/>
                </a:solidFill>
              </a:rPr>
              <a:t>	Дата вступления в силу –</a:t>
            </a:r>
            <a:r>
              <a:rPr lang="ru-RU" sz="1600" b="1" smtClean="0">
                <a:solidFill>
                  <a:srgbClr val="002060"/>
                </a:solidFill>
              </a:rPr>
              <a:t>08.04.2014</a:t>
            </a:r>
            <a:endParaRPr lang="ru-RU" sz="1600" smtClean="0">
              <a:solidFill>
                <a:srgbClr val="002060"/>
              </a:solidFill>
            </a:endParaRPr>
          </a:p>
          <a:p>
            <a:pPr>
              <a:buFont typeface="Arial" charset="0"/>
              <a:buNone/>
            </a:pPr>
            <a:r>
              <a:rPr lang="ru-RU" sz="1600" smtClean="0">
                <a:solidFill>
                  <a:srgbClr val="002060"/>
                </a:solidFill>
              </a:rPr>
              <a:t> Приказ Минтруда России от </a:t>
            </a:r>
            <a:r>
              <a:rPr lang="ru-RU" sz="1600" b="1" smtClean="0">
                <a:solidFill>
                  <a:srgbClr val="002060"/>
                </a:solidFill>
              </a:rPr>
              <a:t>20.01.2015 № 24н </a:t>
            </a:r>
            <a:r>
              <a:rPr lang="ru-RU" sz="1600" smtClean="0">
                <a:solidFill>
                  <a:srgbClr val="002060"/>
                </a:solidFill>
              </a:rPr>
              <a:t>«</a:t>
            </a:r>
            <a:r>
              <a:rPr lang="ru-RU" sz="1600" b="1" smtClean="0">
                <a:solidFill>
                  <a:srgbClr val="002060"/>
                </a:solidFill>
              </a:rPr>
              <a:t>О внесении изменений </a:t>
            </a:r>
            <a:r>
              <a:rPr lang="ru-RU" sz="1600" smtClean="0">
                <a:solidFill>
                  <a:srgbClr val="002060"/>
                </a:solidFill>
              </a:rPr>
              <a:t>в приказ Минтруда России от 24.01.2014 № 33н "</a:t>
            </a:r>
            <a:r>
              <a:rPr lang="ru-RU" sz="1600" b="1" smtClean="0">
                <a:solidFill>
                  <a:srgbClr val="002060"/>
                </a:solidFill>
              </a:rPr>
              <a:t>Об утверждении Методики проведения специальной оценки условий труда</a:t>
            </a:r>
            <a:r>
              <a:rPr lang="ru-RU" sz="1600" smtClean="0">
                <a:solidFill>
                  <a:srgbClr val="002060"/>
                </a:solidFill>
              </a:rPr>
              <a:t>, Классификатора вредных и (или) опасных производственных факторов, формы отчета о проведении специальной оценки условий труда и инструкции по ее заполнению»</a:t>
            </a:r>
          </a:p>
          <a:p>
            <a:pPr>
              <a:buFont typeface="Arial" charset="0"/>
              <a:buNone/>
            </a:pPr>
            <a:r>
              <a:rPr lang="ru-RU" sz="1600" smtClean="0">
                <a:solidFill>
                  <a:srgbClr val="002060"/>
                </a:solidFill>
              </a:rPr>
              <a:t> 	Дата вступления в силу –</a:t>
            </a:r>
            <a:r>
              <a:rPr lang="ru-RU" sz="1600" b="1" smtClean="0">
                <a:solidFill>
                  <a:srgbClr val="002060"/>
                </a:solidFill>
              </a:rPr>
              <a:t>21.02.2015</a:t>
            </a:r>
            <a:endParaRPr lang="ru-RU" sz="1600" smtClean="0">
              <a:solidFill>
                <a:srgbClr val="002060"/>
              </a:solidFill>
            </a:endParaRPr>
          </a:p>
          <a:p>
            <a:pPr>
              <a:buFont typeface="Arial" charset="0"/>
              <a:buNone/>
            </a:pPr>
            <a:r>
              <a:rPr lang="ru-RU" sz="1600" smtClean="0">
                <a:solidFill>
                  <a:srgbClr val="002060"/>
                </a:solidFill>
              </a:rPr>
              <a:t> Приказ Минтруда России от </a:t>
            </a:r>
            <a:r>
              <a:rPr lang="ru-RU" sz="1600" b="1" smtClean="0">
                <a:solidFill>
                  <a:srgbClr val="002060"/>
                </a:solidFill>
              </a:rPr>
              <a:t>05.12.2014 № 976н </a:t>
            </a:r>
            <a:r>
              <a:rPr lang="ru-RU" sz="1600" smtClean="0">
                <a:solidFill>
                  <a:srgbClr val="002060"/>
                </a:solidFill>
              </a:rPr>
              <a:t>«Об утверждении </a:t>
            </a:r>
            <a:r>
              <a:rPr lang="ru-RU" sz="1600" b="1" smtClean="0">
                <a:solidFill>
                  <a:srgbClr val="002060"/>
                </a:solidFill>
              </a:rPr>
              <a:t>Методики снижения класса (подкласса) условий труда </a:t>
            </a:r>
            <a:r>
              <a:rPr lang="ru-RU" sz="1600" smtClean="0">
                <a:solidFill>
                  <a:srgbClr val="002060"/>
                </a:solidFill>
              </a:rPr>
              <a:t>при применении работниками, занятыми на рабочих местах с вредными условиями труда, эффективных средств индивидуальной защиты, прошедших обязательную сертификацию в порядке, установленном соответствующим Техническим регламентом» </a:t>
            </a:r>
          </a:p>
          <a:p>
            <a:pPr>
              <a:buFont typeface="Arial" charset="0"/>
              <a:buNone/>
            </a:pPr>
            <a:r>
              <a:rPr lang="ru-RU" sz="1600" smtClean="0">
                <a:solidFill>
                  <a:srgbClr val="002060"/>
                </a:solidFill>
              </a:rPr>
              <a:t>	Дата вступления в силу –</a:t>
            </a:r>
            <a:r>
              <a:rPr lang="ru-RU" sz="1600" b="1" smtClean="0">
                <a:solidFill>
                  <a:srgbClr val="002060"/>
                </a:solidFill>
              </a:rPr>
              <a:t>2</a:t>
            </a:r>
            <a:r>
              <a:rPr lang="en-US" sz="1600" b="1" smtClean="0">
                <a:solidFill>
                  <a:srgbClr val="002060"/>
                </a:solidFill>
              </a:rPr>
              <a:t>6</a:t>
            </a:r>
            <a:r>
              <a:rPr lang="ru-RU" sz="1600" b="1" smtClean="0">
                <a:solidFill>
                  <a:srgbClr val="002060"/>
                </a:solidFill>
              </a:rPr>
              <a:t>.0</a:t>
            </a:r>
            <a:r>
              <a:rPr lang="en-US" sz="1600" b="1" smtClean="0">
                <a:solidFill>
                  <a:srgbClr val="002060"/>
                </a:solidFill>
              </a:rPr>
              <a:t>5</a:t>
            </a:r>
            <a:r>
              <a:rPr lang="ru-RU" sz="1600" b="1" smtClean="0">
                <a:solidFill>
                  <a:srgbClr val="002060"/>
                </a:solidFill>
              </a:rPr>
              <a:t>.2015</a:t>
            </a:r>
            <a:endParaRPr lang="ru-RU" sz="1600" smtClean="0">
              <a:solidFill>
                <a:srgbClr val="002060"/>
              </a:solidFill>
            </a:endParaRPr>
          </a:p>
          <a:p>
            <a:pPr>
              <a:buFont typeface="Arial" charset="0"/>
              <a:buNone/>
            </a:pPr>
            <a:r>
              <a:rPr lang="ru-RU" sz="1600" smtClean="0">
                <a:solidFill>
                  <a:srgbClr val="002060"/>
                </a:solidFill>
              </a:rPr>
              <a:t> </a:t>
            </a:r>
          </a:p>
          <a:p>
            <a:pPr fontAlgn="t">
              <a:buFont typeface="Arial" charset="0"/>
              <a:buNone/>
            </a:pPr>
            <a:endParaRPr lang="ru-RU" sz="1600" b="1" smtClean="0">
              <a:solidFill>
                <a:srgbClr val="002060"/>
              </a:solidFill>
              <a:latin typeface="Arial" charset="0"/>
            </a:endParaRPr>
          </a:p>
          <a:p>
            <a:pPr fontAlgn="t">
              <a:buFont typeface="Arial" charset="0"/>
              <a:buNone/>
            </a:pPr>
            <a:endParaRPr lang="ru-RU" sz="1600" b="1" smtClean="0">
              <a:solidFill>
                <a:srgbClr val="002060"/>
              </a:solidFill>
              <a:latin typeface="Arial" charset="0"/>
            </a:endParaRPr>
          </a:p>
          <a:p>
            <a:pPr fontAlgn="t">
              <a:buFont typeface="Arial" charset="0"/>
              <a:buNone/>
            </a:pPr>
            <a:endParaRPr lang="ru-RU" sz="1600" b="1" smtClean="0">
              <a:solidFill>
                <a:srgbClr val="002060"/>
              </a:solidFill>
            </a:endParaRPr>
          </a:p>
        </p:txBody>
      </p:sp>
      <p:sp>
        <p:nvSpPr>
          <p:cNvPr id="4" name="Заголовок 1"/>
          <p:cNvSpPr txBox="1">
            <a:spLocks/>
          </p:cNvSpPr>
          <p:nvPr/>
        </p:nvSpPr>
        <p:spPr bwMode="auto">
          <a:xfrm>
            <a:off x="112713" y="214313"/>
            <a:ext cx="8891587" cy="549275"/>
          </a:xfrm>
          <a:prstGeom prst="rect">
            <a:avLst/>
          </a:prstGeom>
          <a:noFill/>
          <a:ln w="9525">
            <a:noFill/>
            <a:miter lim="800000"/>
            <a:headEnd/>
            <a:tailEnd/>
          </a:ln>
        </p:spPr>
        <p:txBody>
          <a:bodyPr anchor="ctr"/>
          <a:lstStyle/>
          <a:p>
            <a:pPr algn="ctr" fontAlgn="auto">
              <a:lnSpc>
                <a:spcPct val="110000"/>
              </a:lnSpc>
              <a:spcBef>
                <a:spcPts val="0"/>
              </a:spcBef>
              <a:spcAft>
                <a:spcPts val="0"/>
              </a:spcAft>
              <a:defRPr/>
            </a:pPr>
            <a:r>
              <a:rPr lang="ru-RU" sz="2600" b="1" dirty="0">
                <a:solidFill>
                  <a:srgbClr val="002060"/>
                </a:solidFill>
                <a:effectLst>
                  <a:outerShdw blurRad="38100" dist="38100" dir="2700000" algn="tl">
                    <a:srgbClr val="000000">
                      <a:alpha val="43137"/>
                    </a:srgbClr>
                  </a:outerShdw>
                </a:effectLst>
                <a:latin typeface="Verdana" pitchFamily="34" charset="0"/>
                <a:ea typeface="+mj-ea"/>
                <a:cs typeface="+mj-cs"/>
              </a:rPr>
              <a:t>Подзаконные НПА к 426-ФЗ</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67544" y="332656"/>
            <a:ext cx="7776864" cy="853162"/>
          </a:xfrm>
          <a:noFill/>
          <a:ln w="9525">
            <a:noFill/>
            <a:prstDash val="sysDot"/>
          </a:ln>
        </p:spPr>
        <p:style>
          <a:lnRef idx="2">
            <a:schemeClr val="accent1">
              <a:shade val="50000"/>
            </a:schemeClr>
          </a:lnRef>
          <a:fillRef idx="1">
            <a:schemeClr val="accent1"/>
          </a:fillRef>
          <a:effectRef idx="0">
            <a:schemeClr val="accent1"/>
          </a:effectRef>
          <a:fontRef idx="minor">
            <a:schemeClr val="lt1"/>
          </a:fontRef>
        </p:style>
        <p:txBody>
          <a:bodyPr/>
          <a:lstStyle/>
          <a:p>
            <a:pPr indent="-533400" algn="ctr">
              <a:lnSpc>
                <a:spcPct val="80000"/>
              </a:lnSpc>
              <a:defRPr/>
            </a:pPr>
            <a:r>
              <a:rPr lang="ru-RU" sz="2000" dirty="0" smtClean="0">
                <a:solidFill>
                  <a:srgbClr val="002060"/>
                </a:solidFill>
              </a:rPr>
              <a:t/>
            </a:r>
            <a:br>
              <a:rPr lang="ru-RU" sz="2000" dirty="0" smtClean="0">
                <a:solidFill>
                  <a:srgbClr val="002060"/>
                </a:solidFill>
              </a:rPr>
            </a:br>
            <a:r>
              <a:rPr lang="ru-RU" sz="2000" dirty="0" smtClean="0">
                <a:solidFill>
                  <a:srgbClr val="002060"/>
                </a:solidFill>
              </a:rPr>
              <a:t>Статья 15 Федерального закона от 28.12.2013 г. №421-ФЗ</a:t>
            </a:r>
            <a:br>
              <a:rPr lang="ru-RU" sz="2000" dirty="0" smtClean="0">
                <a:solidFill>
                  <a:srgbClr val="002060"/>
                </a:solidFill>
              </a:rPr>
            </a:br>
            <a:endParaRPr lang="ru-RU" sz="2000" dirty="0" smtClean="0">
              <a:solidFill>
                <a:srgbClr val="002060"/>
              </a:solidFill>
            </a:endParaRPr>
          </a:p>
        </p:txBody>
      </p:sp>
      <p:sp>
        <p:nvSpPr>
          <p:cNvPr id="15363" name="Rectangle 3"/>
          <p:cNvSpPr>
            <a:spLocks noChangeArrowheads="1"/>
          </p:cNvSpPr>
          <p:nvPr/>
        </p:nvSpPr>
        <p:spPr bwMode="auto">
          <a:xfrm>
            <a:off x="251520" y="1268760"/>
            <a:ext cx="8496944" cy="3744415"/>
          </a:xfrm>
          <a:prstGeom prst="rect">
            <a:avLst/>
          </a:prstGeom>
          <a:noFill/>
          <a:ln w="952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
            </a:scene3d>
            <a:sp3d prstMaterial="softEdge">
              <a:bevelT w="25400" h="25400"/>
            </a:sp3d>
          </a:bodyPr>
          <a:lstStyle/>
          <a:p>
            <a:pPr marL="365760" indent="-256032" eaLnBrk="0" hangingPunct="0">
              <a:lnSpc>
                <a:spcPct val="80000"/>
              </a:lnSpc>
              <a:spcBef>
                <a:spcPts val="400"/>
              </a:spcBef>
              <a:buClr>
                <a:schemeClr val="accent1"/>
              </a:buClr>
              <a:buSzPct val="68000"/>
              <a:defRPr/>
            </a:pPr>
            <a:endParaRPr lang="ru-RU" b="1" dirty="0">
              <a:solidFill>
                <a:srgbClr val="002060"/>
              </a:solidFill>
              <a:effectLst>
                <a:outerShdw blurRad="31750" dist="25400" dir="5400000" algn="tl" rotWithShape="0">
                  <a:srgbClr val="000000">
                    <a:alpha val="25000"/>
                  </a:srgbClr>
                </a:outerShdw>
              </a:effectLst>
            </a:endParaRPr>
          </a:p>
          <a:p>
            <a:pPr marL="365760" indent="-256032" eaLnBrk="0" hangingPunct="0">
              <a:lnSpc>
                <a:spcPct val="80000"/>
              </a:lnSpc>
              <a:spcBef>
                <a:spcPts val="400"/>
              </a:spcBef>
              <a:buClr>
                <a:schemeClr val="accent1"/>
              </a:buClr>
              <a:buSzPct val="68000"/>
              <a:defRPr/>
            </a:pPr>
            <a:r>
              <a:rPr lang="ru-RU" b="1" dirty="0">
                <a:solidFill>
                  <a:srgbClr val="002060"/>
                </a:solidFill>
                <a:effectLst>
                  <a:outerShdw blurRad="31750" dist="25400" dir="5400000" algn="tl" rotWithShape="0">
                    <a:srgbClr val="000000">
                      <a:alpha val="25000"/>
                    </a:srgbClr>
                  </a:outerShdw>
                </a:effectLst>
              </a:rPr>
              <a:t>П. 3 Порядок и условия предоставления компенсаций не могут быть ухудшены, а размеры снижены по сравнению с порядком, условиями и размерами фактически реализуемых в отношении указанных работников компенсационных мер по состоянию на день вступления в силе настоящего Федерального закона при условии сохранения соответствующих условий труда на рабочем месте, явившихся основанием для назначения реализуемых компенсационных мер.</a:t>
            </a:r>
          </a:p>
          <a:p>
            <a:pPr marL="365760" indent="-256032" eaLnBrk="0" hangingPunct="0">
              <a:lnSpc>
                <a:spcPct val="80000"/>
              </a:lnSpc>
              <a:spcBef>
                <a:spcPts val="400"/>
              </a:spcBef>
              <a:buClr>
                <a:schemeClr val="accent1"/>
              </a:buClr>
              <a:buSzPct val="68000"/>
              <a:defRPr/>
            </a:pPr>
            <a:endParaRPr lang="ru-RU" b="1" dirty="0">
              <a:solidFill>
                <a:srgbClr val="002060"/>
              </a:solidFill>
              <a:effectLst>
                <a:outerShdw blurRad="31750" dist="25400" dir="5400000" algn="tl" rotWithShape="0">
                  <a:srgbClr val="000000">
                    <a:alpha val="25000"/>
                  </a:srgbClr>
                </a:outerShdw>
              </a:effectLst>
            </a:endParaRPr>
          </a:p>
          <a:p>
            <a:pPr marL="365760" indent="-256032" eaLnBrk="0" hangingPunct="0">
              <a:lnSpc>
                <a:spcPct val="80000"/>
              </a:lnSpc>
              <a:spcBef>
                <a:spcPts val="400"/>
              </a:spcBef>
              <a:buClr>
                <a:schemeClr val="accent1"/>
              </a:buClr>
              <a:buSzPct val="68000"/>
              <a:defRPr/>
            </a:pPr>
            <a:r>
              <a:rPr lang="ru-RU" b="1" dirty="0">
                <a:solidFill>
                  <a:srgbClr val="002060"/>
                </a:solidFill>
                <a:effectLst>
                  <a:outerShdw blurRad="31750" dist="25400" dir="5400000" algn="tl" rotWithShape="0">
                    <a:srgbClr val="000000">
                      <a:alpha val="25000"/>
                    </a:srgbClr>
                  </a:outerShdw>
                </a:effectLst>
              </a:rPr>
              <a:t>П. 5 В соответствии со ст. 15 федерального закона от 28.12.2013 г. № 421-ФЗ результаты аттестации рабочих мест по условиям труда проведенной в соответствии с Порядком проведения аттестации рабочих мест по условиям труда, утвержденным приказом Минздравсоцразвития России от 26 апреля 2011 г. N 342н, сохраняются до окончания срока их действия, но не более чем до 31 декабря 2018 года включительно</a:t>
            </a:r>
          </a:p>
          <a:p>
            <a:pPr marL="365760" indent="-256032" eaLnBrk="0" hangingPunct="0">
              <a:lnSpc>
                <a:spcPct val="80000"/>
              </a:lnSpc>
              <a:spcBef>
                <a:spcPts val="400"/>
              </a:spcBef>
              <a:buClr>
                <a:schemeClr val="accent1"/>
              </a:buClr>
              <a:buSzPct val="68000"/>
              <a:defRPr/>
            </a:pPr>
            <a:endParaRPr lang="ru-RU" b="1" dirty="0">
              <a:solidFill>
                <a:srgbClr val="002060"/>
              </a:solidFill>
              <a:effectLst>
                <a:outerShdw blurRad="31750" dist="25400" dir="5400000" algn="tl" rotWithShape="0">
                  <a:srgbClr val="000000">
                    <a:alpha val="25000"/>
                  </a:srgbClr>
                </a:outerShdw>
              </a:effectLst>
            </a:endParaRPr>
          </a:p>
        </p:txBody>
      </p:sp>
      <p:pic>
        <p:nvPicPr>
          <p:cNvPr id="60420" name="Рисунок 3" descr="Workhours_994245cl-8"/>
          <p:cNvPicPr>
            <a:picLocks noChangeAspect="1" noChangeArrowheads="1"/>
          </p:cNvPicPr>
          <p:nvPr/>
        </p:nvPicPr>
        <p:blipFill>
          <a:blip r:embed="rId2" cstate="print"/>
          <a:srcRect/>
          <a:stretch>
            <a:fillRect/>
          </a:stretch>
        </p:blipFill>
        <p:spPr bwMode="auto">
          <a:xfrm>
            <a:off x="5940425" y="5084763"/>
            <a:ext cx="3203575" cy="1773237"/>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539552" y="548680"/>
            <a:ext cx="8208912" cy="3312368"/>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defRPr/>
            </a:pPr>
            <a:r>
              <a:rPr lang="ru-RU" b="1" dirty="0" smtClean="0">
                <a:solidFill>
                  <a:srgbClr val="002060"/>
                </a:solidFill>
              </a:rPr>
              <a:t>Решение Верховного Суда РФ от 26.01.2017 N АКПИ16-1035 О признании недействующим абзаца первого пункта 12 Инструкции о порядке применения Списка производств, цехов, профессий и должностей с вредными условиями труда, работа в которых дает право на дополнительный отпуск и сокращенный рабочий день, утвержденной Постановлением Госкомтруда СССР, ВЦСПС от 21.11.1975 N 273/П-20 </a:t>
            </a:r>
            <a:r>
              <a:rPr lang="ru-RU" dirty="0" smtClean="0">
                <a:solidFill>
                  <a:srgbClr val="002060"/>
                </a:solidFill>
              </a:rPr>
              <a:t/>
            </a:r>
            <a:br>
              <a:rPr lang="ru-RU" dirty="0" smtClean="0">
                <a:solidFill>
                  <a:srgbClr val="002060"/>
                </a:solidFill>
              </a:rPr>
            </a:br>
            <a:endParaRPr lang="ru-RU" b="1" dirty="0">
              <a:solidFill>
                <a:srgbClr val="002060"/>
              </a:solidFill>
              <a:effectLst>
                <a:outerShdw blurRad="38100" dist="38100" dir="2700000" algn="tl">
                  <a:srgbClr val="000000">
                    <a:alpha val="43137"/>
                  </a:srgbClr>
                </a:outerShdw>
              </a:effectLst>
            </a:endParaRPr>
          </a:p>
        </p:txBody>
      </p:sp>
    </p:spTree>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395536" y="260648"/>
            <a:ext cx="8137525" cy="1152128"/>
          </a:xfrm>
          <a:prstGeom prst="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defRPr/>
            </a:pPr>
            <a:r>
              <a:rPr lang="ru-RU" b="1" dirty="0">
                <a:solidFill>
                  <a:srgbClr val="002060"/>
                </a:solidFill>
              </a:rPr>
              <a:t>Федеральный закон от 01.05.2016 </a:t>
            </a:r>
            <a:r>
              <a:rPr lang="en-US" b="1" dirty="0">
                <a:solidFill>
                  <a:srgbClr val="002060"/>
                </a:solidFill>
              </a:rPr>
              <a:t>N 136-</a:t>
            </a:r>
            <a:r>
              <a:rPr lang="ru-RU" b="1" dirty="0">
                <a:solidFill>
                  <a:srgbClr val="002060"/>
                </a:solidFill>
              </a:rPr>
              <a:t>ФЗ</a:t>
            </a:r>
          </a:p>
          <a:p>
            <a:pPr algn="ctr">
              <a:defRPr/>
            </a:pPr>
            <a:r>
              <a:rPr lang="ru-RU" b="1" dirty="0">
                <a:solidFill>
                  <a:srgbClr val="002060"/>
                </a:solidFill>
              </a:rPr>
              <a:t>"О внесении изменений в Федеральный закон «О специальной оценке условий труда»</a:t>
            </a:r>
          </a:p>
        </p:txBody>
      </p:sp>
      <p:sp>
        <p:nvSpPr>
          <p:cNvPr id="7" name="Скругленный прямоугольник 6"/>
          <p:cNvSpPr/>
          <p:nvPr/>
        </p:nvSpPr>
        <p:spPr>
          <a:xfrm>
            <a:off x="467544" y="1556792"/>
            <a:ext cx="8208912" cy="4968552"/>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defRPr/>
            </a:pPr>
            <a:r>
              <a:rPr lang="ru-RU" i="1" dirty="0">
                <a:solidFill>
                  <a:srgbClr val="002060"/>
                </a:solidFill>
              </a:rPr>
              <a:t>Дополнение </a:t>
            </a:r>
            <a:r>
              <a:rPr lang="ru-RU" b="1" i="1" dirty="0">
                <a:solidFill>
                  <a:srgbClr val="002060"/>
                </a:solidFill>
              </a:rPr>
              <a:t>статьи 10 частью 8</a:t>
            </a:r>
          </a:p>
          <a:p>
            <a:pPr>
              <a:defRPr/>
            </a:pPr>
            <a:r>
              <a:rPr lang="ru-RU" dirty="0">
                <a:solidFill>
                  <a:srgbClr val="002060"/>
                </a:solidFill>
              </a:rPr>
              <a:t>8. Эксперт организации, проводящей специальную оценку условий труда, в целях определения перечня, указанного в части 7 настоящей статьи, может осуществлять: </a:t>
            </a:r>
          </a:p>
          <a:p>
            <a:pPr marL="342900" indent="-342900">
              <a:buFontTx/>
              <a:buAutoNum type="arabicParenR"/>
              <a:defRPr/>
            </a:pPr>
            <a:r>
              <a:rPr lang="ru-RU" b="1" dirty="0">
                <a:solidFill>
                  <a:srgbClr val="002060"/>
                </a:solidFill>
              </a:rPr>
              <a:t>изучение документации</a:t>
            </a:r>
            <a:r>
              <a:rPr lang="ru-RU" dirty="0">
                <a:solidFill>
                  <a:srgbClr val="002060"/>
                </a:solidFill>
              </a:rPr>
              <a:t>, характеризующей технологический процесс, используемые на рабочем месте производственное оборудование, материалы и сырье, и документов, регламентирующих обязанности работника, занятого на данном рабочем месте; </a:t>
            </a:r>
          </a:p>
          <a:p>
            <a:pPr marL="342900" indent="-342900">
              <a:buFontTx/>
              <a:buAutoNum type="arabicParenR"/>
              <a:defRPr/>
            </a:pPr>
            <a:r>
              <a:rPr lang="ru-RU" b="1" dirty="0">
                <a:solidFill>
                  <a:srgbClr val="002060"/>
                </a:solidFill>
              </a:rPr>
              <a:t>обследование рабочего места</a:t>
            </a:r>
            <a:r>
              <a:rPr lang="ru-RU" dirty="0">
                <a:solidFill>
                  <a:srgbClr val="002060"/>
                </a:solidFill>
              </a:rPr>
              <a:t>; </a:t>
            </a:r>
          </a:p>
          <a:p>
            <a:pPr marL="342900" indent="-342900">
              <a:buFontTx/>
              <a:buAutoNum type="arabicParenR"/>
              <a:defRPr/>
            </a:pPr>
            <a:r>
              <a:rPr lang="ru-RU" b="1" dirty="0">
                <a:solidFill>
                  <a:srgbClr val="002060"/>
                </a:solidFill>
              </a:rPr>
              <a:t>ознакомление с работами</a:t>
            </a:r>
            <a:r>
              <a:rPr lang="ru-RU" dirty="0">
                <a:solidFill>
                  <a:srgbClr val="002060"/>
                </a:solidFill>
              </a:rPr>
              <a:t>, фактически выполняемыми работником на рабочем месте; </a:t>
            </a:r>
          </a:p>
          <a:p>
            <a:pPr marL="342900" indent="-342900">
              <a:buFontTx/>
              <a:buAutoNum type="arabicParenR"/>
              <a:defRPr/>
            </a:pPr>
            <a:r>
              <a:rPr lang="ru-RU" b="1" dirty="0">
                <a:solidFill>
                  <a:srgbClr val="002060"/>
                </a:solidFill>
              </a:rPr>
              <a:t>иные мероприятия</a:t>
            </a:r>
            <a:r>
              <a:rPr lang="ru-RU" dirty="0">
                <a:solidFill>
                  <a:srgbClr val="002060"/>
                </a:solidFill>
              </a:rPr>
              <a:t>, предусмотренные процедурой осуществления идентификации потенциально вредных и (или) опасных производственных факторов, </a:t>
            </a:r>
            <a:r>
              <a:rPr lang="ru-RU" b="1" dirty="0">
                <a:solidFill>
                  <a:srgbClr val="002060"/>
                </a:solidFill>
              </a:rPr>
              <a:t>согласно методике</a:t>
            </a:r>
            <a:r>
              <a:rPr lang="ru-RU" dirty="0">
                <a:solidFill>
                  <a:srgbClr val="002060"/>
                </a:solidFill>
              </a:rPr>
              <a:t> проведения специальной оценки условий труда такой оценки;"</a:t>
            </a:r>
            <a:endParaRPr lang="ru-RU" b="1" dirty="0">
              <a:solidFill>
                <a:srgbClr val="002060"/>
              </a:solidFill>
              <a:effectLst>
                <a:outerShdw blurRad="38100" dist="38100" dir="2700000" algn="tl">
                  <a:srgbClr val="000000">
                    <a:alpha val="43137"/>
                  </a:srgbClr>
                </a:outerShdw>
              </a:effectLst>
            </a:endParaRPr>
          </a:p>
        </p:txBody>
      </p:sp>
    </p:spTree>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467544" y="1412776"/>
            <a:ext cx="8208912" cy="5112568"/>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defRPr/>
            </a:pPr>
            <a:r>
              <a:rPr lang="ru-RU" sz="1600" b="1" i="1" dirty="0">
                <a:solidFill>
                  <a:srgbClr val="002060"/>
                </a:solidFill>
              </a:rPr>
              <a:t>Статья 11</a:t>
            </a:r>
          </a:p>
          <a:p>
            <a:pPr>
              <a:buFontTx/>
              <a:buChar char="-"/>
              <a:defRPr/>
            </a:pPr>
            <a:r>
              <a:rPr lang="ru-RU" sz="1600" b="1" dirty="0">
                <a:solidFill>
                  <a:srgbClr val="002060"/>
                </a:solidFill>
              </a:rPr>
              <a:t>часть 1</a:t>
            </a:r>
            <a:r>
              <a:rPr lang="ru-RU" sz="1600" dirty="0">
                <a:solidFill>
                  <a:srgbClr val="002060"/>
                </a:solidFill>
              </a:rPr>
              <a:t> после слов "не выявлены," дополнить словами "а также </a:t>
            </a:r>
            <a:r>
              <a:rPr lang="ru-RU" sz="1600" b="1" dirty="0">
                <a:solidFill>
                  <a:srgbClr val="002060"/>
                </a:solidFill>
              </a:rPr>
              <a:t>условия труда на которых по результатам </a:t>
            </a:r>
            <a:r>
              <a:rPr lang="ru-RU" sz="1600" dirty="0">
                <a:solidFill>
                  <a:srgbClr val="002060"/>
                </a:solidFill>
              </a:rPr>
              <a:t>исследований (испытаний) и измерений вредных и (или) опасных производственных факторов </a:t>
            </a:r>
            <a:r>
              <a:rPr lang="ru-RU" sz="1600" b="1" dirty="0">
                <a:solidFill>
                  <a:srgbClr val="002060"/>
                </a:solidFill>
              </a:rPr>
              <a:t>признаны оптимальными или допустимыми</a:t>
            </a:r>
            <a:r>
              <a:rPr lang="ru-RU" sz="1600" dirty="0">
                <a:solidFill>
                  <a:srgbClr val="002060"/>
                </a:solidFill>
              </a:rPr>
              <a:t>, за исключением рабочих мест, указанных в части 6 статьи 10 настоящего Федерального закона</a:t>
            </a:r>
            <a:r>
              <a:rPr lang="ru-RU" sz="1600" dirty="0" smtClean="0">
                <a:solidFill>
                  <a:srgbClr val="002060"/>
                </a:solidFill>
              </a:rPr>
              <a:t>,";</a:t>
            </a:r>
          </a:p>
          <a:p>
            <a:pPr>
              <a:defRPr/>
            </a:pPr>
            <a:r>
              <a:rPr lang="ru-RU" sz="1600" i="1" dirty="0" smtClean="0">
                <a:solidFill>
                  <a:srgbClr val="002060"/>
                </a:solidFill>
              </a:rPr>
              <a:t>(т.е. если по результатам АРМ был класс 2 и он остался – то декларировать надо, а если по результатам АРМ был класс 3, а стал класс 2, то декларация оформляется по результатам следующей СОУТ через 5 лет!)</a:t>
            </a:r>
          </a:p>
          <a:p>
            <a:pPr>
              <a:buFontTx/>
              <a:buChar char="-"/>
              <a:defRPr/>
            </a:pPr>
            <a:r>
              <a:rPr lang="ru-RU" sz="1600" dirty="0" smtClean="0">
                <a:solidFill>
                  <a:srgbClr val="002060"/>
                </a:solidFill>
              </a:rPr>
              <a:t> </a:t>
            </a:r>
            <a:r>
              <a:rPr lang="ru-RU" sz="1600" b="1" dirty="0">
                <a:solidFill>
                  <a:srgbClr val="002060"/>
                </a:solidFill>
              </a:rPr>
              <a:t>часть 5</a:t>
            </a:r>
            <a:r>
              <a:rPr lang="ru-RU" sz="1600" dirty="0">
                <a:solidFill>
                  <a:srgbClr val="002060"/>
                </a:solidFill>
              </a:rPr>
              <a:t> после слов "производственных факторов," дополнить словами "либо в отношении работника и (или) </a:t>
            </a:r>
            <a:r>
              <a:rPr lang="ru-RU" sz="1600" b="1" dirty="0">
                <a:solidFill>
                  <a:srgbClr val="002060"/>
                </a:solidFill>
              </a:rPr>
              <a:t>на его рабочем месте выявлены </a:t>
            </a:r>
            <a:r>
              <a:rPr lang="ru-RU" sz="1600" dirty="0">
                <a:solidFill>
                  <a:srgbClr val="002060"/>
                </a:solidFill>
              </a:rPr>
              <a:t>в ходе проведения федерального государственного надзора за соблюдением трудового законодательства и иных нормативных правовых актов, содержащих нормы трудового права, </a:t>
            </a:r>
            <a:r>
              <a:rPr lang="ru-RU" sz="1600" b="1" dirty="0">
                <a:solidFill>
                  <a:srgbClr val="002060"/>
                </a:solidFill>
              </a:rPr>
              <a:t>нарушения </a:t>
            </a:r>
            <a:r>
              <a:rPr lang="ru-RU" sz="1600" dirty="0">
                <a:solidFill>
                  <a:srgbClr val="002060"/>
                </a:solidFill>
              </a:rPr>
              <a:t>государственных нормативных требований охраны труда, содержащихся в федеральных законах и иных нормативных правовых актах Российской Федерации</a:t>
            </a:r>
          </a:p>
        </p:txBody>
      </p:sp>
      <p:sp>
        <p:nvSpPr>
          <p:cNvPr id="4" name="Прямоугольник 3"/>
          <p:cNvSpPr/>
          <p:nvPr/>
        </p:nvSpPr>
        <p:spPr>
          <a:xfrm>
            <a:off x="395536" y="188640"/>
            <a:ext cx="8137525" cy="1008112"/>
          </a:xfrm>
          <a:prstGeom prst="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defRPr/>
            </a:pPr>
            <a:r>
              <a:rPr lang="ru-RU" b="1" dirty="0">
                <a:solidFill>
                  <a:srgbClr val="002060"/>
                </a:solidFill>
              </a:rPr>
              <a:t>Федеральный закон от 01.05.2016 </a:t>
            </a:r>
            <a:r>
              <a:rPr lang="en-US" b="1" dirty="0">
                <a:solidFill>
                  <a:srgbClr val="002060"/>
                </a:solidFill>
              </a:rPr>
              <a:t>N 136-</a:t>
            </a:r>
            <a:r>
              <a:rPr lang="ru-RU" b="1" dirty="0">
                <a:solidFill>
                  <a:srgbClr val="002060"/>
                </a:solidFill>
              </a:rPr>
              <a:t>ФЗ</a:t>
            </a:r>
          </a:p>
          <a:p>
            <a:pPr algn="ctr">
              <a:defRPr/>
            </a:pPr>
            <a:r>
              <a:rPr lang="ru-RU" b="1" dirty="0">
                <a:solidFill>
                  <a:srgbClr val="002060"/>
                </a:solidFill>
              </a:rPr>
              <a:t>"О внесении изменений в Федеральный закон «О специальной оценке условий труда»</a:t>
            </a:r>
          </a:p>
        </p:txBody>
      </p:sp>
    </p:spTree>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467544" y="1556792"/>
            <a:ext cx="8208912" cy="4968552"/>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defRPr/>
            </a:pPr>
            <a:r>
              <a:rPr lang="ru-RU" b="1" i="1" dirty="0">
                <a:solidFill>
                  <a:srgbClr val="002060"/>
                </a:solidFill>
              </a:rPr>
              <a:t>Статья 15</a:t>
            </a:r>
          </a:p>
          <a:p>
            <a:pPr>
              <a:defRPr/>
            </a:pPr>
            <a:r>
              <a:rPr lang="ru-RU" sz="1400" b="1" u="sng" dirty="0">
                <a:solidFill>
                  <a:srgbClr val="002060"/>
                </a:solidFill>
              </a:rPr>
              <a:t>- пункт 5 части 1 изложить в следующей редакции:</a:t>
            </a:r>
          </a:p>
          <a:p>
            <a:pPr>
              <a:defRPr/>
            </a:pPr>
            <a:r>
              <a:rPr lang="ru-RU" sz="1400" dirty="0">
                <a:solidFill>
                  <a:srgbClr val="002060"/>
                </a:solidFill>
              </a:rPr>
              <a:t>"5) </a:t>
            </a:r>
            <a:r>
              <a:rPr lang="ru-RU" sz="1400" b="1" dirty="0">
                <a:solidFill>
                  <a:srgbClr val="002060"/>
                </a:solidFill>
              </a:rPr>
              <a:t>протокол оценки эффективности </a:t>
            </a:r>
            <a:r>
              <a:rPr lang="ru-RU" sz="1400" dirty="0">
                <a:solidFill>
                  <a:srgbClr val="002060"/>
                </a:solidFill>
              </a:rPr>
              <a:t>применяемых работниками, занятыми на рабочих местах с вредными условиями труда, средств индивидуальной защиты, прошедших обязательную сертификацию в порядке, установленном техническим регламентом, проводимой в целях снижения класса (подкласса) условий труда (</a:t>
            </a:r>
            <a:r>
              <a:rPr lang="ru-RU" sz="1400" b="1" dirty="0">
                <a:solidFill>
                  <a:srgbClr val="002060"/>
                </a:solidFill>
              </a:rPr>
              <a:t>в случае проведения такой оценки</a:t>
            </a:r>
            <a:r>
              <a:rPr lang="ru-RU" sz="1400" dirty="0">
                <a:solidFill>
                  <a:srgbClr val="002060"/>
                </a:solidFill>
              </a:rPr>
              <a:t>)</a:t>
            </a:r>
          </a:p>
          <a:p>
            <a:pPr>
              <a:defRPr/>
            </a:pPr>
            <a:r>
              <a:rPr lang="ru-RU" sz="1400" dirty="0">
                <a:solidFill>
                  <a:srgbClr val="002060"/>
                </a:solidFill>
              </a:rPr>
              <a:t>- дополнить частью 5</a:t>
            </a:r>
            <a:r>
              <a:rPr lang="ru-RU" sz="1400" baseline="30000" dirty="0">
                <a:solidFill>
                  <a:srgbClr val="002060"/>
                </a:solidFill>
              </a:rPr>
              <a:t>1</a:t>
            </a:r>
            <a:r>
              <a:rPr lang="ru-RU" sz="1400" dirty="0">
                <a:solidFill>
                  <a:srgbClr val="002060"/>
                </a:solidFill>
              </a:rPr>
              <a:t> следующего содержания:</a:t>
            </a:r>
          </a:p>
          <a:p>
            <a:pPr>
              <a:defRPr/>
            </a:pPr>
            <a:r>
              <a:rPr lang="ru-RU" sz="1400" dirty="0">
                <a:solidFill>
                  <a:srgbClr val="002060"/>
                </a:solidFill>
              </a:rPr>
              <a:t>" 5</a:t>
            </a:r>
            <a:r>
              <a:rPr lang="ru-RU" sz="1400" baseline="30000" dirty="0">
                <a:solidFill>
                  <a:srgbClr val="002060"/>
                </a:solidFill>
              </a:rPr>
              <a:t>1</a:t>
            </a:r>
            <a:r>
              <a:rPr lang="ru-RU" sz="1400" dirty="0">
                <a:solidFill>
                  <a:srgbClr val="002060"/>
                </a:solidFill>
              </a:rPr>
              <a:t>. Работодатель </a:t>
            </a:r>
            <a:r>
              <a:rPr lang="ru-RU" sz="1400" b="1" dirty="0">
                <a:solidFill>
                  <a:srgbClr val="002060"/>
                </a:solidFill>
              </a:rPr>
              <a:t>в течение трех рабочих дней со дня утверждения отчета </a:t>
            </a:r>
            <a:r>
              <a:rPr lang="ru-RU" sz="1400" dirty="0">
                <a:solidFill>
                  <a:srgbClr val="002060"/>
                </a:solidFill>
              </a:rPr>
              <a:t>о проведении специальной оценки условий труда </a:t>
            </a:r>
            <a:r>
              <a:rPr lang="ru-RU" sz="1400" b="1" dirty="0">
                <a:solidFill>
                  <a:srgbClr val="002060"/>
                </a:solidFill>
              </a:rPr>
              <a:t>обязан уведомить об этом организацию, проводившую специальную оценку условий труда, любым доступным способом</a:t>
            </a:r>
            <a:r>
              <a:rPr lang="ru-RU" sz="1400" dirty="0">
                <a:solidFill>
                  <a:srgbClr val="002060"/>
                </a:solidFill>
              </a:rPr>
              <a:t>, обеспечивающим возможность подтверждения факта такого уведомления, </a:t>
            </a:r>
            <a:r>
              <a:rPr lang="ru-RU" sz="1400" b="1" dirty="0">
                <a:solidFill>
                  <a:srgbClr val="002060"/>
                </a:solidFill>
              </a:rPr>
              <a:t>а также направить в ее адрес копию утвержденного отчета </a:t>
            </a:r>
            <a:r>
              <a:rPr lang="ru-RU" sz="1400" dirty="0">
                <a:solidFill>
                  <a:srgbClr val="002060"/>
                </a:solidFill>
              </a:rPr>
              <a:t>о проведении специальной оценки условий труда заказным почтовым отправлением с уведомлением о вручении либо в форме электронного документа, подписанного квалифицированной электронной подписью. При наличии в отчете о проведении специальной оценки условий труда сведений, составляющих государственную или иную охраняемую законом тайну, направление копии указанного отчета осуществляется с учетом требований законодательства Российской Федерации о государственной и иной охраняемой законом тайне.";</a:t>
            </a:r>
          </a:p>
          <a:p>
            <a:pPr>
              <a:defRPr/>
            </a:pPr>
            <a:endParaRPr lang="ru-RU" sz="1400" dirty="0">
              <a:solidFill>
                <a:srgbClr val="002060"/>
              </a:solidFill>
            </a:endParaRPr>
          </a:p>
        </p:txBody>
      </p:sp>
      <p:sp>
        <p:nvSpPr>
          <p:cNvPr id="4" name="Прямоугольник 3"/>
          <p:cNvSpPr/>
          <p:nvPr/>
        </p:nvSpPr>
        <p:spPr>
          <a:xfrm>
            <a:off x="395536" y="260648"/>
            <a:ext cx="8137525" cy="1152128"/>
          </a:xfrm>
          <a:prstGeom prst="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defRPr/>
            </a:pPr>
            <a:r>
              <a:rPr lang="ru-RU" b="1" dirty="0">
                <a:solidFill>
                  <a:srgbClr val="002060"/>
                </a:solidFill>
              </a:rPr>
              <a:t>Федеральный закон от 01.05.2016 </a:t>
            </a:r>
            <a:r>
              <a:rPr lang="en-US" b="1" dirty="0">
                <a:solidFill>
                  <a:srgbClr val="002060"/>
                </a:solidFill>
              </a:rPr>
              <a:t>N 136-</a:t>
            </a:r>
            <a:r>
              <a:rPr lang="ru-RU" b="1" dirty="0">
                <a:solidFill>
                  <a:srgbClr val="002060"/>
                </a:solidFill>
              </a:rPr>
              <a:t>ФЗ</a:t>
            </a:r>
          </a:p>
          <a:p>
            <a:pPr algn="ctr">
              <a:defRPr/>
            </a:pPr>
            <a:r>
              <a:rPr lang="ru-RU" b="1" dirty="0">
                <a:solidFill>
                  <a:srgbClr val="002060"/>
                </a:solidFill>
              </a:rPr>
              <a:t>"О внесении изменений в Федеральный закон «О специальной оценке условий труда»</a:t>
            </a:r>
          </a:p>
        </p:txBody>
      </p:sp>
    </p:spTree>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467544" y="1556792"/>
            <a:ext cx="8208912" cy="4968552"/>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defRPr/>
            </a:pPr>
            <a:r>
              <a:rPr lang="ru-RU" b="1" i="1" dirty="0">
                <a:solidFill>
                  <a:srgbClr val="002060"/>
                </a:solidFill>
              </a:rPr>
              <a:t>Статья 17 (внеплановая СОУТ)</a:t>
            </a:r>
          </a:p>
          <a:p>
            <a:pPr>
              <a:defRPr/>
            </a:pPr>
            <a:r>
              <a:rPr lang="ru-RU" sz="1400" dirty="0">
                <a:solidFill>
                  <a:srgbClr val="002060"/>
                </a:solidFill>
              </a:rPr>
              <a:t>«Внеплановая специальная оценка условий труда проводится на соответствующих рабочих местах в течение </a:t>
            </a:r>
            <a:r>
              <a:rPr lang="ru-RU" sz="1400" b="1" u="sng" dirty="0">
                <a:solidFill>
                  <a:srgbClr val="002060"/>
                </a:solidFill>
              </a:rPr>
              <a:t>двенадцати месяцев </a:t>
            </a:r>
            <a:r>
              <a:rPr lang="ru-RU" sz="1400" dirty="0">
                <a:solidFill>
                  <a:srgbClr val="002060"/>
                </a:solidFill>
              </a:rPr>
              <a:t>со дня наступления случаев, указанных в пунктах 1(</a:t>
            </a:r>
            <a:r>
              <a:rPr lang="ru-RU" sz="1400" b="1" dirty="0">
                <a:solidFill>
                  <a:srgbClr val="002060"/>
                </a:solidFill>
              </a:rPr>
              <a:t>ввод в эксплуатацию вновь организованных рабочих мест</a:t>
            </a:r>
            <a:r>
              <a:rPr lang="ru-RU" sz="1400" dirty="0">
                <a:solidFill>
                  <a:srgbClr val="002060"/>
                </a:solidFill>
              </a:rPr>
              <a:t>) и 3 (</a:t>
            </a:r>
            <a:r>
              <a:rPr lang="ru-RU" sz="1400" b="1" dirty="0">
                <a:solidFill>
                  <a:srgbClr val="002060"/>
                </a:solidFill>
              </a:rPr>
              <a:t>изменение технологического процесса</a:t>
            </a:r>
            <a:r>
              <a:rPr lang="ru-RU" sz="1400" dirty="0">
                <a:solidFill>
                  <a:srgbClr val="002060"/>
                </a:solidFill>
              </a:rPr>
              <a:t>, замена производственного оборудования, которые способны оказать влияние на уровень воздействия вредных и (или) опасных производственных факторов на работников) части 1 настоящей статьи»...</a:t>
            </a:r>
          </a:p>
          <a:p>
            <a:pPr>
              <a:defRPr/>
            </a:pPr>
            <a:r>
              <a:rPr lang="ru-RU" sz="1400" b="1" dirty="0">
                <a:solidFill>
                  <a:srgbClr val="002060"/>
                </a:solidFill>
              </a:rPr>
              <a:t>В остальных случаях – </a:t>
            </a:r>
            <a:r>
              <a:rPr lang="ru-RU" sz="1400" b="1" u="sng" dirty="0">
                <a:solidFill>
                  <a:srgbClr val="002060"/>
                </a:solidFill>
              </a:rPr>
              <a:t>в течение 6 месяцев </a:t>
            </a:r>
            <a:r>
              <a:rPr lang="ru-RU" sz="1400" dirty="0">
                <a:solidFill>
                  <a:srgbClr val="002060"/>
                </a:solidFill>
              </a:rPr>
              <a:t>(</a:t>
            </a:r>
            <a:r>
              <a:rPr lang="ru-RU" sz="1400" b="1" dirty="0">
                <a:solidFill>
                  <a:srgbClr val="002060"/>
                </a:solidFill>
              </a:rPr>
              <a:t>получение работодателем предписания</a:t>
            </a:r>
            <a:r>
              <a:rPr lang="ru-RU" sz="1400" dirty="0">
                <a:solidFill>
                  <a:srgbClr val="002060"/>
                </a:solidFill>
              </a:rPr>
              <a:t> государственного инспектора труда о проведении внеплановой специальной оценки условий труда в связи с выявленными в ходе проведения федерального государственного надзора … нарушениями …, </a:t>
            </a:r>
            <a:r>
              <a:rPr lang="ru-RU" sz="1400" b="1" dirty="0">
                <a:solidFill>
                  <a:srgbClr val="002060"/>
                </a:solidFill>
              </a:rPr>
              <a:t>изменение состава применяемых материалов и (или) сырья</a:t>
            </a:r>
            <a:r>
              <a:rPr lang="ru-RU" sz="1400" dirty="0">
                <a:solidFill>
                  <a:srgbClr val="002060"/>
                </a:solidFill>
              </a:rPr>
              <a:t> …, произошедший на рабочем месте </a:t>
            </a:r>
            <a:r>
              <a:rPr lang="ru-RU" sz="1400" b="1" dirty="0">
                <a:solidFill>
                  <a:srgbClr val="002060"/>
                </a:solidFill>
              </a:rPr>
              <a:t>несчастный случай </a:t>
            </a:r>
            <a:r>
              <a:rPr lang="ru-RU" sz="1400" dirty="0">
                <a:solidFill>
                  <a:srgbClr val="002060"/>
                </a:solidFill>
              </a:rPr>
              <a:t>на производстве или выявленное </a:t>
            </a:r>
            <a:r>
              <a:rPr lang="ru-RU" sz="1400" b="1" dirty="0">
                <a:solidFill>
                  <a:srgbClr val="002060"/>
                </a:solidFill>
              </a:rPr>
              <a:t>профессиональное заболевание</a:t>
            </a:r>
            <a:r>
              <a:rPr lang="ru-RU" sz="1400" dirty="0">
                <a:solidFill>
                  <a:srgbClr val="002060"/>
                </a:solidFill>
              </a:rPr>
              <a:t>, наличие </a:t>
            </a:r>
            <a:r>
              <a:rPr lang="ru-RU" sz="1400" b="1" dirty="0">
                <a:solidFill>
                  <a:srgbClr val="002060"/>
                </a:solidFill>
              </a:rPr>
              <a:t>мотивированных предложений </a:t>
            </a:r>
            <a:r>
              <a:rPr lang="ru-RU" sz="1400" dirty="0">
                <a:solidFill>
                  <a:srgbClr val="002060"/>
                </a:solidFill>
              </a:rPr>
              <a:t>выборных органов первичных профсоюзных организаций). </a:t>
            </a:r>
          </a:p>
        </p:txBody>
      </p:sp>
      <p:sp>
        <p:nvSpPr>
          <p:cNvPr id="4" name="Прямоугольник 3"/>
          <p:cNvSpPr/>
          <p:nvPr/>
        </p:nvSpPr>
        <p:spPr>
          <a:xfrm>
            <a:off x="395536" y="260648"/>
            <a:ext cx="8137525" cy="1152128"/>
          </a:xfrm>
          <a:prstGeom prst="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defRPr/>
            </a:pPr>
            <a:r>
              <a:rPr lang="ru-RU" b="1" dirty="0">
                <a:solidFill>
                  <a:srgbClr val="002060"/>
                </a:solidFill>
              </a:rPr>
              <a:t>Федеральный закон от 01.05.2016 </a:t>
            </a:r>
            <a:r>
              <a:rPr lang="en-US" b="1" dirty="0">
                <a:solidFill>
                  <a:srgbClr val="002060"/>
                </a:solidFill>
              </a:rPr>
              <a:t>N 136-</a:t>
            </a:r>
            <a:r>
              <a:rPr lang="ru-RU" b="1" dirty="0">
                <a:solidFill>
                  <a:srgbClr val="002060"/>
                </a:solidFill>
              </a:rPr>
              <a:t>ФЗ</a:t>
            </a:r>
          </a:p>
          <a:p>
            <a:pPr algn="ctr">
              <a:defRPr/>
            </a:pPr>
            <a:r>
              <a:rPr lang="ru-RU" b="1" dirty="0">
                <a:solidFill>
                  <a:srgbClr val="002060"/>
                </a:solidFill>
              </a:rPr>
              <a:t>"О внесении изменений в Федеральный закон «О специальной оценке условий труда»</a:t>
            </a:r>
          </a:p>
        </p:txBody>
      </p:sp>
    </p:spTree>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395536" y="548680"/>
            <a:ext cx="8137525" cy="1296988"/>
          </a:xfrm>
          <a:prstGeom prst="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defRPr/>
            </a:pPr>
            <a:r>
              <a:rPr lang="ru-RU" sz="2400" b="1" dirty="0">
                <a:solidFill>
                  <a:srgbClr val="002060"/>
                </a:solidFill>
                <a:effectLst>
                  <a:outerShdw blurRad="38100" dist="38100" dir="2700000" algn="tl">
                    <a:srgbClr val="000000">
                      <a:alpha val="43137"/>
                    </a:srgbClr>
                  </a:outerShdw>
                </a:effectLst>
              </a:rPr>
              <a:t>Письмо Минтруда России от 25.05.2015 N 15-1/В-1929  О порядке внесения в карты специальной оценки условий труда СНИЛС работников</a:t>
            </a:r>
          </a:p>
        </p:txBody>
      </p:sp>
      <p:sp>
        <p:nvSpPr>
          <p:cNvPr id="7" name="Скругленный прямоугольник 6"/>
          <p:cNvSpPr/>
          <p:nvPr/>
        </p:nvSpPr>
        <p:spPr>
          <a:xfrm>
            <a:off x="539552" y="2060848"/>
            <a:ext cx="8208912" cy="3096344"/>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defRPr/>
            </a:pPr>
            <a:r>
              <a:rPr lang="ru-RU" sz="2400" b="1" dirty="0">
                <a:solidFill>
                  <a:srgbClr val="002060"/>
                </a:solidFill>
                <a:effectLst>
                  <a:outerShdw blurRad="38100" dist="38100" dir="2700000" algn="tl">
                    <a:srgbClr val="000000">
                      <a:alpha val="43137"/>
                    </a:srgbClr>
                  </a:outerShdw>
                </a:effectLst>
              </a:rPr>
              <a:t>В случае изменения кадрового состава и соответственно СНИЛС работников изменение внесенных в карты специальной оценки условий труда СНИЛС работников может быть осуществлено </a:t>
            </a:r>
            <a:r>
              <a:rPr lang="ru-RU" sz="2400" b="1" u="sng" dirty="0">
                <a:solidFill>
                  <a:srgbClr val="002060"/>
                </a:solidFill>
                <a:effectLst>
                  <a:outerShdw blurRad="38100" dist="38100" dir="2700000" algn="tl">
                    <a:srgbClr val="000000">
                      <a:alpha val="43137"/>
                    </a:srgbClr>
                  </a:outerShdw>
                </a:effectLst>
              </a:rPr>
              <a:t>только при проведении следующей специальной оценки условий труда </a:t>
            </a:r>
            <a:r>
              <a:rPr lang="ru-RU" sz="2400" b="1" dirty="0">
                <a:solidFill>
                  <a:srgbClr val="002060"/>
                </a:solidFill>
                <a:effectLst>
                  <a:outerShdw blurRad="38100" dist="38100" dir="2700000" algn="tl">
                    <a:srgbClr val="000000">
                      <a:alpha val="43137"/>
                    </a:srgbClr>
                  </a:outerShdw>
                </a:effectLst>
              </a:rPr>
              <a:t>на данном рабочем месте.</a:t>
            </a:r>
          </a:p>
        </p:txBody>
      </p:sp>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358775" y="2643182"/>
            <a:ext cx="8785225" cy="2160587"/>
          </a:xfrm>
        </p:spPr>
        <p:txBody>
          <a:bodyPr>
            <a:normAutofit/>
          </a:bodyPr>
          <a:lstStyle/>
          <a:p>
            <a:pPr marR="0" algn="ctr" eaLnBrk="1" hangingPunct="1">
              <a:spcBef>
                <a:spcPct val="60000"/>
              </a:spcBef>
              <a:defRPr/>
            </a:pPr>
            <a:r>
              <a:rPr lang="ru-RU" sz="2800" i="1" dirty="0" smtClean="0">
                <a:solidFill>
                  <a:srgbClr val="227A8F"/>
                </a:solidFill>
                <a:effectLst>
                  <a:outerShdw blurRad="38100" dist="38100" dir="2700000" algn="tl">
                    <a:srgbClr val="C0C0C0"/>
                  </a:outerShdw>
                </a:effectLst>
              </a:rPr>
              <a:t>Пенсионное законодательство</a:t>
            </a:r>
          </a:p>
          <a:p>
            <a:pPr marR="0" eaLnBrk="1" hangingPunct="1">
              <a:defRPr/>
            </a:pPr>
            <a:endParaRPr lang="ru-RU" sz="2800" dirty="0"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467544" y="1556792"/>
            <a:ext cx="8208912" cy="4248472"/>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marL="342900" indent="-342900">
              <a:buFontTx/>
              <a:buAutoNum type="arabicPeriod"/>
              <a:defRPr/>
            </a:pPr>
            <a:r>
              <a:rPr lang="ru-RU" dirty="0">
                <a:solidFill>
                  <a:srgbClr val="002060"/>
                </a:solidFill>
              </a:rPr>
              <a:t>Конкретное количество членов комиссии по проведению специальной оценки условий труда будет определяться с учетом штатного расписания работодателя.</a:t>
            </a:r>
          </a:p>
          <a:p>
            <a:pPr marL="342900" indent="-342900">
              <a:buFontTx/>
              <a:buAutoNum type="arabicPeriod"/>
              <a:defRPr/>
            </a:pPr>
            <a:r>
              <a:rPr lang="ru-RU" dirty="0">
                <a:solidFill>
                  <a:srgbClr val="002060"/>
                </a:solidFill>
              </a:rPr>
              <a:t>Специальная оценка условий труда на вакантном рабочем месте не может быть проведена, так как при отсутствии работника штатные производственные (технологические) процессы на таком рабочем месте не осуществляются.</a:t>
            </a:r>
          </a:p>
          <a:p>
            <a:pPr marL="342900" indent="-342900">
              <a:defRPr/>
            </a:pPr>
            <a:r>
              <a:rPr lang="ru-RU" dirty="0">
                <a:solidFill>
                  <a:srgbClr val="002060"/>
                </a:solidFill>
              </a:rPr>
              <a:t>Таким образом, возможность проведения внеплановой специальной оценки условий труда на вакантном рабочем месте может быть реализована только после принятия на него работника.</a:t>
            </a:r>
          </a:p>
        </p:txBody>
      </p:sp>
      <p:sp>
        <p:nvSpPr>
          <p:cNvPr id="4" name="Прямоугольник 3"/>
          <p:cNvSpPr/>
          <p:nvPr/>
        </p:nvSpPr>
        <p:spPr>
          <a:xfrm>
            <a:off x="179512" y="188640"/>
            <a:ext cx="8784976" cy="1152128"/>
          </a:xfrm>
          <a:prstGeom prst="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defRPr/>
            </a:pPr>
            <a:r>
              <a:rPr lang="ru-RU" sz="1600" dirty="0">
                <a:solidFill>
                  <a:srgbClr val="002060"/>
                </a:solidFill>
              </a:rPr>
              <a:t/>
            </a:r>
            <a:br>
              <a:rPr lang="ru-RU" sz="1600" dirty="0">
                <a:solidFill>
                  <a:srgbClr val="002060"/>
                </a:solidFill>
              </a:rPr>
            </a:br>
            <a:r>
              <a:rPr lang="ru-RU" sz="1600" dirty="0">
                <a:solidFill>
                  <a:srgbClr val="002060"/>
                </a:solidFill>
              </a:rPr>
              <a:t>ПИСЬМО Минтруда России от 1</a:t>
            </a:r>
            <a:r>
              <a:rPr lang="ru-RU" sz="1600" b="1" dirty="0">
                <a:solidFill>
                  <a:srgbClr val="002060"/>
                </a:solidFill>
              </a:rPr>
              <a:t>4 марта 2016 г. N 15-1/ООГ-1041</a:t>
            </a:r>
            <a:r>
              <a:rPr lang="ru-RU" sz="1600" dirty="0">
                <a:solidFill>
                  <a:srgbClr val="002060"/>
                </a:solidFill>
              </a:rPr>
              <a:t/>
            </a:r>
            <a:br>
              <a:rPr lang="ru-RU" sz="1600" dirty="0">
                <a:solidFill>
                  <a:srgbClr val="002060"/>
                </a:solidFill>
              </a:rPr>
            </a:br>
            <a:r>
              <a:rPr lang="ru-RU" sz="1600" dirty="0">
                <a:solidFill>
                  <a:srgbClr val="002060"/>
                </a:solidFill>
              </a:rPr>
              <a:t>«</a:t>
            </a:r>
            <a:r>
              <a:rPr lang="ru-RU" sz="1600" b="1" dirty="0">
                <a:solidFill>
                  <a:srgbClr val="002060"/>
                </a:solidFill>
              </a:rPr>
              <a:t>По вопросу разъяснения отдельных вопросов о проведении специальной оценки условий труда»</a:t>
            </a:r>
          </a:p>
          <a:p>
            <a:pPr algn="ctr">
              <a:defRPr/>
            </a:pPr>
            <a:endParaRPr lang="ru-RU" sz="1600" b="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467544" y="1556792"/>
            <a:ext cx="8208912" cy="4248472"/>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endParaRPr lang="ru-RU" sz="1400" dirty="0" smtClean="0">
              <a:solidFill>
                <a:srgbClr val="002060"/>
              </a:solidFill>
            </a:endParaRPr>
          </a:p>
          <a:p>
            <a:r>
              <a:rPr lang="ru-RU" sz="1400" dirty="0" smtClean="0">
                <a:solidFill>
                  <a:srgbClr val="002060"/>
                </a:solidFill>
              </a:rPr>
              <a:t> С учетом положений статьи 17 Федерального закона от 28.12.2013 № 426-ФЗ «О специальной оценке условий труда», </a:t>
            </a:r>
            <a:r>
              <a:rPr lang="ru-RU" sz="1400" u="sng" dirty="0" smtClean="0">
                <a:solidFill>
                  <a:srgbClr val="002060"/>
                </a:solidFill>
              </a:rPr>
              <a:t>если при реорганизации </a:t>
            </a:r>
            <a:r>
              <a:rPr lang="ru-RU" sz="1400" dirty="0" smtClean="0">
                <a:solidFill>
                  <a:srgbClr val="002060"/>
                </a:solidFill>
              </a:rPr>
              <a:t>работодателя или его структурных подразделений, </a:t>
            </a:r>
            <a:r>
              <a:rPr lang="ru-RU" sz="1400" u="sng" dirty="0" smtClean="0">
                <a:solidFill>
                  <a:srgbClr val="002060"/>
                </a:solidFill>
              </a:rPr>
              <a:t>сопровождающейся в том числе изменением штатного расписания</a:t>
            </a:r>
            <a:r>
              <a:rPr lang="ru-RU" sz="1400" dirty="0" smtClean="0">
                <a:solidFill>
                  <a:srgbClr val="002060"/>
                </a:solidFill>
              </a:rPr>
              <a:t>, изменением состава и наименований структурных подразделений, </a:t>
            </a:r>
            <a:r>
              <a:rPr lang="ru-RU" sz="1400" u="sng" dirty="0" smtClean="0">
                <a:solidFill>
                  <a:srgbClr val="002060"/>
                </a:solidFill>
              </a:rPr>
              <a:t>а также наименований рабочих мест и профессий</a:t>
            </a:r>
            <a:r>
              <a:rPr lang="ru-RU" sz="1400" dirty="0" smtClean="0">
                <a:solidFill>
                  <a:srgbClr val="002060"/>
                </a:solidFill>
              </a:rPr>
              <a:t> (должностей) работников, занятых на данных рабочих местах</a:t>
            </a:r>
            <a:r>
              <a:rPr lang="ru-RU" sz="1400" u="sng" dirty="0" smtClean="0">
                <a:solidFill>
                  <a:srgbClr val="002060"/>
                </a:solidFill>
              </a:rPr>
              <a:t>, новые рабочие места не вводились, а условия труда на существующих рабочих местах не изменились, внеплановую специальную оценку условий труда можно не проводить. </a:t>
            </a:r>
          </a:p>
          <a:p>
            <a:endParaRPr lang="ru-RU" sz="1400" dirty="0" smtClean="0">
              <a:solidFill>
                <a:srgbClr val="002060"/>
              </a:solidFill>
            </a:endParaRPr>
          </a:p>
          <a:p>
            <a:r>
              <a:rPr lang="ru-RU" sz="1400" dirty="0" smtClean="0">
                <a:solidFill>
                  <a:srgbClr val="002060"/>
                </a:solidFill>
              </a:rPr>
              <a:t>Соответствующие организационные изменения у работодателя, а также решение о </a:t>
            </a:r>
            <a:r>
              <a:rPr lang="ru-RU" sz="1400" dirty="0" err="1" smtClean="0">
                <a:solidFill>
                  <a:srgbClr val="002060"/>
                </a:solidFill>
              </a:rPr>
              <a:t>непроведении</a:t>
            </a:r>
            <a:r>
              <a:rPr lang="ru-RU" sz="1400" dirty="0" smtClean="0">
                <a:solidFill>
                  <a:srgbClr val="002060"/>
                </a:solidFill>
              </a:rPr>
              <a:t> внеплановой специальной оценки условий труда </a:t>
            </a:r>
            <a:r>
              <a:rPr lang="ru-RU" sz="1400" u="sng" dirty="0" smtClean="0">
                <a:solidFill>
                  <a:srgbClr val="002060"/>
                </a:solidFill>
              </a:rPr>
              <a:t>должны быть приняты комиссией по проведению специальной оценки условий труда и оформлены протоколом.</a:t>
            </a:r>
            <a:endParaRPr lang="ru-RU" sz="1400" u="sng" dirty="0">
              <a:solidFill>
                <a:srgbClr val="002060"/>
              </a:solidFill>
            </a:endParaRPr>
          </a:p>
        </p:txBody>
      </p:sp>
      <p:sp>
        <p:nvSpPr>
          <p:cNvPr id="4" name="Прямоугольник 3"/>
          <p:cNvSpPr/>
          <p:nvPr/>
        </p:nvSpPr>
        <p:spPr>
          <a:xfrm>
            <a:off x="179512" y="188640"/>
            <a:ext cx="8784976" cy="1152128"/>
          </a:xfrm>
          <a:prstGeom prst="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r>
              <a:rPr lang="ru-RU" sz="1600" dirty="0">
                <a:solidFill>
                  <a:srgbClr val="002060"/>
                </a:solidFill>
              </a:rPr>
              <a:t/>
            </a:r>
            <a:br>
              <a:rPr lang="ru-RU" sz="1600" dirty="0">
                <a:solidFill>
                  <a:srgbClr val="002060"/>
                </a:solidFill>
              </a:rPr>
            </a:br>
            <a:endParaRPr lang="ru-RU" sz="1600" dirty="0" smtClean="0">
              <a:solidFill>
                <a:srgbClr val="002060"/>
              </a:solidFill>
            </a:endParaRPr>
          </a:p>
          <a:p>
            <a:r>
              <a:rPr lang="ru-RU" sz="1600" dirty="0" smtClean="0">
                <a:solidFill>
                  <a:srgbClr val="002060"/>
                </a:solidFill>
              </a:rPr>
              <a:t> </a:t>
            </a:r>
            <a:r>
              <a:rPr lang="ru-RU" sz="1600" b="1" dirty="0" smtClean="0">
                <a:solidFill>
                  <a:srgbClr val="002060"/>
                </a:solidFill>
              </a:rPr>
              <a:t>ПИСЬМО  Минтруда России от 02.11.2016 г. № 15-1/ООГ-3847 </a:t>
            </a:r>
            <a:endParaRPr lang="ru-RU" sz="1600" dirty="0" smtClean="0">
              <a:solidFill>
                <a:srgbClr val="002060"/>
              </a:solidFill>
            </a:endParaRPr>
          </a:p>
          <a:p>
            <a:r>
              <a:rPr lang="ru-RU" sz="1600" dirty="0" smtClean="0">
                <a:solidFill>
                  <a:srgbClr val="002060"/>
                </a:solidFill>
              </a:rPr>
              <a:t> по вопросу проведения внеплановой специальной оценки условий труда</a:t>
            </a:r>
            <a:endParaRPr lang="ru-RU" sz="1600" b="1" dirty="0">
              <a:solidFill>
                <a:srgbClr val="002060"/>
              </a:solidFill>
            </a:endParaRPr>
          </a:p>
          <a:p>
            <a:pPr algn="ctr">
              <a:defRPr/>
            </a:pPr>
            <a:endParaRPr lang="ru-RU" sz="1600" b="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0" y="1428736"/>
            <a:ext cx="9144064" cy="5214974"/>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endParaRPr lang="ru-RU" sz="1400" dirty="0" smtClean="0">
              <a:solidFill>
                <a:srgbClr val="002060"/>
              </a:solidFill>
            </a:endParaRPr>
          </a:p>
          <a:p>
            <a:r>
              <a:rPr lang="ru-RU" sz="1400" dirty="0" smtClean="0">
                <a:solidFill>
                  <a:srgbClr val="002060"/>
                </a:solidFill>
              </a:rPr>
              <a:t>Предметом регулирования ФЗ о СУОТ являются отношения, возникающие в связи с реализацией обязанности работодателя по обеспечению безопасности работников в процессе их трудовой деятельности и прав работников на рабочие места, соответствующие государственным нормативным требованиям охраны труда. </a:t>
            </a:r>
          </a:p>
          <a:p>
            <a:r>
              <a:rPr lang="ru-RU" sz="1400" dirty="0" smtClean="0">
                <a:solidFill>
                  <a:srgbClr val="002060"/>
                </a:solidFill>
              </a:rPr>
              <a:t>Руководство Р 2.2.2006-05 "Руководство по гигиенической оценке факторов рабочей среды и трудового процесса. Критерии и классификация условий труда" (утв. Главным государственным санитарным врачом РФ 29.07.2005) применяют с целью: </a:t>
            </a:r>
          </a:p>
          <a:p>
            <a:r>
              <a:rPr lang="ru-RU" sz="1400" dirty="0" smtClean="0">
                <a:solidFill>
                  <a:srgbClr val="002060"/>
                </a:solidFill>
              </a:rPr>
              <a:t>- контроля состояния условий труда работника на соответствие действующим санитарным правилам и нормам, гигиеническим нормативам и получения санитарно-эпидемиологического заключения; </a:t>
            </a:r>
          </a:p>
          <a:p>
            <a:r>
              <a:rPr lang="ru-RU" sz="1400" dirty="0" smtClean="0">
                <a:solidFill>
                  <a:srgbClr val="002060"/>
                </a:solidFill>
              </a:rPr>
              <a:t>- установления приоритетности проведения профилактических мероприятий и оценки их эффективности; </a:t>
            </a:r>
          </a:p>
          <a:p>
            <a:r>
              <a:rPr lang="ru-RU" sz="1400" dirty="0" smtClean="0">
                <a:solidFill>
                  <a:srgbClr val="002060"/>
                </a:solidFill>
              </a:rPr>
              <a:t>- создания банка данных по условиям труда на уровне организации, отрасли и др.; </a:t>
            </a:r>
          </a:p>
          <a:p>
            <a:r>
              <a:rPr lang="ru-RU" sz="1400" dirty="0" smtClean="0">
                <a:solidFill>
                  <a:srgbClr val="002060"/>
                </a:solidFill>
              </a:rPr>
              <a:t>- составления санитарно-гигиенической характеристики условий труда работника; </a:t>
            </a:r>
          </a:p>
          <a:p>
            <a:r>
              <a:rPr lang="ru-RU" sz="1400" dirty="0" smtClean="0">
                <a:solidFill>
                  <a:srgbClr val="002060"/>
                </a:solidFill>
              </a:rPr>
              <a:t>- анализа связи изменений состояния здоровья работника с условиями его труда (при проведении периодических медицинских осмотров, специального обследования для уточнения диагноза); </a:t>
            </a:r>
          </a:p>
          <a:p>
            <a:r>
              <a:rPr lang="ru-RU" sz="1400" dirty="0" smtClean="0">
                <a:solidFill>
                  <a:srgbClr val="002060"/>
                </a:solidFill>
              </a:rPr>
              <a:t>- расследования случаев профессиональных заболеваний, отравлений и иных нарушений здоровья, связанных с работой. </a:t>
            </a:r>
          </a:p>
          <a:p>
            <a:r>
              <a:rPr lang="ru-RU" sz="1400" b="1" dirty="0" smtClean="0">
                <a:solidFill>
                  <a:srgbClr val="002060"/>
                </a:solidFill>
              </a:rPr>
              <a:t>Учитывая изложенное, выбор документа, которым необходимо руководствоваться при оценке условий труда, зависит от целей, в соответствии с которыми проводится оценка условий труда. </a:t>
            </a:r>
          </a:p>
        </p:txBody>
      </p:sp>
      <p:sp>
        <p:nvSpPr>
          <p:cNvPr id="4" name="Прямоугольник 3"/>
          <p:cNvSpPr/>
          <p:nvPr/>
        </p:nvSpPr>
        <p:spPr>
          <a:xfrm>
            <a:off x="179512" y="188640"/>
            <a:ext cx="8784976" cy="1152128"/>
          </a:xfrm>
          <a:prstGeom prst="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sz="1600" dirty="0">
                <a:solidFill>
                  <a:srgbClr val="002060"/>
                </a:solidFill>
              </a:rPr>
              <a:t/>
            </a:r>
            <a:br>
              <a:rPr lang="ru-RU" sz="1600" dirty="0">
                <a:solidFill>
                  <a:srgbClr val="002060"/>
                </a:solidFill>
              </a:rPr>
            </a:br>
            <a:endParaRPr lang="ru-RU" sz="1600" dirty="0" smtClean="0">
              <a:solidFill>
                <a:srgbClr val="002060"/>
              </a:solidFill>
            </a:endParaRPr>
          </a:p>
          <a:p>
            <a:pPr algn="ctr"/>
            <a:r>
              <a:rPr lang="ru-RU" sz="1600" dirty="0" smtClean="0">
                <a:solidFill>
                  <a:srgbClr val="002060"/>
                </a:solidFill>
              </a:rPr>
              <a:t> </a:t>
            </a:r>
            <a:r>
              <a:rPr lang="ru-RU" sz="1600" b="1" dirty="0" smtClean="0">
                <a:solidFill>
                  <a:srgbClr val="002060"/>
                </a:solidFill>
              </a:rPr>
              <a:t>ПИСЬМО </a:t>
            </a:r>
            <a:r>
              <a:rPr lang="ru-RU" sz="1600" b="1" dirty="0" err="1" smtClean="0">
                <a:solidFill>
                  <a:srgbClr val="002060"/>
                </a:solidFill>
              </a:rPr>
              <a:t>Роспотребнадзора</a:t>
            </a:r>
            <a:endParaRPr lang="ru-RU" sz="1600" b="1" dirty="0" smtClean="0">
              <a:solidFill>
                <a:srgbClr val="002060"/>
              </a:solidFill>
            </a:endParaRPr>
          </a:p>
          <a:p>
            <a:pPr algn="ctr"/>
            <a:r>
              <a:rPr lang="ru-RU" sz="1600" b="1" dirty="0" smtClean="0">
                <a:solidFill>
                  <a:srgbClr val="002060"/>
                </a:solidFill>
              </a:rPr>
              <a:t>от 2 февраля 2015 г. N 01/951-15-31 </a:t>
            </a:r>
            <a:endParaRPr lang="ru-RU" sz="1600" dirty="0" smtClean="0">
              <a:solidFill>
                <a:srgbClr val="002060"/>
              </a:solidFill>
            </a:endParaRPr>
          </a:p>
          <a:p>
            <a:pPr algn="ctr"/>
            <a:r>
              <a:rPr lang="ru-RU" sz="1600" dirty="0" smtClean="0">
                <a:solidFill>
                  <a:srgbClr val="002060"/>
                </a:solidFill>
              </a:rPr>
              <a:t> </a:t>
            </a:r>
            <a:r>
              <a:rPr lang="ru-RU" sz="1600" b="1" dirty="0" smtClean="0">
                <a:solidFill>
                  <a:srgbClr val="002060"/>
                </a:solidFill>
              </a:rPr>
              <a:t>ОБ ОЦЕНКЕ УСЛОВИЙ ТРУДА  </a:t>
            </a:r>
            <a:endParaRPr lang="ru-RU" sz="1600" b="1" dirty="0">
              <a:solidFill>
                <a:srgbClr val="002060"/>
              </a:solidFill>
            </a:endParaRPr>
          </a:p>
          <a:p>
            <a:pPr algn="ctr">
              <a:defRPr/>
            </a:pPr>
            <a:endParaRPr lang="ru-RU" sz="1600" b="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0" y="1428736"/>
            <a:ext cx="9144064" cy="5214974"/>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endParaRPr lang="ru-RU" sz="1600" dirty="0" smtClean="0">
              <a:solidFill>
                <a:srgbClr val="002060"/>
              </a:solidFill>
            </a:endParaRPr>
          </a:p>
          <a:p>
            <a:r>
              <a:rPr lang="ru-RU" sz="1600" dirty="0">
                <a:solidFill>
                  <a:srgbClr val="002060"/>
                </a:solidFill>
              </a:rPr>
              <a:t>В связи с участившимися обращениями в адрес </a:t>
            </a:r>
            <a:r>
              <a:rPr lang="ru-RU" sz="1600" dirty="0" err="1">
                <a:solidFill>
                  <a:srgbClr val="002060"/>
                </a:solidFill>
              </a:rPr>
              <a:t>Роспотребнадзора</a:t>
            </a:r>
            <a:r>
              <a:rPr lang="ru-RU" sz="1600" dirty="0">
                <a:solidFill>
                  <a:srgbClr val="002060"/>
                </a:solidFill>
              </a:rPr>
              <a:t> по вопросам дублирования полномочий Минтруда России и </a:t>
            </a:r>
            <a:r>
              <a:rPr lang="ru-RU" sz="1600" dirty="0" err="1">
                <a:solidFill>
                  <a:srgbClr val="002060"/>
                </a:solidFill>
              </a:rPr>
              <a:t>Роспотребнадзора</a:t>
            </a:r>
            <a:r>
              <a:rPr lang="ru-RU" sz="1600" dirty="0">
                <a:solidFill>
                  <a:srgbClr val="002060"/>
                </a:solidFill>
              </a:rPr>
              <a:t> при проведении специальной оценки условий труда и производственного контроля за соблюдением санитарных правил и выполнением санитарно-противоэпидемических (профилактических) мероприятий, в части проведения лабораторно-инструментальных измерений и исследований на рабочих местах, </a:t>
            </a:r>
            <a:r>
              <a:rPr lang="ru-RU" sz="1600" dirty="0" err="1">
                <a:solidFill>
                  <a:srgbClr val="002060"/>
                </a:solidFill>
              </a:rPr>
              <a:t>Роспотребнадзор</a:t>
            </a:r>
            <a:r>
              <a:rPr lang="ru-RU" sz="1600" dirty="0">
                <a:solidFill>
                  <a:srgbClr val="002060"/>
                </a:solidFill>
              </a:rPr>
              <a:t> разъясняет следующее</a:t>
            </a:r>
            <a:r>
              <a:rPr lang="ru-RU" sz="1600" dirty="0" smtClean="0">
                <a:solidFill>
                  <a:srgbClr val="002060"/>
                </a:solidFill>
              </a:rPr>
              <a:t>.</a:t>
            </a:r>
          </a:p>
          <a:p>
            <a:r>
              <a:rPr lang="ru-RU" sz="1600" dirty="0">
                <a:solidFill>
                  <a:srgbClr val="002060"/>
                </a:solidFill>
              </a:rPr>
              <a:t>Лабораторно-инструментальные исследования, как при производственном контроле, так и при специальной оценке условий труда, осуществляются с привлечением лабораторий, аккредитованных в установленном </a:t>
            </a:r>
            <a:r>
              <a:rPr lang="ru-RU" sz="1600" u="sng" dirty="0">
                <a:solidFill>
                  <a:srgbClr val="002060"/>
                </a:solidFill>
                <a:hlinkClick r:id="rId2"/>
              </a:rPr>
              <a:t>порядке</a:t>
            </a:r>
            <a:r>
              <a:rPr lang="ru-RU" sz="1600" dirty="0">
                <a:solidFill>
                  <a:srgbClr val="002060"/>
                </a:solidFill>
              </a:rPr>
              <a:t>.</a:t>
            </a:r>
          </a:p>
          <a:p>
            <a:r>
              <a:rPr lang="ru-RU" sz="1600" dirty="0">
                <a:solidFill>
                  <a:srgbClr val="002060"/>
                </a:solidFill>
              </a:rPr>
              <a:t>Таким образом, протоколы исследований, проведенных при специальной оценке условий труда, могут учитываться в рамках проведения производственного контроля в случае, если сроки данных исследований совпадают со сроками, установленными программой производственного контроля.</a:t>
            </a:r>
          </a:p>
          <a:p>
            <a:r>
              <a:rPr lang="ru-RU" sz="1600" dirty="0">
                <a:solidFill>
                  <a:srgbClr val="002060"/>
                </a:solidFill>
              </a:rPr>
              <a:t>Учитывая изложенное, дублирование полномочий </a:t>
            </a:r>
            <a:r>
              <a:rPr lang="ru-RU" sz="1600" dirty="0" err="1">
                <a:solidFill>
                  <a:srgbClr val="002060"/>
                </a:solidFill>
              </a:rPr>
              <a:t>Роспотребнадзора</a:t>
            </a:r>
            <a:r>
              <a:rPr lang="ru-RU" sz="1600" dirty="0">
                <a:solidFill>
                  <a:srgbClr val="002060"/>
                </a:solidFill>
              </a:rPr>
              <a:t> и Минтруда России при контроле за организацией и проведением лабораторно-инструментальных исследований в рамках производственного контроля и специальной оценки условий труда отсутствуют.</a:t>
            </a:r>
          </a:p>
          <a:p>
            <a:endParaRPr lang="ru-RU" sz="1600" dirty="0">
              <a:solidFill>
                <a:srgbClr val="002060"/>
              </a:solidFill>
            </a:endParaRPr>
          </a:p>
        </p:txBody>
      </p:sp>
      <p:sp>
        <p:nvSpPr>
          <p:cNvPr id="4" name="Прямоугольник 3"/>
          <p:cNvSpPr/>
          <p:nvPr/>
        </p:nvSpPr>
        <p:spPr>
          <a:xfrm>
            <a:off x="179512" y="188640"/>
            <a:ext cx="8784976" cy="1152128"/>
          </a:xfrm>
          <a:prstGeom prst="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sz="1600" dirty="0">
                <a:solidFill>
                  <a:srgbClr val="002060"/>
                </a:solidFill>
              </a:rPr>
              <a:t/>
            </a:r>
            <a:br>
              <a:rPr lang="ru-RU" sz="1600" dirty="0">
                <a:solidFill>
                  <a:srgbClr val="002060"/>
                </a:solidFill>
              </a:rPr>
            </a:br>
            <a:endParaRPr lang="ru-RU" sz="1600" dirty="0" smtClean="0">
              <a:solidFill>
                <a:srgbClr val="002060"/>
              </a:solidFill>
            </a:endParaRPr>
          </a:p>
          <a:p>
            <a:pPr algn="ctr"/>
            <a:r>
              <a:rPr lang="ru-RU" b="1" dirty="0">
                <a:solidFill>
                  <a:srgbClr val="002060"/>
                </a:solidFill>
              </a:rPr>
              <a:t>ФЕДЕРАЛЬНАЯ СЛУЖБА ПО НАДЗОРУ В СФЕРЕ ЗАЩИТЫ</a:t>
            </a:r>
            <a:endParaRPr lang="ru-RU" dirty="0">
              <a:solidFill>
                <a:srgbClr val="002060"/>
              </a:solidFill>
            </a:endParaRPr>
          </a:p>
          <a:p>
            <a:pPr algn="ctr"/>
            <a:r>
              <a:rPr lang="ru-RU" b="1" dirty="0">
                <a:solidFill>
                  <a:srgbClr val="002060"/>
                </a:solidFill>
              </a:rPr>
              <a:t>ПРАВ ПОТРЕБИТЕЛЕЙ И БЛАГОПОЛУЧИЯ ЧЕЛОВЕКА</a:t>
            </a:r>
            <a:endParaRPr lang="ru-RU" dirty="0">
              <a:solidFill>
                <a:srgbClr val="002060"/>
              </a:solidFill>
            </a:endParaRPr>
          </a:p>
          <a:p>
            <a:pPr algn="ctr"/>
            <a:r>
              <a:rPr lang="ru-RU" b="1" dirty="0" smtClean="0">
                <a:solidFill>
                  <a:srgbClr val="002060"/>
                </a:solidFill>
              </a:rPr>
              <a:t>ИНФОРМАЦИЯ ОБ </a:t>
            </a:r>
            <a:r>
              <a:rPr lang="ru-RU" b="1" dirty="0">
                <a:solidFill>
                  <a:srgbClr val="002060"/>
                </a:solidFill>
              </a:rPr>
              <a:t>ОЦЕНКЕ УСЛОВИЙ ТРУДА</a:t>
            </a:r>
            <a:endParaRPr lang="ru-RU" dirty="0">
              <a:solidFill>
                <a:srgbClr val="002060"/>
              </a:solidFill>
            </a:endParaRPr>
          </a:p>
          <a:p>
            <a:pPr algn="ctr">
              <a:defRPr/>
            </a:pPr>
            <a:endParaRPr lang="ru-RU" sz="1600" b="1" dirty="0">
              <a:solidFill>
                <a:srgbClr val="002060"/>
              </a:solidFill>
            </a:endParaRPr>
          </a:p>
        </p:txBody>
      </p:sp>
    </p:spTree>
    <p:extLst>
      <p:ext uri="{BB962C8B-B14F-4D97-AF65-F5344CB8AC3E}">
        <p14:creationId xmlns:p14="http://schemas.microsoft.com/office/powerpoint/2010/main" xmlns="" val="2579772020"/>
      </p:ext>
    </p:extLst>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Номер слайда 9"/>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AF771D5-836B-4B64-B965-4CE59B654AD4}" type="slidenum">
              <a:rPr lang="ru-RU" sz="1200">
                <a:solidFill>
                  <a:schemeClr val="tx1">
                    <a:tint val="75000"/>
                  </a:schemeClr>
                </a:solidFill>
                <a:latin typeface="+mn-lt"/>
                <a:cs typeface="Arial" pitchFamily="34" charset="0"/>
              </a:rPr>
              <a:pPr algn="r" fontAlgn="auto">
                <a:spcBef>
                  <a:spcPts val="0"/>
                </a:spcBef>
                <a:spcAft>
                  <a:spcPts val="0"/>
                </a:spcAft>
                <a:defRPr/>
              </a:pPr>
              <a:t>24</a:t>
            </a:fld>
            <a:endParaRPr lang="ru-RU" sz="1200">
              <a:solidFill>
                <a:schemeClr val="tx1">
                  <a:tint val="75000"/>
                </a:schemeClr>
              </a:solidFill>
              <a:latin typeface="+mn-lt"/>
              <a:cs typeface="Arial" pitchFamily="34" charset="0"/>
            </a:endParaRPr>
          </a:p>
        </p:txBody>
      </p:sp>
      <p:sp>
        <p:nvSpPr>
          <p:cNvPr id="7" name="Скругленный прямоугольник 6"/>
          <p:cNvSpPr/>
          <p:nvPr/>
        </p:nvSpPr>
        <p:spPr>
          <a:xfrm>
            <a:off x="971600" y="1268760"/>
            <a:ext cx="7560840" cy="2088232"/>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defRPr/>
            </a:pPr>
            <a:r>
              <a:rPr lang="ru-RU" dirty="0">
                <a:solidFill>
                  <a:srgbClr val="002060"/>
                </a:solidFill>
              </a:rPr>
              <a:t>СПРАВОЧНЫЙ ОБЗОР: Официальные разъяснения государственных органов по вопросам специальной оценки условий труда от </a:t>
            </a:r>
            <a:r>
              <a:rPr lang="ru-RU" i="1" dirty="0">
                <a:solidFill>
                  <a:srgbClr val="002060"/>
                </a:solidFill>
              </a:rPr>
              <a:t>12 марта 2015 г.</a:t>
            </a:r>
          </a:p>
          <a:p>
            <a:pPr>
              <a:defRPr/>
            </a:pPr>
            <a:r>
              <a:rPr lang="en-US" i="1" dirty="0">
                <a:solidFill>
                  <a:srgbClr val="002060"/>
                </a:solidFill>
              </a:rPr>
              <a:t>http://www.trudcontrol.ru/press/special-ocenka/21805</a:t>
            </a:r>
            <a:endParaRPr lang="ru-RU" i="1" dirty="0">
              <a:solidFill>
                <a:srgbClr val="002060"/>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Номер слайда 9"/>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AF771D5-836B-4B64-B965-4CE59B654AD4}" type="slidenum">
              <a:rPr lang="ru-RU" sz="1200">
                <a:solidFill>
                  <a:schemeClr val="tx1">
                    <a:tint val="75000"/>
                  </a:schemeClr>
                </a:solidFill>
                <a:latin typeface="+mn-lt"/>
                <a:cs typeface="Arial" pitchFamily="34" charset="0"/>
              </a:rPr>
              <a:pPr algn="r" fontAlgn="auto">
                <a:spcBef>
                  <a:spcPts val="0"/>
                </a:spcBef>
                <a:spcAft>
                  <a:spcPts val="0"/>
                </a:spcAft>
                <a:defRPr/>
              </a:pPr>
              <a:t>25</a:t>
            </a:fld>
            <a:endParaRPr lang="ru-RU" sz="1200">
              <a:solidFill>
                <a:schemeClr val="tx1">
                  <a:tint val="75000"/>
                </a:schemeClr>
              </a:solidFill>
              <a:latin typeface="+mn-lt"/>
              <a:cs typeface="Arial" pitchFamily="34" charset="0"/>
            </a:endParaRPr>
          </a:p>
        </p:txBody>
      </p:sp>
      <p:sp>
        <p:nvSpPr>
          <p:cNvPr id="7" name="Скругленный прямоугольник 6"/>
          <p:cNvSpPr/>
          <p:nvPr/>
        </p:nvSpPr>
        <p:spPr>
          <a:xfrm>
            <a:off x="142844" y="428604"/>
            <a:ext cx="8786842" cy="6072230"/>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sz="1400" b="1" dirty="0" smtClean="0">
                <a:solidFill>
                  <a:srgbClr val="002060"/>
                </a:solidFill>
              </a:rPr>
              <a:t>ПРОЕКТ ПРИКИЗА МИНТРУДА РОССИИ</a:t>
            </a:r>
          </a:p>
          <a:p>
            <a:pPr algn="ctr"/>
            <a:r>
              <a:rPr lang="ru-RU" sz="1400" b="1" dirty="0" smtClean="0">
                <a:solidFill>
                  <a:srgbClr val="002060"/>
                </a:solidFill>
              </a:rPr>
              <a:t>О ВНЕСЕНИИ ИЗМЕНЕНИЙ В НЕКОТОРЫЕ НОРМАТИВНЫЕ ПРАВОВЫЕ АКТЫ МИНИСТЕРСТВА ТРУДА И СОЦИАЛЬНОЙ ЗАЩИТЫ РОССИЙСКОЙ ФЕДЕРАЦИИ В СВЯЗИ С ПРИНЯТИЕМ ИЗМЕНЕНИЙ В ФЕДЕРАЛЬНЫЙ ЗАКОН «О СПЕЦИАЛЬНОЙ ОЦЕНКЕ УСЛОВИЙ ТРУДА»</a:t>
            </a:r>
          </a:p>
          <a:p>
            <a:pPr algn="ctr"/>
            <a:r>
              <a:rPr lang="ru-RU" sz="1400" b="1" dirty="0" smtClean="0">
                <a:solidFill>
                  <a:srgbClr val="002060"/>
                </a:solidFill>
              </a:rPr>
              <a:t>(по состоянию на 03.04.2016)</a:t>
            </a:r>
          </a:p>
          <a:p>
            <a:pPr algn="just">
              <a:buFont typeface="Arial" pitchFamily="34" charset="0"/>
              <a:buChar char="•"/>
            </a:pPr>
            <a:r>
              <a:rPr lang="ru-RU" sz="1400" b="1" dirty="0" smtClean="0">
                <a:solidFill>
                  <a:srgbClr val="002060"/>
                </a:solidFill>
              </a:rPr>
              <a:t>В приказ Минтруда России от 24 января 2014 г. № 33н</a:t>
            </a:r>
          </a:p>
          <a:p>
            <a:pPr algn="just">
              <a:buFont typeface="Arial" pitchFamily="34" charset="0"/>
              <a:buChar char="•"/>
            </a:pPr>
            <a:r>
              <a:rPr lang="ru-RU" sz="1400" b="1" dirty="0" smtClean="0">
                <a:solidFill>
                  <a:srgbClr val="002060"/>
                </a:solidFill>
              </a:rPr>
              <a:t>В приказ Минтруда России от 7 февраля 2014 г. № 80н «О форме и порядке подачи декларации …»</a:t>
            </a:r>
          </a:p>
          <a:p>
            <a:pPr algn="just">
              <a:buFont typeface="Arial" pitchFamily="34" charset="0"/>
              <a:buChar char="•"/>
            </a:pPr>
            <a:r>
              <a:rPr lang="ru-RU" sz="1400" b="1" dirty="0" smtClean="0">
                <a:solidFill>
                  <a:srgbClr val="002060"/>
                </a:solidFill>
              </a:rPr>
              <a:t>. В приложение к приказу Минтруда России от 12 августа 2014 г. № 549н «Об утверждении Порядка проведения государственной экспертизы условий труда» </a:t>
            </a:r>
          </a:p>
          <a:p>
            <a:pPr algn="just">
              <a:buFont typeface="Arial" pitchFamily="34" charset="0"/>
              <a:buChar char="•"/>
            </a:pPr>
            <a:r>
              <a:rPr lang="ru-RU" sz="1400" b="1" dirty="0" smtClean="0">
                <a:solidFill>
                  <a:srgbClr val="002060"/>
                </a:solidFill>
              </a:rPr>
              <a:t>В приказ Минтруда России от 22 сентября 2014 г. № 652н «Об утверждении Порядка рассмотрения разногласий по вопросам проведения экспертизы качества специальной оценки условий труда, …» </a:t>
            </a:r>
          </a:p>
          <a:p>
            <a:pPr algn="just">
              <a:buFont typeface="Arial" pitchFamily="34" charset="0"/>
              <a:buChar char="•"/>
            </a:pPr>
            <a:r>
              <a:rPr lang="ru-RU" sz="1400" b="1" dirty="0" smtClean="0">
                <a:solidFill>
                  <a:srgbClr val="002060"/>
                </a:solidFill>
              </a:rPr>
              <a:t>В приложение к приказу Минтруда России от 5 декабря 2014 г. № 976н «Об утверждении методики снижения класса (подкласса) условий труда при применении работниками, занятыми на рабочих местах с вредными условиями труда, эффективных средств индивидуальной защиты, прошедших обязательную сертификацию в порядке, установленном соответствующим техническим регламентом»</a:t>
            </a:r>
          </a:p>
          <a:p>
            <a:pPr algn="ctr"/>
            <a:endParaRPr lang="ru-RU" sz="1400" b="1" dirty="0">
              <a:solidFill>
                <a:srgbClr val="00206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Номер слайда 9"/>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AF771D5-836B-4B64-B965-4CE59B654AD4}" type="slidenum">
              <a:rPr lang="ru-RU" sz="1200">
                <a:solidFill>
                  <a:schemeClr val="tx1">
                    <a:tint val="75000"/>
                  </a:schemeClr>
                </a:solidFill>
                <a:latin typeface="+mn-lt"/>
                <a:cs typeface="Arial" pitchFamily="34" charset="0"/>
              </a:rPr>
              <a:pPr algn="r" fontAlgn="auto">
                <a:spcBef>
                  <a:spcPts val="0"/>
                </a:spcBef>
                <a:spcAft>
                  <a:spcPts val="0"/>
                </a:spcAft>
                <a:defRPr/>
              </a:pPr>
              <a:t>26</a:t>
            </a:fld>
            <a:endParaRPr lang="ru-RU" sz="1200">
              <a:solidFill>
                <a:schemeClr val="tx1">
                  <a:tint val="75000"/>
                </a:schemeClr>
              </a:solidFill>
              <a:latin typeface="+mn-lt"/>
              <a:cs typeface="Arial" pitchFamily="34" charset="0"/>
            </a:endParaRPr>
          </a:p>
        </p:txBody>
      </p:sp>
      <p:sp>
        <p:nvSpPr>
          <p:cNvPr id="7" name="Скругленный прямоугольник 6"/>
          <p:cNvSpPr/>
          <p:nvPr/>
        </p:nvSpPr>
        <p:spPr>
          <a:xfrm>
            <a:off x="179512" y="404664"/>
            <a:ext cx="8786842" cy="1944216"/>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sz="1400" b="1" dirty="0" smtClean="0">
                <a:solidFill>
                  <a:srgbClr val="002060"/>
                </a:solidFill>
              </a:rPr>
              <a:t>Постановление Главного  государственного санитарного врача Российской Федерации от 21 июня 2016 г. №  81 «От утверждении </a:t>
            </a:r>
            <a:r>
              <a:rPr lang="ru-RU" sz="1400" b="1" dirty="0" err="1" smtClean="0">
                <a:solidFill>
                  <a:srgbClr val="002060"/>
                </a:solidFill>
              </a:rPr>
              <a:t>СанПиН</a:t>
            </a:r>
            <a:r>
              <a:rPr lang="ru-RU" sz="1400" b="1" dirty="0" smtClean="0">
                <a:solidFill>
                  <a:srgbClr val="002060"/>
                </a:solidFill>
              </a:rPr>
              <a:t> 2.2.4.3359-16  «Санитарно-эпидемиологические требования к физическим факторам  на рабочих местах»</a:t>
            </a:r>
          </a:p>
          <a:p>
            <a:pPr algn="ctr"/>
            <a:r>
              <a:rPr lang="ru-RU" sz="1400" b="1" dirty="0" smtClean="0">
                <a:solidFill>
                  <a:srgbClr val="002060"/>
                </a:solidFill>
              </a:rPr>
              <a:t>(зарегистрировано в Минюсте 08 августа 2016 г., регистрационный номер 43153)</a:t>
            </a:r>
          </a:p>
          <a:p>
            <a:pPr algn="ctr"/>
            <a:endParaRPr lang="ru-RU" sz="1400" b="1" dirty="0">
              <a:solidFill>
                <a:srgbClr val="002060"/>
              </a:solidFill>
            </a:endParaRPr>
          </a:p>
        </p:txBody>
      </p:sp>
      <p:sp>
        <p:nvSpPr>
          <p:cNvPr id="4" name="Скругленный прямоугольник 3"/>
          <p:cNvSpPr/>
          <p:nvPr/>
        </p:nvSpPr>
        <p:spPr>
          <a:xfrm>
            <a:off x="179512" y="2564904"/>
            <a:ext cx="8786842" cy="3456384"/>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sz="1400" b="1" dirty="0" smtClean="0">
                <a:solidFill>
                  <a:srgbClr val="002060"/>
                </a:solidFill>
              </a:rPr>
              <a:t>Приказ Министерства труда и социальной защиты Российской Федерации от 08 сентября 2016 г. № 501н «</a:t>
            </a:r>
            <a:r>
              <a:rPr lang="ru-RU" sz="1400" b="1" u="sng" dirty="0" smtClean="0">
                <a:solidFill>
                  <a:srgbClr val="002060"/>
                </a:solidFill>
              </a:rPr>
              <a:t>Об утверждении Порядка рассмотрения разногласий </a:t>
            </a:r>
            <a:r>
              <a:rPr lang="ru-RU" sz="1400" b="1" dirty="0" smtClean="0">
                <a:solidFill>
                  <a:srgbClr val="002060"/>
                </a:solidFill>
              </a:rPr>
              <a:t>по вопросам проведения </a:t>
            </a:r>
            <a:r>
              <a:rPr lang="ru-RU" sz="1400" b="1" u="sng" dirty="0" smtClean="0">
                <a:solidFill>
                  <a:srgbClr val="002060"/>
                </a:solidFill>
              </a:rPr>
              <a:t>экспертизы качества </a:t>
            </a:r>
            <a:r>
              <a:rPr lang="ru-RU" sz="1400" b="1" dirty="0" smtClean="0">
                <a:solidFill>
                  <a:srgbClr val="002060"/>
                </a:solidFill>
              </a:rPr>
              <a:t>специальной оценки условий труда, несогласия работников, профессиональных союзов, их объединений, иных уполномоченных работниками представительных органов, работодателей, их объединений, страховщиков, территориальных органов федерального органа исполнительной власти, уполномоченного на проведение федерального государственного надзора за соблюдением трудового законодательства и иных нормативных правовых актов, содержащих нормы трудового права, организаций, проводивших специальную оценку условий труда, с результатами экспертизы качества специальной оценки условий труда» (</a:t>
            </a:r>
            <a:r>
              <a:rPr lang="ru-RU" sz="1400" b="1" dirty="0" err="1" smtClean="0">
                <a:solidFill>
                  <a:srgbClr val="002060"/>
                </a:solidFill>
              </a:rPr>
              <a:t>рег</a:t>
            </a:r>
            <a:r>
              <a:rPr lang="ru-RU" sz="1400" b="1" dirty="0" smtClean="0">
                <a:solidFill>
                  <a:srgbClr val="002060"/>
                </a:solidFill>
              </a:rPr>
              <a:t>. № 43843).</a:t>
            </a:r>
          </a:p>
          <a:p>
            <a:pPr algn="ctr"/>
            <a:endParaRPr lang="ru-RU" sz="1400" b="1" dirty="0" smtClean="0">
              <a:solidFill>
                <a:srgbClr val="002060"/>
              </a:solidFill>
            </a:endParaRPr>
          </a:p>
          <a:p>
            <a:pPr algn="ctr"/>
            <a:r>
              <a:rPr lang="ru-RU" sz="1400" b="1" dirty="0" smtClean="0">
                <a:solidFill>
                  <a:srgbClr val="002060"/>
                </a:solidFill>
              </a:rPr>
              <a:t>Взамен Порядка рассмотрения разногласий по вопросам проведения экспертизы качества специальной оценки условий труда, утвержденного приказом Минтруда России от 22 сентября 2014 г. № 652н   </a:t>
            </a:r>
            <a:endParaRPr lang="ru-RU" sz="1400" b="1" dirty="0">
              <a:solidFill>
                <a:srgbClr val="002060"/>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250825" y="1773238"/>
            <a:ext cx="8785225" cy="2160587"/>
          </a:xfrm>
        </p:spPr>
        <p:txBody>
          <a:bodyPr>
            <a:normAutofit/>
          </a:bodyPr>
          <a:lstStyle/>
          <a:p>
            <a:pPr marR="0" algn="ctr" eaLnBrk="1" hangingPunct="1">
              <a:spcBef>
                <a:spcPct val="60000"/>
              </a:spcBef>
              <a:defRPr/>
            </a:pPr>
            <a:r>
              <a:rPr lang="ru-RU" sz="2800" i="1" dirty="0" smtClean="0">
                <a:solidFill>
                  <a:srgbClr val="227A8F"/>
                </a:solidFill>
                <a:effectLst>
                  <a:outerShdw blurRad="38100" dist="38100" dir="2700000" algn="tl">
                    <a:srgbClr val="C0C0C0"/>
                  </a:outerShdw>
                </a:effectLst>
              </a:rPr>
              <a:t>Финансирование мероприятий по улучшению условий и охраны труда</a:t>
            </a:r>
          </a:p>
          <a:p>
            <a:pPr marR="0" eaLnBrk="1" hangingPunct="1">
              <a:defRPr/>
            </a:pPr>
            <a:endParaRPr lang="ru-RU" sz="2800" dirty="0" smtClean="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214313" y="115888"/>
            <a:ext cx="8929687" cy="792162"/>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ru-RU" b="1" dirty="0">
                <a:solidFill>
                  <a:srgbClr val="002060"/>
                </a:solidFill>
              </a:rPr>
              <a:t>Письмо Минфина России от 16.11.2015 № 03-03-06/1/65965 «Об учете затрат на приобретение питьевой воды для сотрудников организации»</a:t>
            </a:r>
            <a:endParaRPr lang="ru-RU" b="1" dirty="0">
              <a:solidFill>
                <a:srgbClr val="002060"/>
              </a:solidFill>
              <a:effectLst>
                <a:outerShdw blurRad="38100" dist="38100" dir="2700000" algn="tl">
                  <a:srgbClr val="000000">
                    <a:alpha val="43137"/>
                  </a:srgbClr>
                </a:outerShdw>
              </a:effectLst>
            </a:endParaRPr>
          </a:p>
        </p:txBody>
      </p:sp>
      <p:sp>
        <p:nvSpPr>
          <p:cNvPr id="7" name="Скругленный прямоугольник 6"/>
          <p:cNvSpPr/>
          <p:nvPr/>
        </p:nvSpPr>
        <p:spPr>
          <a:xfrm>
            <a:off x="0" y="1052736"/>
            <a:ext cx="9144000" cy="5544616"/>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defRPr/>
            </a:pPr>
            <a:r>
              <a:rPr lang="ru-RU" sz="1500" dirty="0">
                <a:solidFill>
                  <a:srgbClr val="002060"/>
                </a:solidFill>
              </a:rPr>
              <a:t/>
            </a:r>
            <a:br>
              <a:rPr lang="ru-RU" sz="1500" dirty="0">
                <a:solidFill>
                  <a:srgbClr val="002060"/>
                </a:solidFill>
              </a:rPr>
            </a:br>
            <a:r>
              <a:rPr lang="ru-RU" sz="1500" dirty="0">
                <a:solidFill>
                  <a:srgbClr val="002060"/>
                </a:solidFill>
              </a:rPr>
              <a:t/>
            </a:r>
            <a:br>
              <a:rPr lang="ru-RU" sz="1500" dirty="0">
                <a:solidFill>
                  <a:srgbClr val="002060"/>
                </a:solidFill>
              </a:rPr>
            </a:br>
            <a:r>
              <a:rPr lang="ru-RU" sz="1500" dirty="0">
                <a:solidFill>
                  <a:srgbClr val="002060"/>
                </a:solidFill>
              </a:rPr>
              <a:t>	Согласно статье 163 Трудового кодекса Российской Федерации работодатель обязан обеспечить нормальные условия для выполнения работниками норм выработки. К таким условиям, в частности, относятся условия труда, соответствующие требованиям охраны труда и безопасности производства. </a:t>
            </a:r>
          </a:p>
          <a:p>
            <a:pPr>
              <a:defRPr/>
            </a:pPr>
            <a:r>
              <a:rPr lang="ru-RU" sz="1500" dirty="0">
                <a:solidFill>
                  <a:srgbClr val="002060"/>
                </a:solidFill>
              </a:rPr>
              <a:t>	В соответствии с положениями статьи 22 Трудового кодекса Российской Федерации работодатель обязан, в частности, обеспечивать бытовые нужды работников, связанные с исполнением ими трудовых обязанностей. </a:t>
            </a:r>
          </a:p>
          <a:p>
            <a:pPr>
              <a:defRPr/>
            </a:pPr>
            <a:r>
              <a:rPr lang="ru-RU" sz="1500" dirty="0">
                <a:solidFill>
                  <a:srgbClr val="002060"/>
                </a:solidFill>
              </a:rPr>
              <a:t>	Согласно статье 223 Трудового кодекса Российской Федерации на работодателя возлагается обеспечение санитарно-бытового и лечебно-профилактического обслуживания работников организаций в соответствии с требованиями охраны труда. </a:t>
            </a:r>
          </a:p>
          <a:p>
            <a:pPr>
              <a:defRPr/>
            </a:pPr>
            <a:r>
              <a:rPr lang="ru-RU" sz="1500" dirty="0">
                <a:solidFill>
                  <a:srgbClr val="002060"/>
                </a:solidFill>
              </a:rPr>
              <a:t>	Пунктом 18 приказа </a:t>
            </a:r>
            <a:r>
              <a:rPr lang="ru-RU" sz="1500" dirty="0" err="1">
                <a:solidFill>
                  <a:srgbClr val="002060"/>
                </a:solidFill>
              </a:rPr>
              <a:t>Минздравсоцразвития</a:t>
            </a:r>
            <a:r>
              <a:rPr lang="ru-RU" sz="1500" dirty="0">
                <a:solidFill>
                  <a:srgbClr val="002060"/>
                </a:solidFill>
              </a:rPr>
              <a:t> России от 01.03.2012 № 181н установлено, что одним из мероприятий по улучшению условий и охраны труда и снижению уровней профессиональных рисков является приобретение и монтаж установок (автоматов) для обеспечения работников питьевой водой.  </a:t>
            </a:r>
          </a:p>
          <a:p>
            <a:pPr>
              <a:defRPr/>
            </a:pPr>
            <a:r>
              <a:rPr lang="ru-RU" sz="1500" b="1" dirty="0">
                <a:solidFill>
                  <a:srgbClr val="002060"/>
                </a:solidFill>
              </a:rPr>
              <a:t>	На основании подпункта 7 пункта 1 статьи 264 Налогового кодекса </a:t>
            </a:r>
            <a:r>
              <a:rPr lang="ru-RU" sz="1500" dirty="0">
                <a:solidFill>
                  <a:srgbClr val="002060"/>
                </a:solidFill>
              </a:rPr>
              <a:t>Российской Федерации </a:t>
            </a:r>
            <a:r>
              <a:rPr lang="ru-RU" sz="1500" b="1" dirty="0">
                <a:solidFill>
                  <a:srgbClr val="002060"/>
                </a:solidFill>
              </a:rPr>
              <a:t>к прочим расходам, связанным с производством </a:t>
            </a:r>
            <a:r>
              <a:rPr lang="ru-RU" sz="1500" dirty="0">
                <a:solidFill>
                  <a:srgbClr val="002060"/>
                </a:solidFill>
              </a:rPr>
              <a:t>и (или) реализацией, относятся, в частности, расходы на обеспечение нормальных условий труда и мер по технике безопасности, предусмотренных законодательством РФ. 	Учитывая изложенное, </a:t>
            </a:r>
            <a:r>
              <a:rPr lang="ru-RU" sz="1500" b="1" dirty="0">
                <a:solidFill>
                  <a:srgbClr val="002060"/>
                </a:solidFill>
              </a:rPr>
              <a:t>затраты организации на приобретение чистой питьевой воды</a:t>
            </a:r>
            <a:r>
              <a:rPr lang="ru-RU" sz="1500" dirty="0">
                <a:solidFill>
                  <a:srgbClr val="002060"/>
                </a:solidFill>
              </a:rPr>
              <a:t>, </a:t>
            </a:r>
            <a:r>
              <a:rPr lang="ru-RU" sz="1500" b="1" dirty="0">
                <a:solidFill>
                  <a:srgbClr val="002060"/>
                </a:solidFill>
              </a:rPr>
              <a:t>а также затраты на приобретение и установку </a:t>
            </a:r>
            <a:r>
              <a:rPr lang="ru-RU" sz="1500" b="1" dirty="0" err="1">
                <a:solidFill>
                  <a:srgbClr val="002060"/>
                </a:solidFill>
              </a:rPr>
              <a:t>кулеров</a:t>
            </a:r>
            <a:r>
              <a:rPr lang="ru-RU" sz="1500" b="1" dirty="0">
                <a:solidFill>
                  <a:srgbClr val="002060"/>
                </a:solidFill>
              </a:rPr>
              <a:t> могут быть учтены </a:t>
            </a:r>
            <a:r>
              <a:rPr lang="ru-RU" sz="1500" dirty="0">
                <a:solidFill>
                  <a:srgbClr val="002060"/>
                </a:solidFill>
              </a:rPr>
              <a:t>при исчислении налоговой базы по налогу на прибыль на основании статьи 264 Налогового кодекса Российской Федерации.</a:t>
            </a:r>
          </a:p>
          <a:p>
            <a:pPr>
              <a:defRPr/>
            </a:pPr>
            <a:endParaRPr lang="ru-RU" sz="1500" b="1" dirty="0">
              <a:solidFill>
                <a:srgbClr val="002060"/>
              </a:solidFill>
            </a:endParaRPr>
          </a:p>
          <a:p>
            <a:pPr>
              <a:defRPr/>
            </a:pPr>
            <a:endParaRPr lang="ru-RU" sz="1500" b="1" dirty="0">
              <a:solidFill>
                <a:srgbClr val="002060"/>
              </a:solidFill>
            </a:endParaRPr>
          </a:p>
          <a:p>
            <a:pPr>
              <a:defRPr/>
            </a:pPr>
            <a:endParaRPr lang="ru-RU" sz="1500" b="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214313" y="115888"/>
            <a:ext cx="8929687" cy="792162"/>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ru-RU" b="1" dirty="0">
                <a:solidFill>
                  <a:srgbClr val="002060"/>
                </a:solidFill>
              </a:rPr>
              <a:t>Письмо Минфина от 19.11.2015 № 03-03-07/67078 "Об учете расходов на проведение медосмотров работников для целей налога на прибыль" </a:t>
            </a:r>
            <a:endParaRPr lang="ru-RU" b="1" dirty="0">
              <a:solidFill>
                <a:srgbClr val="002060"/>
              </a:solidFill>
              <a:effectLst>
                <a:outerShdw blurRad="38100" dist="38100" dir="2700000" algn="tl">
                  <a:srgbClr val="000000">
                    <a:alpha val="43137"/>
                  </a:srgbClr>
                </a:outerShdw>
              </a:effectLst>
            </a:endParaRPr>
          </a:p>
        </p:txBody>
      </p:sp>
      <p:sp>
        <p:nvSpPr>
          <p:cNvPr id="7" name="Скругленный прямоугольник 6"/>
          <p:cNvSpPr/>
          <p:nvPr/>
        </p:nvSpPr>
        <p:spPr>
          <a:xfrm>
            <a:off x="0" y="1196752"/>
            <a:ext cx="9144000" cy="5184576"/>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defRPr/>
            </a:pPr>
            <a:r>
              <a:rPr lang="ru-RU" sz="1500" dirty="0">
                <a:solidFill>
                  <a:srgbClr val="002060"/>
                </a:solidFill>
              </a:rPr>
              <a:t/>
            </a:r>
            <a:br>
              <a:rPr lang="ru-RU" sz="1500" dirty="0">
                <a:solidFill>
                  <a:srgbClr val="002060"/>
                </a:solidFill>
              </a:rPr>
            </a:br>
            <a:r>
              <a:rPr lang="ru-RU" sz="1500" dirty="0">
                <a:solidFill>
                  <a:srgbClr val="002060"/>
                </a:solidFill>
              </a:rPr>
              <a:t/>
            </a:r>
            <a:br>
              <a:rPr lang="ru-RU" sz="1500" dirty="0">
                <a:solidFill>
                  <a:srgbClr val="002060"/>
                </a:solidFill>
              </a:rPr>
            </a:br>
            <a:r>
              <a:rPr lang="ru-RU" sz="1500" dirty="0">
                <a:solidFill>
                  <a:srgbClr val="002060"/>
                </a:solidFill>
              </a:rPr>
              <a:t>	</a:t>
            </a:r>
            <a:r>
              <a:rPr lang="ru-RU" sz="1600" dirty="0">
                <a:solidFill>
                  <a:srgbClr val="002060"/>
                </a:solidFill>
              </a:rPr>
              <a:t>Расходы на </a:t>
            </a:r>
            <a:r>
              <a:rPr lang="ru-RU" sz="1600" b="1" dirty="0">
                <a:solidFill>
                  <a:srgbClr val="002060"/>
                </a:solidFill>
              </a:rPr>
              <a:t>необязательные </a:t>
            </a:r>
            <a:r>
              <a:rPr lang="ru-RU" sz="1600" dirty="0">
                <a:solidFill>
                  <a:srgbClr val="002060"/>
                </a:solidFill>
              </a:rPr>
              <a:t>медицинские осмотры могут учитываться как элемент оплаты труда.</a:t>
            </a:r>
            <a:endParaRPr lang="ru-RU" sz="1500" dirty="0">
              <a:solidFill>
                <a:srgbClr val="002060"/>
              </a:solidFill>
            </a:endParaRPr>
          </a:p>
          <a:p>
            <a:pPr>
              <a:defRPr/>
            </a:pPr>
            <a:r>
              <a:rPr lang="ru-RU" sz="1600" dirty="0"/>
              <a:t>	</a:t>
            </a:r>
            <a:r>
              <a:rPr lang="ru-RU" sz="1600" dirty="0">
                <a:solidFill>
                  <a:srgbClr val="002060"/>
                </a:solidFill>
              </a:rPr>
              <a:t>Согласно статье 213 Трудового кодекса Российской Федерации работники, занятые на "вредных и (или) опасных" работах, а также на работах, связанных с движением транспорта, проходят обязательные предварительные (при поступлении на работу) и периодические (для лиц в возрасте до 21 года - ежегодные) медицинские осмотры.  Работодатель обязан не допускать работников к исполнению ими трудовых обязанностей без прохождения обязательных медицинских осмотров. </a:t>
            </a:r>
          </a:p>
          <a:p>
            <a:pPr>
              <a:defRPr/>
            </a:pPr>
            <a:r>
              <a:rPr lang="ru-RU" sz="1600" dirty="0">
                <a:solidFill>
                  <a:srgbClr val="002060"/>
                </a:solidFill>
              </a:rPr>
              <a:t>	</a:t>
            </a:r>
            <a:r>
              <a:rPr lang="ru-RU" sz="1600" dirty="0"/>
              <a:t> </a:t>
            </a:r>
            <a:r>
              <a:rPr lang="ru-RU" sz="1600" dirty="0">
                <a:solidFill>
                  <a:srgbClr val="002060"/>
                </a:solidFill>
              </a:rPr>
              <a:t>Перечень факторов, при наличии которых проводятся обязательные медицинские осмотры (обследования), а также порядок их проведения утверждены приказом </a:t>
            </a:r>
            <a:r>
              <a:rPr lang="ru-RU" sz="1600" dirty="0" err="1">
                <a:solidFill>
                  <a:srgbClr val="002060"/>
                </a:solidFill>
              </a:rPr>
              <a:t>Минздравсоцразвития</a:t>
            </a:r>
            <a:r>
              <a:rPr lang="ru-RU" sz="1600" dirty="0">
                <a:solidFill>
                  <a:srgbClr val="002060"/>
                </a:solidFill>
              </a:rPr>
              <a:t> России от 12.04.2011 N 302н. </a:t>
            </a:r>
            <a:r>
              <a:rPr lang="ru-RU" sz="1600" dirty="0"/>
              <a:t> </a:t>
            </a:r>
          </a:p>
          <a:p>
            <a:pPr>
              <a:defRPr/>
            </a:pPr>
            <a:r>
              <a:rPr lang="ru-RU" sz="1600" b="1" dirty="0">
                <a:solidFill>
                  <a:srgbClr val="002060"/>
                </a:solidFill>
              </a:rPr>
              <a:t>	</a:t>
            </a:r>
            <a:r>
              <a:rPr lang="ru-RU" sz="1600" dirty="0"/>
              <a:t> </a:t>
            </a:r>
            <a:r>
              <a:rPr lang="ru-RU" sz="1600" dirty="0">
                <a:solidFill>
                  <a:srgbClr val="002060"/>
                </a:solidFill>
              </a:rPr>
              <a:t>На основании подпункта 7 пункта 1 </a:t>
            </a:r>
            <a:r>
              <a:rPr lang="ru-RU" sz="1600" b="1" dirty="0">
                <a:solidFill>
                  <a:srgbClr val="002060"/>
                </a:solidFill>
              </a:rPr>
              <a:t>статьи 264 Налогового кодекса </a:t>
            </a:r>
            <a:r>
              <a:rPr lang="ru-RU" sz="1600" dirty="0">
                <a:solidFill>
                  <a:srgbClr val="002060"/>
                </a:solidFill>
              </a:rPr>
              <a:t>Российской Федерации к прочим расходам, связанным с производством и реализацией, относятся, в частности, расходы на обеспечение нормальных условий труда и мер по технике безопасности, предусмотренных законодательством РФ, а также </a:t>
            </a:r>
            <a:r>
              <a:rPr lang="ru-RU" sz="1600" b="1" dirty="0">
                <a:solidFill>
                  <a:srgbClr val="002060"/>
                </a:solidFill>
              </a:rPr>
              <a:t>на лечение профессиональных заболеваний "вредных" работников, расходы, связанные с содержанием помещений и инвентаря здравпунктов на территории организации</a:t>
            </a:r>
            <a:r>
              <a:rPr lang="ru-RU" sz="1600" dirty="0">
                <a:solidFill>
                  <a:srgbClr val="002060"/>
                </a:solidFill>
              </a:rPr>
              <a:t>.</a:t>
            </a:r>
            <a:endParaRPr lang="ru-RU" sz="1500" b="1" dirty="0">
              <a:solidFill>
                <a:srgbClr val="002060"/>
              </a:solidFill>
            </a:endParaRPr>
          </a:p>
          <a:p>
            <a:pPr>
              <a:defRPr/>
            </a:pPr>
            <a:endParaRPr lang="ru-RU" sz="1500" b="1" dirty="0">
              <a:solidFill>
                <a:srgbClr val="002060"/>
              </a:solidFill>
            </a:endParaRPr>
          </a:p>
          <a:p>
            <a:pPr>
              <a:defRPr/>
            </a:pPr>
            <a:endParaRPr lang="ru-RU" sz="1500" b="1" dirty="0">
              <a:solidFill>
                <a:srgbClr val="002060"/>
              </a:solidFill>
            </a:endParaRPr>
          </a:p>
          <a:p>
            <a:pPr>
              <a:defRPr/>
            </a:pPr>
            <a:endParaRPr lang="ru-RU" sz="1500" b="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4"/>
          <p:cNvCxnSpPr/>
          <p:nvPr/>
        </p:nvCxnSpPr>
        <p:spPr>
          <a:xfrm>
            <a:off x="0" y="981075"/>
            <a:ext cx="7056438"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p:nvPr/>
        </p:nvCxnSpPr>
        <p:spPr>
          <a:xfrm>
            <a:off x="4164013" y="6478588"/>
            <a:ext cx="489743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0244" name="TextBox 1"/>
          <p:cNvSpPr txBox="1">
            <a:spLocks noChangeArrowheads="1"/>
          </p:cNvSpPr>
          <p:nvPr/>
        </p:nvSpPr>
        <p:spPr bwMode="auto">
          <a:xfrm>
            <a:off x="285720" y="1285860"/>
            <a:ext cx="8515350" cy="3539430"/>
          </a:xfrm>
          <a:prstGeom prst="rect">
            <a:avLst/>
          </a:prstGeom>
          <a:noFill/>
          <a:ln w="9525">
            <a:noFill/>
            <a:miter lim="800000"/>
            <a:headEnd/>
            <a:tailEnd/>
          </a:ln>
        </p:spPr>
        <p:txBody>
          <a:bodyPr>
            <a:spAutoFit/>
          </a:bodyPr>
          <a:lstStyle/>
          <a:p>
            <a:endParaRPr lang="ru-RU" sz="1400" b="1" dirty="0">
              <a:solidFill>
                <a:schemeClr val="tx2"/>
              </a:solidFill>
              <a:latin typeface="Verdana" pitchFamily="34" charset="0"/>
            </a:endParaRPr>
          </a:p>
          <a:p>
            <a:r>
              <a:rPr lang="ru-RU" sz="1400" b="1" dirty="0">
                <a:solidFill>
                  <a:srgbClr val="002060"/>
                </a:solidFill>
                <a:latin typeface="Verdana" pitchFamily="34" charset="0"/>
              </a:rPr>
              <a:t>Статья 33.2. Дополнительные тарифы страховых взносов для отдельных категорий страхователей с 1 января 2013 года</a:t>
            </a:r>
          </a:p>
          <a:p>
            <a:endParaRPr lang="ru-RU" sz="1400" b="1" dirty="0">
              <a:solidFill>
                <a:srgbClr val="002060"/>
              </a:solidFill>
              <a:latin typeface="Verdana" pitchFamily="34" charset="0"/>
            </a:endParaRPr>
          </a:p>
          <a:p>
            <a:r>
              <a:rPr lang="ru-RU" sz="1400" b="1" dirty="0">
                <a:solidFill>
                  <a:srgbClr val="002060"/>
                </a:solidFill>
                <a:latin typeface="Verdana" pitchFamily="34" charset="0"/>
              </a:rPr>
              <a:t>2.1. Для страхователей … в зависимости от установленного по результатам специальной оценки условий труда … класса условий труда … применяются следующие дополнительные тарифы страховых взносов в Пенсионный фонд Российской Федерации на финансирование страховой пенсии:</a:t>
            </a:r>
          </a:p>
          <a:p>
            <a:endParaRPr lang="ru-RU" sz="1400" b="1" dirty="0">
              <a:solidFill>
                <a:srgbClr val="002060"/>
              </a:solidFill>
              <a:latin typeface="Verdana" pitchFamily="34" charset="0"/>
            </a:endParaRPr>
          </a:p>
          <a:p>
            <a:r>
              <a:rPr lang="ru-RU" sz="1400" b="1" dirty="0">
                <a:solidFill>
                  <a:srgbClr val="002060"/>
                </a:solidFill>
                <a:latin typeface="Verdana" pitchFamily="34" charset="0"/>
              </a:rPr>
              <a:t>Опасный            (4) -  8,0 % солидарной части тарифа страховых взносов</a:t>
            </a:r>
          </a:p>
          <a:p>
            <a:r>
              <a:rPr lang="ru-RU" sz="1400" b="1" dirty="0">
                <a:solidFill>
                  <a:srgbClr val="002060"/>
                </a:solidFill>
                <a:latin typeface="Verdana" pitchFamily="34" charset="0"/>
              </a:rPr>
              <a:t>Вредный            (3.4) - 7,0 % солидарной части тарифа страховых взносов</a:t>
            </a:r>
          </a:p>
          <a:p>
            <a:r>
              <a:rPr lang="ru-RU" sz="1400" b="1" dirty="0">
                <a:solidFill>
                  <a:srgbClr val="002060"/>
                </a:solidFill>
                <a:latin typeface="Verdana" pitchFamily="34" charset="0"/>
              </a:rPr>
              <a:t>	          (3.3) - 6,0 % солидарной части тарифа страховых взносов</a:t>
            </a:r>
          </a:p>
          <a:p>
            <a:r>
              <a:rPr lang="ru-RU" sz="1400" b="1" dirty="0">
                <a:solidFill>
                  <a:srgbClr val="002060"/>
                </a:solidFill>
                <a:latin typeface="Verdana" pitchFamily="34" charset="0"/>
              </a:rPr>
              <a:t>	          (3.2) - 4,0%  солидарной части тарифа страховых взносов</a:t>
            </a:r>
          </a:p>
          <a:p>
            <a:r>
              <a:rPr lang="ru-RU" sz="1400" b="1" dirty="0">
                <a:solidFill>
                  <a:srgbClr val="002060"/>
                </a:solidFill>
                <a:latin typeface="Verdana" pitchFamily="34" charset="0"/>
              </a:rPr>
              <a:t>	          (3.1) - 2,0 % солидарной части тарифа страховых взносов</a:t>
            </a:r>
          </a:p>
          <a:p>
            <a:r>
              <a:rPr lang="ru-RU" sz="1400" b="1" dirty="0">
                <a:solidFill>
                  <a:srgbClr val="002060"/>
                </a:solidFill>
                <a:latin typeface="Verdana" pitchFamily="34" charset="0"/>
              </a:rPr>
              <a:t>Допустимый      (2) - 0,0 % солидарной части тарифа страховых взносов</a:t>
            </a:r>
          </a:p>
          <a:p>
            <a:r>
              <a:rPr lang="ru-RU" sz="1400" b="1" dirty="0">
                <a:solidFill>
                  <a:srgbClr val="002060"/>
                </a:solidFill>
                <a:latin typeface="Verdana" pitchFamily="34" charset="0"/>
              </a:rPr>
              <a:t>Оптимальный    (1) - 0,0 % солидарной части тарифа страховых взносов</a:t>
            </a:r>
          </a:p>
        </p:txBody>
      </p:sp>
      <p:sp>
        <p:nvSpPr>
          <p:cNvPr id="9" name="Заголовок 1"/>
          <p:cNvSpPr txBox="1">
            <a:spLocks/>
          </p:cNvSpPr>
          <p:nvPr/>
        </p:nvSpPr>
        <p:spPr bwMode="auto">
          <a:xfrm>
            <a:off x="252413" y="214290"/>
            <a:ext cx="8891587" cy="549275"/>
          </a:xfrm>
          <a:prstGeom prst="rect">
            <a:avLst/>
          </a:prstGeom>
          <a:noFill/>
          <a:ln w="9525">
            <a:noFill/>
            <a:miter lim="800000"/>
            <a:headEnd/>
            <a:tailEnd/>
          </a:ln>
        </p:spPr>
        <p:txBody>
          <a:bodyPr anchor="ctr"/>
          <a:lstStyle/>
          <a:p>
            <a:pPr algn="ctr"/>
            <a:r>
              <a:rPr lang="ru-RU" sz="2000" b="1" dirty="0" smtClean="0">
                <a:solidFill>
                  <a:srgbClr val="002060"/>
                </a:solidFill>
                <a:latin typeface="Verdana" pitchFamily="34" charset="0"/>
              </a:rPr>
              <a:t>Федеральный закон от 15.12.2001 N 167-ФЗ "Об обязательном пенсионном страховании в Российской Федерации»</a:t>
            </a:r>
            <a:endParaRPr lang="ru-RU" sz="2000" b="1" dirty="0">
              <a:solidFill>
                <a:srgbClr val="002060"/>
              </a:solidFill>
              <a:latin typeface="Verdana"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214313" y="332656"/>
            <a:ext cx="8929687" cy="936848"/>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ru-RU" b="1" dirty="0">
                <a:solidFill>
                  <a:srgbClr val="002060"/>
                </a:solidFill>
              </a:rPr>
              <a:t>Письмо </a:t>
            </a:r>
            <a:r>
              <a:rPr lang="ru-RU" b="1" dirty="0" smtClean="0">
                <a:solidFill>
                  <a:srgbClr val="002060"/>
                </a:solidFill>
              </a:rPr>
              <a:t>ФНС России от 05.08.2016 № ГД-4-11/14360@ "Об НДФЛ в отношении стоимости молока, выдаваемого работникам, занятым на работах с вредными условиями труда "</a:t>
            </a:r>
            <a:r>
              <a:rPr lang="ru-RU" b="1" dirty="0">
                <a:solidFill>
                  <a:srgbClr val="002060"/>
                </a:solidFill>
              </a:rPr>
              <a:t> </a:t>
            </a:r>
          </a:p>
        </p:txBody>
      </p:sp>
      <p:sp>
        <p:nvSpPr>
          <p:cNvPr id="7" name="Скругленный прямоугольник 6"/>
          <p:cNvSpPr/>
          <p:nvPr/>
        </p:nvSpPr>
        <p:spPr>
          <a:xfrm>
            <a:off x="611560" y="2060848"/>
            <a:ext cx="8280920" cy="4032448"/>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defRPr/>
            </a:pPr>
            <a:r>
              <a:rPr lang="ru-RU" sz="1500" dirty="0">
                <a:solidFill>
                  <a:srgbClr val="002060"/>
                </a:solidFill>
              </a:rPr>
              <a:t/>
            </a:r>
            <a:br>
              <a:rPr lang="ru-RU" sz="1500" dirty="0">
                <a:solidFill>
                  <a:srgbClr val="002060"/>
                </a:solidFill>
              </a:rPr>
            </a:br>
            <a:r>
              <a:rPr lang="ru-RU" sz="1500" b="1" dirty="0">
                <a:solidFill>
                  <a:srgbClr val="002060"/>
                </a:solidFill>
              </a:rPr>
              <a:t/>
            </a:r>
            <a:br>
              <a:rPr lang="ru-RU" sz="1500" b="1" dirty="0">
                <a:solidFill>
                  <a:srgbClr val="002060"/>
                </a:solidFill>
              </a:rPr>
            </a:br>
            <a:r>
              <a:rPr lang="ru-RU" sz="1500" b="1" dirty="0" smtClean="0">
                <a:solidFill>
                  <a:srgbClr val="002060"/>
                </a:solidFill>
              </a:rPr>
              <a:t>	С</a:t>
            </a:r>
            <a:r>
              <a:rPr lang="ru-RU" sz="1600" b="1" dirty="0" smtClean="0">
                <a:solidFill>
                  <a:srgbClr val="002060"/>
                </a:solidFill>
              </a:rPr>
              <a:t>тоимость молока, или других пищевых продуктов с равнозначной ценностью, не облагается налогом на доходы физических лиц</a:t>
            </a:r>
            <a:r>
              <a:rPr lang="ru-RU" sz="1600" dirty="0" smtClean="0">
                <a:solidFill>
                  <a:srgbClr val="002060"/>
                </a:solidFill>
              </a:rPr>
              <a:t>. Из этого можно сделать вывод, что и </a:t>
            </a:r>
            <a:r>
              <a:rPr lang="ru-RU" sz="1600" b="1" dirty="0" smtClean="0">
                <a:solidFill>
                  <a:srgbClr val="002060"/>
                </a:solidFill>
              </a:rPr>
              <a:t>компенсационные выплаты </a:t>
            </a:r>
            <a:r>
              <a:rPr lang="ru-RU" sz="1600" dirty="0" smtClean="0">
                <a:solidFill>
                  <a:srgbClr val="002060"/>
                </a:solidFill>
              </a:rPr>
              <a:t>вместо молока, </a:t>
            </a:r>
            <a:r>
              <a:rPr lang="ru-RU" sz="1600" b="1" dirty="0" smtClean="0">
                <a:solidFill>
                  <a:srgbClr val="002060"/>
                </a:solidFill>
              </a:rPr>
              <a:t>также освобождаются </a:t>
            </a:r>
            <a:r>
              <a:rPr lang="ru-RU" sz="1600" dirty="0" smtClean="0">
                <a:solidFill>
                  <a:srgbClr val="002060"/>
                </a:solidFill>
              </a:rPr>
              <a:t>от необходимости облагаться налогом на доходы физических лиц. </a:t>
            </a:r>
            <a:endParaRPr lang="ru-RU" sz="1500" dirty="0">
              <a:solidFill>
                <a:srgbClr val="002060"/>
              </a:solidFill>
            </a:endParaRPr>
          </a:p>
          <a:p>
            <a:pPr>
              <a:defRPr/>
            </a:pPr>
            <a:endParaRPr lang="ru-RU" sz="1500" b="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214313" y="332656"/>
            <a:ext cx="8929687" cy="936848"/>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r>
              <a:rPr lang="ru-RU" b="1" dirty="0" smtClean="0">
                <a:solidFill>
                  <a:srgbClr val="002060"/>
                </a:solidFill>
              </a:rPr>
              <a:t>Письмо Минфина России от 19 августа 2016 г. N 03-03-06/1/48743 Об учете в составе расходов при расчете налоговой базы по налогу на прибыль организаций расходов на спецодежду</a:t>
            </a:r>
            <a:endParaRPr lang="ru-RU" dirty="0">
              <a:solidFill>
                <a:srgbClr val="002060"/>
              </a:solidFill>
            </a:endParaRPr>
          </a:p>
        </p:txBody>
      </p:sp>
      <p:sp>
        <p:nvSpPr>
          <p:cNvPr id="7" name="Скругленный прямоугольник 6"/>
          <p:cNvSpPr/>
          <p:nvPr/>
        </p:nvSpPr>
        <p:spPr>
          <a:xfrm>
            <a:off x="611560" y="2060848"/>
            <a:ext cx="8280920" cy="4032448"/>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r>
              <a:rPr lang="ru-RU" sz="1500" dirty="0">
                <a:solidFill>
                  <a:srgbClr val="002060"/>
                </a:solidFill>
              </a:rPr>
              <a:t/>
            </a:r>
            <a:br>
              <a:rPr lang="ru-RU" sz="1500" dirty="0">
                <a:solidFill>
                  <a:srgbClr val="002060"/>
                </a:solidFill>
              </a:rPr>
            </a:br>
            <a:r>
              <a:rPr lang="ru-RU" sz="1500" b="1" dirty="0">
                <a:solidFill>
                  <a:srgbClr val="002060"/>
                </a:solidFill>
              </a:rPr>
              <a:t/>
            </a:r>
            <a:br>
              <a:rPr lang="ru-RU" sz="1500" b="1" dirty="0">
                <a:solidFill>
                  <a:srgbClr val="002060"/>
                </a:solidFill>
              </a:rPr>
            </a:br>
            <a:r>
              <a:rPr lang="ru-RU" sz="1500" b="1" dirty="0">
                <a:solidFill>
                  <a:srgbClr val="002060"/>
                </a:solidFill>
              </a:rPr>
              <a:t>	</a:t>
            </a:r>
            <a:r>
              <a:rPr lang="ru-RU" sz="1500" b="1" dirty="0" smtClean="0">
                <a:solidFill>
                  <a:srgbClr val="002060"/>
                </a:solidFill>
              </a:rPr>
              <a:t>Р</a:t>
            </a:r>
            <a:r>
              <a:rPr lang="ru-RU" sz="1600" dirty="0" smtClean="0">
                <a:solidFill>
                  <a:srgbClr val="002060"/>
                </a:solidFill>
              </a:rPr>
              <a:t>асходы работодателя на приобретение средств индивидуальной защиты могут быть учтены для целей налогообложения прибыли в составе материальных расходов в пределах норм, предусмотренных законодательством, или по повышенным нормам, утвержденным локальными нормативными актами работодателя на основании результатов аттестации рабочих мест по условиям труда, при выполнении требований статьи 252 НК РФ.</a:t>
            </a:r>
            <a:endParaRPr lang="ru-RU" sz="1600"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395288" y="188913"/>
            <a:ext cx="8137525" cy="8636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ru-RU" sz="2400" b="1" dirty="0">
                <a:solidFill>
                  <a:srgbClr val="002060"/>
                </a:solidFill>
                <a:effectLst>
                  <a:outerShdw blurRad="38100" dist="38100" dir="2700000" algn="tl">
                    <a:srgbClr val="000000">
                      <a:alpha val="43137"/>
                    </a:srgbClr>
                  </a:outerShdw>
                </a:effectLst>
              </a:rPr>
              <a:t>Приказ Минтруда России №375н от 16.06.2014 г.</a:t>
            </a:r>
          </a:p>
          <a:p>
            <a:pPr algn="ctr" fontAlgn="auto">
              <a:spcBef>
                <a:spcPts val="0"/>
              </a:spcBef>
              <a:spcAft>
                <a:spcPts val="0"/>
              </a:spcAft>
              <a:defRPr/>
            </a:pPr>
            <a:r>
              <a:rPr lang="ru-RU" i="1" dirty="0">
                <a:solidFill>
                  <a:srgbClr val="002060"/>
                </a:solidFill>
              </a:rPr>
              <a:t>(Зарегистрирован в Минюсте 20 июня 2014)</a:t>
            </a:r>
            <a:endParaRPr lang="ru-RU" b="1" dirty="0">
              <a:solidFill>
                <a:srgbClr val="002060"/>
              </a:solidFill>
              <a:effectLst>
                <a:outerShdw blurRad="38100" dist="38100" dir="2700000" algn="tl">
                  <a:srgbClr val="000000">
                    <a:alpha val="43137"/>
                  </a:srgbClr>
                </a:outerShdw>
              </a:effectLst>
            </a:endParaRPr>
          </a:p>
        </p:txBody>
      </p:sp>
      <p:sp>
        <p:nvSpPr>
          <p:cNvPr id="7" name="Скругленный прямоугольник 6"/>
          <p:cNvSpPr/>
          <p:nvPr/>
        </p:nvSpPr>
        <p:spPr>
          <a:xfrm>
            <a:off x="467544" y="1772816"/>
            <a:ext cx="8208912" cy="1656184"/>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defRPr/>
            </a:pPr>
            <a:r>
              <a:rPr lang="ru-RU" sz="1600" b="1" dirty="0">
                <a:solidFill>
                  <a:srgbClr val="002060"/>
                </a:solidFill>
              </a:rPr>
              <a:t>Типовой перечень ежегодно реализуемых работодателем мероприятий по улучшению условий и охраны труда и снижению уровней профессиональных рисков, утвержденный Приказом Министерства здравоохранения и социального развития Российской Федерации от 1 марта 2012 г. № 181н</a:t>
            </a:r>
          </a:p>
        </p:txBody>
      </p:sp>
      <p:sp>
        <p:nvSpPr>
          <p:cNvPr id="8" name="Скругленный прямоугольник 7"/>
          <p:cNvSpPr/>
          <p:nvPr/>
        </p:nvSpPr>
        <p:spPr>
          <a:xfrm>
            <a:off x="1403350" y="1341438"/>
            <a:ext cx="5543550" cy="288925"/>
          </a:xfrm>
          <a:prstGeom prst="roundRect">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r>
              <a:rPr lang="ru-RU" b="1" dirty="0">
                <a:solidFill>
                  <a:srgbClr val="002060"/>
                </a:solidFill>
              </a:rPr>
              <a:t>Дополнил</a:t>
            </a:r>
          </a:p>
        </p:txBody>
      </p:sp>
      <p:sp>
        <p:nvSpPr>
          <p:cNvPr id="5" name="Скругленный прямоугольник 4"/>
          <p:cNvSpPr/>
          <p:nvPr/>
        </p:nvSpPr>
        <p:spPr>
          <a:xfrm>
            <a:off x="539552" y="3645024"/>
            <a:ext cx="8208912" cy="1008112"/>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defRPr/>
            </a:pPr>
            <a:r>
              <a:rPr lang="ru-RU" sz="1600" b="1" dirty="0">
                <a:solidFill>
                  <a:srgbClr val="002060"/>
                </a:solidFill>
              </a:rPr>
              <a:t>«32. Реализация мероприятий, направленных на развитие физической культуры и спорта в трудовых коллективах, в том числе:</a:t>
            </a:r>
          </a:p>
          <a:p>
            <a:pPr>
              <a:defRPr/>
            </a:pPr>
            <a:r>
              <a:rPr lang="ru-RU" sz="1600" b="1" dirty="0">
                <a:solidFill>
                  <a:srgbClr val="002060"/>
                </a:solidFill>
              </a:rPr>
              <a:t>…»</a:t>
            </a:r>
          </a:p>
        </p:txBody>
      </p:sp>
      <p:sp>
        <p:nvSpPr>
          <p:cNvPr id="10" name="Прямоугольник 9"/>
          <p:cNvSpPr/>
          <p:nvPr/>
        </p:nvSpPr>
        <p:spPr>
          <a:xfrm>
            <a:off x="0" y="5157788"/>
            <a:ext cx="2124075" cy="17002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b="1" dirty="0">
                <a:solidFill>
                  <a:schemeClr val="bg1"/>
                </a:solidFill>
                <a:effectLst>
                  <a:outerShdw blurRad="38100" dist="38100" dir="2700000" algn="tl">
                    <a:srgbClr val="000000">
                      <a:alpha val="43137"/>
                    </a:srgbClr>
                  </a:outerShdw>
                </a:effectLst>
              </a:rPr>
              <a:t>Разъяснения ФНС</a:t>
            </a:r>
          </a:p>
          <a:p>
            <a:pPr algn="ctr">
              <a:defRPr/>
            </a:pPr>
            <a:r>
              <a:rPr lang="ru-RU" sz="4400" b="1" dirty="0">
                <a:solidFill>
                  <a:srgbClr val="FF0000"/>
                </a:solidFill>
                <a:effectLst>
                  <a:outerShdw blurRad="38100" dist="38100" dir="2700000" algn="tl">
                    <a:srgbClr val="000000">
                      <a:alpha val="43137"/>
                    </a:srgbClr>
                  </a:outerShdw>
                </a:effectLst>
              </a:rPr>
              <a:t>!</a:t>
            </a:r>
          </a:p>
        </p:txBody>
      </p:sp>
    </p:spTree>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468313" y="115888"/>
            <a:ext cx="8137525" cy="1296987"/>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r>
              <a:rPr lang="ru-RU" sz="2400" u="sng" dirty="0" smtClean="0">
                <a:hlinkClick r:id="rId2"/>
              </a:rPr>
              <a:t>https://www.nalog.ru/rn40/news/tax_doc_news/5564166/</a:t>
            </a:r>
            <a:endParaRPr lang="ru-RU" sz="2400" u="sng" dirty="0" smtClean="0"/>
          </a:p>
          <a:p>
            <a:pPr algn="ctr"/>
            <a:r>
              <a:rPr lang="ru-RU" sz="2400" dirty="0" smtClean="0">
                <a:solidFill>
                  <a:srgbClr val="002060"/>
                </a:solidFill>
              </a:rPr>
              <a:t>Дата публикации на сайте ФНС: 27.04.2015 12:30</a:t>
            </a:r>
            <a:endParaRPr lang="ru-RU" sz="2400" dirty="0">
              <a:solidFill>
                <a:srgbClr val="002060"/>
              </a:solidFill>
            </a:endParaRPr>
          </a:p>
        </p:txBody>
      </p:sp>
      <p:sp>
        <p:nvSpPr>
          <p:cNvPr id="7" name="Скругленный прямоугольник 6"/>
          <p:cNvSpPr/>
          <p:nvPr/>
        </p:nvSpPr>
        <p:spPr>
          <a:xfrm>
            <a:off x="428596" y="1785926"/>
            <a:ext cx="8208912" cy="3882162"/>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r>
              <a:rPr lang="ru-RU" dirty="0" smtClean="0">
                <a:solidFill>
                  <a:srgbClr val="002060"/>
                </a:solidFill>
              </a:rPr>
              <a:t>П. 29 статьи 270 Налогового Кодекса РФ установлено, что расходы на оплату занятий в спортивных секциях, кружках или клубах, посещений культурно-зрелищных или физкультурных (спортивных) мероприятий, а также другие аналогичные расходы, произведенные в пользу работников, при налогообложении прибыли не учитываются. </a:t>
            </a:r>
          </a:p>
          <a:p>
            <a:r>
              <a:rPr lang="ru-RU" dirty="0" smtClean="0">
                <a:solidFill>
                  <a:srgbClr val="002060"/>
                </a:solidFill>
              </a:rPr>
              <a:t>Расходы, связанные с приобретением, содержанием и обновлением спортивного инвентаря, а также устройством новых и (или) реконструкцией имеющихся помещений и площадок для занятий спортом, налогооблагаемую прибыль уменьшать не могут.</a:t>
            </a:r>
            <a:endParaRPr lang="ru-RU"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428596" y="1785926"/>
            <a:ext cx="8208912" cy="3214710"/>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r>
              <a:rPr lang="ru-RU" dirty="0" smtClean="0">
                <a:solidFill>
                  <a:srgbClr val="002060"/>
                </a:solidFill>
              </a:rPr>
              <a:t>Оснований для освобождения от налогообложения сумм компенсаций организаций работникам оплаты занятий спортом в клубах и секциях, а также сумм компенсации полисов добровольного страхования от несчастных случаев при приобретении авиабилетов и железнодорожных билетов командированным сотрудникам "статья 217" Налогового Кодекса РФ не содержит. Следовательно, указанные суммы подлежат обложению налогом на доходы физических лиц в установленном порядке.</a:t>
            </a:r>
            <a:br>
              <a:rPr lang="ru-RU" dirty="0" smtClean="0">
                <a:solidFill>
                  <a:srgbClr val="002060"/>
                </a:solidFill>
              </a:rPr>
            </a:br>
            <a:endParaRPr lang="ru-RU" dirty="0">
              <a:solidFill>
                <a:srgbClr val="002060"/>
              </a:solidFill>
            </a:endParaRPr>
          </a:p>
        </p:txBody>
      </p:sp>
      <p:sp>
        <p:nvSpPr>
          <p:cNvPr id="4" name="Скругленный прямоугольник 3"/>
          <p:cNvSpPr/>
          <p:nvPr/>
        </p:nvSpPr>
        <p:spPr>
          <a:xfrm>
            <a:off x="107504" y="260648"/>
            <a:ext cx="8856984" cy="6264696"/>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sz="1400" b="1" dirty="0" smtClean="0">
                <a:solidFill>
                  <a:srgbClr val="002060"/>
                </a:solidFill>
              </a:rPr>
              <a:t>Приказ Минтруда России от 14.07.2016 N 353н "О внесении изменений в Правила финансового обеспечения предупредительных мер по сокращению производственного травматизма и профессиональных заболеваний работников и санаторно-курортного лечения работников, занятых на работах с вредными и (или) опасными производственными факторами, утвержденные приказом Министерства труда и социальной защиты Российской Федерации от 10 декабря 2012 г. N 580н" (Зарегистрировано в Минюсте России 08.08.2016 N 43140)</a:t>
            </a:r>
          </a:p>
          <a:p>
            <a:pPr algn="ctr"/>
            <a:endParaRPr lang="ru-RU" sz="1200" dirty="0" smtClean="0">
              <a:solidFill>
                <a:srgbClr val="002060"/>
              </a:solidFill>
            </a:endParaRPr>
          </a:p>
          <a:p>
            <a:pPr algn="ctr"/>
            <a:r>
              <a:rPr lang="ru-RU" sz="1300" dirty="0" smtClean="0">
                <a:solidFill>
                  <a:srgbClr val="002060"/>
                </a:solidFill>
              </a:rPr>
              <a:t>В пункте 3:</a:t>
            </a:r>
          </a:p>
          <a:p>
            <a:r>
              <a:rPr lang="ru-RU" sz="1300" dirty="0" smtClean="0">
                <a:solidFill>
                  <a:srgbClr val="002060"/>
                </a:solidFill>
              </a:rPr>
              <a:t>а) в подпункте "в":</a:t>
            </a:r>
          </a:p>
          <a:p>
            <a:r>
              <a:rPr lang="ru-RU" sz="1300" dirty="0" smtClean="0">
                <a:solidFill>
                  <a:srgbClr val="002060"/>
                </a:solidFill>
              </a:rPr>
              <a:t>абзац первый после слова "работников" </a:t>
            </a:r>
            <a:r>
              <a:rPr lang="ru-RU" sz="1300" u="sng" dirty="0" smtClean="0">
                <a:solidFill>
                  <a:srgbClr val="002060"/>
                </a:solidFill>
              </a:rPr>
              <a:t>дополнить словами </a:t>
            </a:r>
            <a:r>
              <a:rPr lang="ru-RU" sz="1300" b="1" dirty="0" smtClean="0">
                <a:solidFill>
                  <a:srgbClr val="002060"/>
                </a:solidFill>
              </a:rPr>
              <a:t>"(включая отдельные категории работников опасных производственных объектов)"</a:t>
            </a:r>
            <a:r>
              <a:rPr lang="ru-RU" sz="1300" dirty="0" smtClean="0">
                <a:solidFill>
                  <a:srgbClr val="002060"/>
                </a:solidFill>
              </a:rPr>
              <a:t>;</a:t>
            </a:r>
          </a:p>
          <a:p>
            <a:r>
              <a:rPr lang="ru-RU" sz="1300" u="sng" dirty="0" smtClean="0">
                <a:solidFill>
                  <a:srgbClr val="002060"/>
                </a:solidFill>
              </a:rPr>
              <a:t>дополнить абзацем следующего содержания</a:t>
            </a:r>
            <a:r>
              <a:rPr lang="ru-RU" sz="1300" dirty="0" smtClean="0">
                <a:solidFill>
                  <a:srgbClr val="002060"/>
                </a:solidFill>
              </a:rPr>
              <a:t>:</a:t>
            </a:r>
          </a:p>
          <a:p>
            <a:r>
              <a:rPr lang="ru-RU" sz="1300" dirty="0" smtClean="0">
                <a:solidFill>
                  <a:srgbClr val="002060"/>
                </a:solidFill>
              </a:rPr>
              <a:t>"</a:t>
            </a:r>
            <a:r>
              <a:rPr lang="ru-RU" sz="1300" b="1" dirty="0" smtClean="0">
                <a:solidFill>
                  <a:srgbClr val="002060"/>
                </a:solidFill>
              </a:rPr>
              <a:t>работников организаций, отнесенных в соответствии с действующим законодательством к опасным производственным объектам</a:t>
            </a:r>
            <a:r>
              <a:rPr lang="ru-RU" sz="1300" dirty="0" smtClean="0">
                <a:solidFill>
                  <a:srgbClr val="002060"/>
                </a:solidFill>
              </a:rPr>
              <a:t> (в случае, если обучение по вопросам безопасного ведения работ, в том числе горных работ, и действиям в случае аварии или инцидента на опасном производственном объекте проводится с отрывом от производства в организации, осуществляющей образовательную деятельность);«</a:t>
            </a:r>
          </a:p>
          <a:p>
            <a:pPr algn="ctr">
              <a:defRPr/>
            </a:pPr>
            <a:endParaRPr lang="ru-RU" sz="1300" b="1" dirty="0">
              <a:solidFill>
                <a:srgbClr val="002060"/>
              </a:solidFill>
            </a:endParaRPr>
          </a:p>
          <a:p>
            <a:pPr algn="ctr">
              <a:defRPr/>
            </a:pPr>
            <a:r>
              <a:rPr lang="ru-RU" sz="1300" dirty="0">
                <a:solidFill>
                  <a:srgbClr val="002060"/>
                </a:solidFill>
              </a:rPr>
              <a:t>	Пункт 3 дополнить подпунктами «л» и «м» следующего содержания:</a:t>
            </a:r>
          </a:p>
          <a:p>
            <a:pPr>
              <a:defRPr/>
            </a:pPr>
            <a:r>
              <a:rPr lang="ru-RU" sz="1300" dirty="0" smtClean="0">
                <a:solidFill>
                  <a:srgbClr val="002060"/>
                </a:solidFill>
              </a:rPr>
              <a:t>«</a:t>
            </a:r>
            <a:r>
              <a:rPr lang="ru-RU" sz="1300" dirty="0">
                <a:solidFill>
                  <a:srgbClr val="002060"/>
                </a:solidFill>
              </a:rPr>
              <a:t>л) </a:t>
            </a:r>
            <a:r>
              <a:rPr lang="ru-RU" sz="1300" b="1" dirty="0" smtClean="0">
                <a:solidFill>
                  <a:srgbClr val="002060"/>
                </a:solidFill>
              </a:rPr>
              <a:t>приобретение отдельных приборов</a:t>
            </a:r>
            <a:r>
              <a:rPr lang="ru-RU" sz="1300" dirty="0" smtClean="0">
                <a:solidFill>
                  <a:srgbClr val="002060"/>
                </a:solidFill>
              </a:rPr>
              <a:t>, устройств, оборудования и (или) комплексов (систем) приборов, устройств, оборудования, непосредственно предназначенных </a:t>
            </a:r>
            <a:r>
              <a:rPr lang="ru-RU" sz="1300" b="1" dirty="0" smtClean="0">
                <a:solidFill>
                  <a:srgbClr val="002060"/>
                </a:solidFill>
              </a:rPr>
              <a:t>для обеспечения безопасности работников </a:t>
            </a:r>
            <a:r>
              <a:rPr lang="ru-RU" sz="1300" dirty="0" smtClean="0">
                <a:solidFill>
                  <a:srgbClr val="002060"/>
                </a:solidFill>
              </a:rPr>
              <a:t>и (или) </a:t>
            </a:r>
            <a:r>
              <a:rPr lang="ru-RU" sz="1300" b="1" dirty="0" smtClean="0">
                <a:solidFill>
                  <a:srgbClr val="002060"/>
                </a:solidFill>
              </a:rPr>
              <a:t>контроля за безопасным ведением работ </a:t>
            </a:r>
            <a:r>
              <a:rPr lang="ru-RU" sz="1300" dirty="0" smtClean="0">
                <a:solidFill>
                  <a:srgbClr val="002060"/>
                </a:solidFill>
              </a:rPr>
              <a:t>в рамках технологических процессов, в том числе на подземных работах;</a:t>
            </a:r>
            <a:endParaRPr lang="ru-RU" sz="1300" dirty="0">
              <a:solidFill>
                <a:srgbClr val="002060"/>
              </a:solidFill>
            </a:endParaRPr>
          </a:p>
          <a:p>
            <a:pPr>
              <a:defRPr/>
            </a:pPr>
            <a:r>
              <a:rPr lang="ru-RU" sz="1300" dirty="0" smtClean="0">
                <a:solidFill>
                  <a:srgbClr val="002060"/>
                </a:solidFill>
              </a:rPr>
              <a:t>м</a:t>
            </a:r>
            <a:r>
              <a:rPr lang="ru-RU" sz="1300" dirty="0">
                <a:solidFill>
                  <a:srgbClr val="002060"/>
                </a:solidFill>
              </a:rPr>
              <a:t>) </a:t>
            </a:r>
            <a:r>
              <a:rPr lang="ru-RU" sz="1300" b="1" dirty="0" smtClean="0">
                <a:solidFill>
                  <a:srgbClr val="002060"/>
                </a:solidFill>
              </a:rPr>
              <a:t>приобретение отдельных приборов</a:t>
            </a:r>
            <a:r>
              <a:rPr lang="ru-RU" sz="1300" dirty="0" smtClean="0">
                <a:solidFill>
                  <a:srgbClr val="002060"/>
                </a:solidFill>
              </a:rPr>
              <a:t>, устройств, оборудования и (или) комплексов (систем) приборов, устройств, оборудования, непосредственно обеспечивающих </a:t>
            </a:r>
            <a:r>
              <a:rPr lang="ru-RU" sz="1300" b="1" dirty="0" smtClean="0">
                <a:solidFill>
                  <a:srgbClr val="002060"/>
                </a:solidFill>
              </a:rPr>
              <a:t>проведение обучения по вопросам безопасного ведения работ</a:t>
            </a:r>
            <a:r>
              <a:rPr lang="ru-RU" sz="1300" dirty="0" smtClean="0">
                <a:solidFill>
                  <a:srgbClr val="002060"/>
                </a:solidFill>
              </a:rPr>
              <a:t>, в том числе горных работ, </a:t>
            </a:r>
            <a:r>
              <a:rPr lang="ru-RU" sz="1300" b="1" dirty="0" smtClean="0">
                <a:solidFill>
                  <a:srgbClr val="002060"/>
                </a:solidFill>
              </a:rPr>
              <a:t>и действиям в случае аварии </a:t>
            </a:r>
            <a:r>
              <a:rPr lang="ru-RU" sz="1300" dirty="0" smtClean="0">
                <a:solidFill>
                  <a:srgbClr val="002060"/>
                </a:solidFill>
              </a:rPr>
              <a:t>или инцидента на опасном производственном объекте и (или) </a:t>
            </a:r>
            <a:r>
              <a:rPr lang="ru-RU" sz="1300" b="1" dirty="0" smtClean="0">
                <a:solidFill>
                  <a:srgbClr val="002060"/>
                </a:solidFill>
              </a:rPr>
              <a:t>дистанционную видео- и аудио фиксацию инструктажей</a:t>
            </a:r>
            <a:r>
              <a:rPr lang="ru-RU" sz="1300" dirty="0" smtClean="0">
                <a:solidFill>
                  <a:srgbClr val="002060"/>
                </a:solidFill>
              </a:rPr>
              <a:t>, обучения и иных форм подготовки работников по безопасному производству работ, а также </a:t>
            </a:r>
            <a:r>
              <a:rPr lang="ru-RU" sz="1300" b="1" dirty="0" smtClean="0">
                <a:solidFill>
                  <a:srgbClr val="002060"/>
                </a:solidFill>
              </a:rPr>
              <a:t>хранение результатов такой фиксации</a:t>
            </a:r>
            <a:r>
              <a:rPr lang="ru-RU" sz="1300" dirty="0" smtClean="0">
                <a:solidFill>
                  <a:srgbClr val="002060"/>
                </a:solidFill>
              </a:rPr>
              <a:t>.»</a:t>
            </a:r>
            <a:endParaRPr lang="ru-RU" sz="1300"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467544" y="404664"/>
            <a:ext cx="8137525" cy="3168352"/>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r>
              <a:rPr lang="ru-RU" sz="2000" b="1" dirty="0" smtClean="0">
                <a:solidFill>
                  <a:srgbClr val="002060"/>
                </a:solidFill>
              </a:rPr>
              <a:t>Письмо Минфина России от 16.02.2017 N 02-07-07/8786 "О порядке отражения в бюджетном (бухгалтерском) учете операций по приобретению материальных запасов и оказанию услуг в рамках мер, направленных на сокращение производственного травматизма и профессиональных заболеваний работников в счет начисляемых страховых взносов на обязательное социальное страхование от несчастных случаев на производстве и профессиональных заболеваний"</a:t>
            </a:r>
            <a:endParaRPr lang="ru-RU" sz="2000" dirty="0">
              <a:solidFill>
                <a:srgbClr val="002060"/>
              </a:solidFill>
            </a:endParaRPr>
          </a:p>
        </p:txBody>
      </p:sp>
      <p:sp>
        <p:nvSpPr>
          <p:cNvPr id="7" name="Скругленный прямоугольник 6"/>
          <p:cNvSpPr/>
          <p:nvPr/>
        </p:nvSpPr>
        <p:spPr>
          <a:xfrm>
            <a:off x="395536" y="3933056"/>
            <a:ext cx="8208912" cy="2658026"/>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r>
              <a:rPr lang="ru-RU" dirty="0" smtClean="0">
                <a:solidFill>
                  <a:srgbClr val="002060"/>
                </a:solidFill>
              </a:rPr>
              <a:t>Для организаций госсектора приведены бухгалтерские записи по учету материальных запасов и оказанию услуг в рамках мероприятий по сокращению травматизма </a:t>
            </a:r>
            <a:br>
              <a:rPr lang="ru-RU" dirty="0" smtClean="0">
                <a:solidFill>
                  <a:srgbClr val="002060"/>
                </a:solidFill>
              </a:rPr>
            </a:br>
            <a:r>
              <a:rPr lang="ru-RU" dirty="0" smtClean="0">
                <a:solidFill>
                  <a:srgbClr val="002060"/>
                </a:solidFill>
              </a:rPr>
              <a:t>Разъяснения подготовлены в целях обеспечения единого подхода при отражении в бюджетном (бухгалтерском) учете хозяйственных операций, осуществляемых в счет начисляемых страховых взносов на обязательное социальное страхование от несчастных случаев на производстве и профессиональных заболеваний. </a:t>
            </a:r>
            <a:endParaRPr lang="ru-RU"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467544" y="404664"/>
            <a:ext cx="8137525" cy="252028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r>
              <a:rPr lang="ru-RU" sz="2000" b="1" dirty="0" smtClean="0">
                <a:solidFill>
                  <a:srgbClr val="002060"/>
                </a:solidFill>
              </a:rPr>
              <a:t>Приказ Минтруда России от 07.02.2017 N 139н "О внесении изменений в Методику расчета скидок и надбавок к страховым тарифам на обязательное социальное страхование от несчастных случаев на производстве и профессиональных заболеваний, утвержденную Приказом Министерства труда и социальной защиты Российской Федерации от 1 августа 2012 г. N 39н" </a:t>
            </a:r>
            <a:endParaRPr lang="ru-RU" sz="2000" dirty="0">
              <a:solidFill>
                <a:srgbClr val="002060"/>
              </a:solidFill>
            </a:endParaRPr>
          </a:p>
        </p:txBody>
      </p:sp>
      <p:sp>
        <p:nvSpPr>
          <p:cNvPr id="7" name="Скругленный прямоугольник 6"/>
          <p:cNvSpPr/>
          <p:nvPr/>
        </p:nvSpPr>
        <p:spPr>
          <a:xfrm>
            <a:off x="467544" y="3140968"/>
            <a:ext cx="8208912" cy="2946058"/>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r>
              <a:rPr lang="ru-RU" dirty="0" smtClean="0">
                <a:solidFill>
                  <a:srgbClr val="002060"/>
                </a:solidFill>
              </a:rPr>
              <a:t>Методика расчета скидок и надбавок к страховым тарифам (утв. Приказом Минтруда России от 01.08.2012 N 39н) дополнена формулой расчета надбавки к страховым тарифам на обязательное социальное страхование от несчастных случаев на производстве и профессиональных заболеваний для страхователей, показатели которых соответствуют условиям установления надбавки, а также при наличии у страхователя в предшествующем финансовом году группового несчастного случая (2 человека и более) со смертельным исходом, произошедшего не по вине третьих лиц.  </a:t>
            </a:r>
            <a:endParaRPr lang="ru-RU"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250825" y="1773238"/>
            <a:ext cx="8785225" cy="2160587"/>
          </a:xfrm>
        </p:spPr>
        <p:txBody>
          <a:bodyPr>
            <a:normAutofit/>
          </a:bodyPr>
          <a:lstStyle/>
          <a:p>
            <a:pPr marR="0" algn="ctr" eaLnBrk="1" hangingPunct="1">
              <a:spcBef>
                <a:spcPct val="60000"/>
              </a:spcBef>
              <a:defRPr/>
            </a:pPr>
            <a:r>
              <a:rPr lang="ru-RU" sz="2800" i="1" dirty="0" smtClean="0">
                <a:solidFill>
                  <a:srgbClr val="227A8F"/>
                </a:solidFill>
                <a:effectLst>
                  <a:outerShdw blurRad="38100" dist="38100" dir="2700000" algn="tl">
                    <a:srgbClr val="C0C0C0"/>
                  </a:outerShdw>
                </a:effectLst>
              </a:rPr>
              <a:t>Средства индивидуальной защиты</a:t>
            </a:r>
          </a:p>
          <a:p>
            <a:pPr marR="0" eaLnBrk="1" hangingPunct="1">
              <a:defRPr/>
            </a:pPr>
            <a:endParaRPr lang="ru-RU" sz="2800" dirty="0" smtClean="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Номер слайда 9"/>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F889325-3DD3-41E5-9E41-EA195349F000}" type="slidenum">
              <a:rPr lang="ru-RU" sz="1200">
                <a:solidFill>
                  <a:schemeClr val="tx1">
                    <a:tint val="75000"/>
                  </a:schemeClr>
                </a:solidFill>
                <a:latin typeface="+mn-lt"/>
                <a:cs typeface="Arial" pitchFamily="34" charset="0"/>
              </a:rPr>
              <a:pPr algn="r" fontAlgn="auto">
                <a:spcBef>
                  <a:spcPts val="0"/>
                </a:spcBef>
                <a:spcAft>
                  <a:spcPts val="0"/>
                </a:spcAft>
                <a:defRPr/>
              </a:pPr>
              <a:t>38</a:t>
            </a:fld>
            <a:endParaRPr lang="ru-RU" sz="1200">
              <a:solidFill>
                <a:schemeClr val="tx1">
                  <a:tint val="75000"/>
                </a:schemeClr>
              </a:solidFill>
              <a:latin typeface="+mn-lt"/>
              <a:cs typeface="Arial" pitchFamily="34" charset="0"/>
            </a:endParaRPr>
          </a:p>
        </p:txBody>
      </p:sp>
      <p:sp>
        <p:nvSpPr>
          <p:cNvPr id="4" name="Заголовок 1"/>
          <p:cNvSpPr txBox="1">
            <a:spLocks/>
          </p:cNvSpPr>
          <p:nvPr/>
        </p:nvSpPr>
        <p:spPr bwMode="auto">
          <a:xfrm>
            <a:off x="107950" y="0"/>
            <a:ext cx="8891588" cy="549275"/>
          </a:xfrm>
          <a:prstGeom prst="rect">
            <a:avLst/>
          </a:prstGeom>
          <a:noFill/>
          <a:ln w="9525">
            <a:noFill/>
            <a:miter lim="800000"/>
            <a:headEnd/>
            <a:tailEnd/>
          </a:ln>
        </p:spPr>
        <p:txBody>
          <a:bodyPr anchor="ctr"/>
          <a:lstStyle/>
          <a:p>
            <a:pPr algn="ctr" fontAlgn="auto">
              <a:lnSpc>
                <a:spcPct val="110000"/>
              </a:lnSpc>
              <a:spcBef>
                <a:spcPts val="0"/>
              </a:spcBef>
              <a:spcAft>
                <a:spcPts val="0"/>
              </a:spcAft>
              <a:defRPr/>
            </a:pPr>
            <a:endParaRPr lang="ru-RU" sz="2600" b="1" dirty="0">
              <a:solidFill>
                <a:srgbClr val="002060"/>
              </a:solidFill>
              <a:effectLst>
                <a:outerShdw blurRad="38100" dist="38100" dir="2700000" algn="tl">
                  <a:srgbClr val="000000">
                    <a:alpha val="43137"/>
                  </a:srgbClr>
                </a:outerShdw>
              </a:effectLst>
              <a:latin typeface="Verdana" pitchFamily="34" charset="0"/>
              <a:ea typeface="+mj-ea"/>
              <a:cs typeface="+mj-cs"/>
            </a:endParaRPr>
          </a:p>
        </p:txBody>
      </p:sp>
      <p:graphicFrame>
        <p:nvGraphicFramePr>
          <p:cNvPr id="6" name="Таблица 5"/>
          <p:cNvGraphicFramePr>
            <a:graphicFrameLocks noGrp="1"/>
          </p:cNvGraphicFramePr>
          <p:nvPr/>
        </p:nvGraphicFramePr>
        <p:xfrm>
          <a:off x="755650" y="1125538"/>
          <a:ext cx="7992814" cy="2520280"/>
        </p:xfrm>
        <a:graphic>
          <a:graphicData uri="http://schemas.openxmlformats.org/drawingml/2006/table">
            <a:tbl>
              <a:tblPr/>
              <a:tblGrid>
                <a:gridCol w="1584102">
                  <a:extLst>
                    <a:ext uri="{9D8B030D-6E8A-4147-A177-3AD203B41FA5}">
                      <a16:colId xmlns:a16="http://schemas.microsoft.com/office/drawing/2014/main" xmlns="" val="20000"/>
                    </a:ext>
                  </a:extLst>
                </a:gridCol>
                <a:gridCol w="6408712">
                  <a:extLst>
                    <a:ext uri="{9D8B030D-6E8A-4147-A177-3AD203B41FA5}">
                      <a16:colId xmlns:a16="http://schemas.microsoft.com/office/drawing/2014/main" xmlns="" val="20001"/>
                    </a:ext>
                  </a:extLst>
                </a:gridCol>
              </a:tblGrid>
              <a:tr h="225308">
                <a:tc gridSpan="2">
                  <a:txBody>
                    <a:bodyPr/>
                    <a:lstStyle/>
                    <a:p>
                      <a:pPr algn="ctr">
                        <a:lnSpc>
                          <a:spcPct val="115000"/>
                        </a:lnSpc>
                        <a:spcAft>
                          <a:spcPts val="0"/>
                        </a:spcAft>
                      </a:pPr>
                      <a:r>
                        <a:rPr lang="ru-RU" sz="1200" b="1" i="1" u="none" dirty="0" smtClean="0">
                          <a:solidFill>
                            <a:srgbClr val="002060"/>
                          </a:solidFill>
                          <a:latin typeface="+mn-lt"/>
                          <a:ea typeface="Calibri"/>
                          <a:cs typeface="Times New Roman"/>
                        </a:rPr>
                        <a:t>СИЗ</a:t>
                      </a:r>
                      <a:endParaRPr lang="ru-RU" sz="1200" b="1" u="none" dirty="0">
                        <a:solidFill>
                          <a:srgbClr val="002060"/>
                        </a:solidFill>
                        <a:latin typeface="+mn-lt"/>
                        <a:ea typeface="Calibri"/>
                        <a:cs typeface="Times New Roman"/>
                      </a:endParaRPr>
                    </a:p>
                  </a:txBody>
                  <a:tcPr marL="41521" marR="41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extLst>
                  <a:ext uri="{0D108BD9-81ED-4DB2-BD59-A6C34878D82A}">
                    <a16:rowId xmlns:a16="http://schemas.microsoft.com/office/drawing/2014/main" xmlns="" val="10000"/>
                  </a:ext>
                </a:extLst>
              </a:tr>
              <a:tr h="927008">
                <a:tc>
                  <a:txBody>
                    <a:bodyPr/>
                    <a:lstStyle/>
                    <a:p>
                      <a:pPr marL="0" algn="ctr" rtl="0" eaLnBrk="1" latinLnBrk="0" hangingPunct="1">
                        <a:lnSpc>
                          <a:spcPct val="115000"/>
                        </a:lnSpc>
                        <a:spcAft>
                          <a:spcPts val="0"/>
                        </a:spcAft>
                      </a:pPr>
                      <a:r>
                        <a:rPr kumimoji="0" lang="ru-RU" sz="1200" kern="1200" dirty="0" smtClean="0">
                          <a:solidFill>
                            <a:srgbClr val="002060"/>
                          </a:solidFill>
                          <a:latin typeface="+mn-lt"/>
                          <a:ea typeface="Calibri"/>
                          <a:cs typeface="Times New Roman"/>
                        </a:rPr>
                        <a:t>Приказ Минтруда России от </a:t>
                      </a:r>
                      <a:r>
                        <a:rPr kumimoji="0" lang="ru-RU" sz="1200" b="1" kern="1200" dirty="0" smtClean="0">
                          <a:solidFill>
                            <a:srgbClr val="002060"/>
                          </a:solidFill>
                          <a:latin typeface="+mn-lt"/>
                          <a:ea typeface="Calibri"/>
                          <a:cs typeface="Times New Roman"/>
                        </a:rPr>
                        <a:t>12.01.2015 </a:t>
                      </a:r>
                      <a:r>
                        <a:rPr kumimoji="0" lang="ru-RU" sz="1200" kern="1200" dirty="0" smtClean="0">
                          <a:solidFill>
                            <a:srgbClr val="002060"/>
                          </a:solidFill>
                          <a:latin typeface="+mn-lt"/>
                          <a:ea typeface="Calibri"/>
                          <a:cs typeface="Times New Roman"/>
                        </a:rPr>
                        <a:t>г. №2н </a:t>
                      </a:r>
                      <a:endParaRPr kumimoji="0" lang="ru-RU" sz="1200" kern="1200" dirty="0">
                        <a:solidFill>
                          <a:srgbClr val="002060"/>
                        </a:solidFill>
                        <a:latin typeface="+mn-lt"/>
                        <a:ea typeface="Calibri"/>
                        <a:cs typeface="Times New Roman"/>
                      </a:endParaRPr>
                    </a:p>
                  </a:txBody>
                  <a:tcPr marL="41521" marR="415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kumimoji="0" lang="ru-RU" sz="1200" b="1" kern="1200" dirty="0" smtClean="0">
                          <a:solidFill>
                            <a:srgbClr val="002060"/>
                          </a:solidFill>
                          <a:latin typeface="+mn-lt"/>
                          <a:ea typeface="Calibri"/>
                          <a:cs typeface="Times New Roman"/>
                        </a:rPr>
                        <a:t>О внесении изменений </a:t>
                      </a:r>
                      <a:r>
                        <a:rPr kumimoji="0" lang="ru-RU" sz="1200" kern="1200" dirty="0" smtClean="0">
                          <a:solidFill>
                            <a:srgbClr val="002060"/>
                          </a:solidFill>
                          <a:latin typeface="+mn-lt"/>
                          <a:ea typeface="Calibri"/>
                          <a:cs typeface="Times New Roman"/>
                        </a:rPr>
                        <a:t>в Межотраслевые правила обеспечения работников специальной одеждой, специальной обувью и другими средствами индивидуальной защиты, утвержденные приказом Минздравсоцразвития России от 1 июня 2009 г. </a:t>
                      </a:r>
                      <a:r>
                        <a:rPr kumimoji="0" lang="ru-RU" sz="1200" b="1" kern="1200" dirty="0" smtClean="0">
                          <a:solidFill>
                            <a:srgbClr val="002060"/>
                          </a:solidFill>
                          <a:latin typeface="+mn-lt"/>
                          <a:ea typeface="Calibri"/>
                          <a:cs typeface="Times New Roman"/>
                        </a:rPr>
                        <a:t>№ 290н</a:t>
                      </a:r>
                    </a:p>
                    <a:p>
                      <a:r>
                        <a:rPr kumimoji="0" lang="ru-RU" sz="1200" kern="1200" dirty="0" smtClean="0">
                          <a:solidFill>
                            <a:srgbClr val="002060"/>
                          </a:solidFill>
                          <a:latin typeface="+mn-lt"/>
                          <a:ea typeface="Calibri"/>
                          <a:cs typeface="Times New Roman"/>
                        </a:rPr>
                        <a:t>Зарегистрировано в Минюсте России 11 февраля 2015 г. N 35962</a:t>
                      </a:r>
                      <a:endParaRPr kumimoji="0" lang="ru-RU" sz="1200" kern="1200" dirty="0">
                        <a:solidFill>
                          <a:srgbClr val="002060"/>
                        </a:solidFill>
                        <a:latin typeface="+mn-lt"/>
                        <a:ea typeface="Calibri"/>
                        <a:cs typeface="Times New Roman"/>
                      </a:endParaRPr>
                    </a:p>
                  </a:txBody>
                  <a:tcPr marL="41521" marR="41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367964">
                <a:tc>
                  <a:txBody>
                    <a:bodyPr/>
                    <a:lstStyle/>
                    <a:p>
                      <a:pPr marL="0" algn="ctr" rtl="0" eaLnBrk="1" latinLnBrk="0" hangingPunct="1">
                        <a:lnSpc>
                          <a:spcPct val="115000"/>
                        </a:lnSpc>
                        <a:spcAft>
                          <a:spcPts val="0"/>
                        </a:spcAft>
                      </a:pPr>
                      <a:r>
                        <a:rPr kumimoji="0" lang="ru-RU" sz="1200" kern="1200" dirty="0" smtClean="0">
                          <a:solidFill>
                            <a:srgbClr val="002060"/>
                          </a:solidFill>
                          <a:latin typeface="+mn-lt"/>
                          <a:ea typeface="Calibri"/>
                          <a:cs typeface="Times New Roman"/>
                        </a:rPr>
                        <a:t>Приказ Минтруда России от </a:t>
                      </a:r>
                      <a:r>
                        <a:rPr kumimoji="0" lang="ru-RU" sz="1200" b="1" kern="1200" dirty="0" smtClean="0">
                          <a:solidFill>
                            <a:srgbClr val="002060"/>
                          </a:solidFill>
                          <a:latin typeface="+mn-lt"/>
                          <a:ea typeface="Calibri"/>
                          <a:cs typeface="Times New Roman"/>
                        </a:rPr>
                        <a:t>09.12.2014 г.</a:t>
                      </a:r>
                      <a:r>
                        <a:rPr kumimoji="0" lang="ru-RU" sz="1200" kern="1200" dirty="0" smtClean="0">
                          <a:solidFill>
                            <a:srgbClr val="002060"/>
                          </a:solidFill>
                          <a:latin typeface="+mn-lt"/>
                          <a:ea typeface="Calibri"/>
                          <a:cs typeface="Times New Roman"/>
                        </a:rPr>
                        <a:t> N 997н </a:t>
                      </a:r>
                      <a:endParaRPr kumimoji="0" lang="ru-RU" sz="1200" kern="1200" dirty="0">
                        <a:solidFill>
                          <a:srgbClr val="002060"/>
                        </a:solidFill>
                        <a:latin typeface="+mn-lt"/>
                        <a:ea typeface="Calibri"/>
                        <a:cs typeface="Times New Roman"/>
                      </a:endParaRPr>
                    </a:p>
                  </a:txBody>
                  <a:tcPr marL="41521" marR="415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rtl="0" eaLnBrk="1" latinLnBrk="0" hangingPunct="1"/>
                      <a:r>
                        <a:rPr kumimoji="0" lang="ru-RU" sz="1200" kern="1200" dirty="0" smtClean="0">
                          <a:solidFill>
                            <a:srgbClr val="002060"/>
                          </a:solidFill>
                          <a:latin typeface="+mn-lt"/>
                          <a:ea typeface="Calibri"/>
                          <a:cs typeface="Times New Roman"/>
                        </a:rPr>
                        <a:t>Об утверждении </a:t>
                      </a:r>
                      <a:r>
                        <a:rPr kumimoji="0" lang="ru-RU" sz="1200" b="1" i="0" kern="1200" dirty="0" smtClean="0">
                          <a:solidFill>
                            <a:srgbClr val="002060"/>
                          </a:solidFill>
                          <a:latin typeface="+mn-lt"/>
                          <a:ea typeface="Calibri"/>
                          <a:cs typeface="Times New Roman"/>
                        </a:rPr>
                        <a:t>Типовых норм </a:t>
                      </a:r>
                      <a:r>
                        <a:rPr kumimoji="0" lang="ru-RU" sz="1200" kern="1200" dirty="0" smtClean="0">
                          <a:solidFill>
                            <a:srgbClr val="002060"/>
                          </a:solidFill>
                          <a:latin typeface="+mn-lt"/>
                          <a:ea typeface="Calibri"/>
                          <a:cs typeface="Times New Roman"/>
                        </a:rPr>
                        <a:t>бесплатной выдачи специальной одежды, специальной обуви и других средств индивидуальной защиты </a:t>
                      </a:r>
                      <a:r>
                        <a:rPr kumimoji="0" lang="ru-RU" sz="1200" b="1" kern="1200" dirty="0" smtClean="0">
                          <a:solidFill>
                            <a:srgbClr val="002060"/>
                          </a:solidFill>
                          <a:latin typeface="+mn-lt"/>
                          <a:ea typeface="Calibri"/>
                          <a:cs typeface="Times New Roman"/>
                        </a:rPr>
                        <a:t>работникам сквозных профессий</a:t>
                      </a:r>
                      <a:r>
                        <a:rPr kumimoji="0" lang="ru-RU" sz="1200" kern="1200" dirty="0" smtClean="0">
                          <a:solidFill>
                            <a:srgbClr val="002060"/>
                          </a:solidFill>
                          <a:latin typeface="+mn-lt"/>
                          <a:ea typeface="Calibri"/>
                          <a:cs typeface="Times New Roman"/>
                        </a:rPr>
                        <a:t> и должностей всех видов экономической деятельности, </a:t>
                      </a:r>
                      <a:r>
                        <a:rPr kumimoji="0" lang="ru-RU" sz="1200" b="1" kern="1200" dirty="0" smtClean="0">
                          <a:solidFill>
                            <a:srgbClr val="002060"/>
                          </a:solidFill>
                          <a:latin typeface="+mn-lt"/>
                          <a:ea typeface="Calibri"/>
                          <a:cs typeface="Times New Roman"/>
                        </a:rPr>
                        <a:t>занятым на работах с вредными и (или) опасными условиями труда</a:t>
                      </a:r>
                      <a:r>
                        <a:rPr kumimoji="0" lang="ru-RU" sz="1200" kern="1200" dirty="0" smtClean="0">
                          <a:solidFill>
                            <a:srgbClr val="002060"/>
                          </a:solidFill>
                          <a:latin typeface="+mn-lt"/>
                          <a:ea typeface="Calibri"/>
                          <a:cs typeface="Times New Roman"/>
                        </a:rPr>
                        <a:t>, а также на работах, выполняемых </a:t>
                      </a:r>
                      <a:r>
                        <a:rPr kumimoji="0" lang="ru-RU" sz="1200" b="1" kern="1200" dirty="0" smtClean="0">
                          <a:solidFill>
                            <a:srgbClr val="002060"/>
                          </a:solidFill>
                          <a:latin typeface="+mn-lt"/>
                          <a:ea typeface="Calibri"/>
                          <a:cs typeface="Times New Roman"/>
                        </a:rPr>
                        <a:t>в особых температурных условиях или связанных с загрязнением</a:t>
                      </a:r>
                      <a:endParaRPr kumimoji="0" lang="ru-RU" sz="1200" kern="1200" dirty="0" smtClean="0">
                        <a:solidFill>
                          <a:srgbClr val="002060"/>
                        </a:solidFill>
                        <a:latin typeface="+mn-lt"/>
                        <a:ea typeface="Calibri"/>
                        <a:cs typeface="Times New Roman"/>
                      </a:endParaRPr>
                    </a:p>
                    <a:p>
                      <a:pPr marL="0" algn="l" rtl="0" eaLnBrk="1" latinLnBrk="0" hangingPunct="1"/>
                      <a:r>
                        <a:rPr kumimoji="0" lang="ru-RU" sz="1200" kern="1200" dirty="0" smtClean="0">
                          <a:solidFill>
                            <a:srgbClr val="002060"/>
                          </a:solidFill>
                          <a:latin typeface="+mn-lt"/>
                          <a:ea typeface="Calibri"/>
                          <a:cs typeface="Times New Roman"/>
                        </a:rPr>
                        <a:t>Зарегистрировано в Минюсте России 26.02.2015 N 36213</a:t>
                      </a:r>
                      <a:endParaRPr kumimoji="0" lang="ru-RU" sz="1200" kern="1200" dirty="0">
                        <a:solidFill>
                          <a:srgbClr val="002060"/>
                        </a:solidFill>
                        <a:latin typeface="+mn-lt"/>
                        <a:ea typeface="Calibri"/>
                        <a:cs typeface="Times New Roman"/>
                      </a:endParaRPr>
                    </a:p>
                  </a:txBody>
                  <a:tcPr marL="41521" marR="41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5" name="Скругленный прямоугольник 4"/>
          <p:cNvSpPr/>
          <p:nvPr/>
        </p:nvSpPr>
        <p:spPr>
          <a:xfrm>
            <a:off x="1187624" y="3933056"/>
            <a:ext cx="7776864" cy="2160240"/>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defRPr/>
            </a:pPr>
            <a:endParaRPr lang="ru-RU" sz="2400" u="sng" dirty="0">
              <a:hlinkClick r:id="rId2"/>
            </a:endParaRPr>
          </a:p>
          <a:p>
            <a:pPr>
              <a:defRPr/>
            </a:pPr>
            <a:r>
              <a:rPr lang="ru-RU" sz="2400" u="sng" dirty="0">
                <a:hlinkClick r:id="rId2"/>
              </a:rPr>
              <a:t>http://www.rosmintrud.ru/labour/safety/211/</a:t>
            </a:r>
            <a:r>
              <a:rPr lang="ru-RU" sz="2400" dirty="0"/>
              <a:t/>
            </a:r>
            <a:br>
              <a:rPr lang="ru-RU" sz="2400" dirty="0"/>
            </a:br>
            <a:r>
              <a:rPr lang="ru-RU" sz="2400" b="1" dirty="0">
                <a:solidFill>
                  <a:srgbClr val="002060"/>
                </a:solidFill>
              </a:rPr>
              <a:t>Директор департамента Валерий Корж: С 2017 года финансовому обеспечению будут подлежать только изготовленные в России средства индивидуальной защиты </a:t>
            </a:r>
            <a:r>
              <a:rPr lang="ru-RU" sz="2400" dirty="0"/>
              <a:t/>
            </a:r>
            <a:br>
              <a:rPr lang="ru-RU" sz="2400" dirty="0"/>
            </a:br>
            <a:endParaRPr lang="ru-RU" sz="2400" b="1" dirty="0">
              <a:solidFill>
                <a:srgbClr val="00206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468313" y="115888"/>
            <a:ext cx="8137525" cy="1296987"/>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r>
              <a:rPr lang="ru-RU" sz="2400" b="1" dirty="0" smtClean="0">
                <a:solidFill>
                  <a:srgbClr val="002060"/>
                </a:solidFill>
              </a:rPr>
              <a:t>ПИСЬМО Минтруда России</a:t>
            </a:r>
            <a:endParaRPr lang="ru-RU" sz="2400" dirty="0" smtClean="0">
              <a:solidFill>
                <a:srgbClr val="002060"/>
              </a:solidFill>
            </a:endParaRPr>
          </a:p>
          <a:p>
            <a:pPr algn="ctr"/>
            <a:r>
              <a:rPr lang="ru-RU" sz="2400" b="1" dirty="0" smtClean="0">
                <a:solidFill>
                  <a:srgbClr val="002060"/>
                </a:solidFill>
              </a:rPr>
              <a:t>от 29 апреля 2016 г. N 15-2/ООГ-1698</a:t>
            </a:r>
            <a:endParaRPr lang="ru-RU" sz="2400" dirty="0">
              <a:solidFill>
                <a:srgbClr val="002060"/>
              </a:solidFill>
            </a:endParaRPr>
          </a:p>
        </p:txBody>
      </p:sp>
      <p:sp>
        <p:nvSpPr>
          <p:cNvPr id="7" name="Скругленный прямоугольник 6"/>
          <p:cNvSpPr/>
          <p:nvPr/>
        </p:nvSpPr>
        <p:spPr>
          <a:xfrm>
            <a:off x="428596" y="1785926"/>
            <a:ext cx="8208912" cy="4500594"/>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r>
              <a:rPr lang="ru-RU" sz="1600" dirty="0" smtClean="0">
                <a:solidFill>
                  <a:srgbClr val="002060"/>
                </a:solidFill>
              </a:rPr>
              <a:t>Выдача специальной одежды, специальной обуви и других средств индивидуальной защиты не влияет на выдачу смывающих и (или) обезвреживающих средств.</a:t>
            </a:r>
          </a:p>
          <a:p>
            <a:endParaRPr lang="ru-RU" sz="1600" b="1" dirty="0" smtClean="0">
              <a:solidFill>
                <a:srgbClr val="002060"/>
              </a:solidFill>
            </a:endParaRPr>
          </a:p>
          <a:p>
            <a:r>
              <a:rPr lang="ru-RU" sz="1600" b="1" dirty="0" smtClean="0">
                <a:solidFill>
                  <a:srgbClr val="002060"/>
                </a:solidFill>
              </a:rPr>
              <a:t>Если работник выполняет работы, включенные в Типовые нормы бесплатной выдачи средств индивидуальной защиты, то ему должны быть выданы соответствующие смывающие и (или) обезвреживающие средства вне зависимости от результатов проведения специальной оценки условий труда .</a:t>
            </a:r>
          </a:p>
          <a:p>
            <a:endParaRPr lang="ru-RU" sz="1600" b="1" dirty="0" smtClean="0">
              <a:solidFill>
                <a:srgbClr val="002060"/>
              </a:solidFill>
            </a:endParaRPr>
          </a:p>
          <a:p>
            <a:r>
              <a:rPr lang="ru-RU" sz="1600" dirty="0" smtClean="0">
                <a:solidFill>
                  <a:srgbClr val="002060"/>
                </a:solidFill>
              </a:rPr>
              <a:t>Перечень рабочих мест и список работников, для которых необходима выдача смывающих и (или) обезвреживающих средств, составляются службой охраны труда или специалистом по охране труда на основании Типовых норм, в соответствии с результатами специальной оценки условий труда и с учетом особенностей существующего технологического процесса и организации труда, применяемых сырья и материалов.</a:t>
            </a:r>
            <a:endParaRPr lang="ru-RU" sz="1600"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2413" y="428604"/>
            <a:ext cx="8891587" cy="549275"/>
          </a:xfrm>
        </p:spPr>
        <p:txBody>
          <a:bodyPr rtlCol="0">
            <a:noAutofit/>
          </a:bodyPr>
          <a:lstStyle/>
          <a:p>
            <a:pPr algn="ctr">
              <a:defRPr/>
            </a:pPr>
            <a:r>
              <a:rPr lang="ru-RU" altLang="ru-RU" sz="2800" dirty="0" smtClean="0">
                <a:solidFill>
                  <a:srgbClr val="002060"/>
                </a:solidFill>
                <a:effectLst/>
                <a:latin typeface="Calibri" pitchFamily="34" charset="0"/>
              </a:rPr>
              <a:t>Федеральный закон от 28 декабря 2013 г. № 400-ФЗ «О страховых пенсиях»</a:t>
            </a:r>
          </a:p>
        </p:txBody>
      </p:sp>
      <p:cxnSp>
        <p:nvCxnSpPr>
          <p:cNvPr id="5" name="Прямая соединительная линия 4"/>
          <p:cNvCxnSpPr/>
          <p:nvPr/>
        </p:nvCxnSpPr>
        <p:spPr>
          <a:xfrm>
            <a:off x="0" y="981075"/>
            <a:ext cx="7056438"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p:nvPr/>
        </p:nvCxnSpPr>
        <p:spPr>
          <a:xfrm>
            <a:off x="4164013" y="6478588"/>
            <a:ext cx="489743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7" name="TextBox 1"/>
          <p:cNvSpPr txBox="1">
            <a:spLocks noChangeArrowheads="1"/>
          </p:cNvSpPr>
          <p:nvPr/>
        </p:nvSpPr>
        <p:spPr bwMode="auto">
          <a:xfrm>
            <a:off x="395288" y="1052513"/>
            <a:ext cx="8515350" cy="3416320"/>
          </a:xfrm>
          <a:prstGeom prst="rect">
            <a:avLst/>
          </a:prstGeom>
          <a:noFill/>
          <a:ln>
            <a:noFill/>
          </a:ln>
          <a:extLst/>
        </p:spPr>
        <p:txBody>
          <a:bodyPr>
            <a:spAutoFit/>
          </a:bodyPr>
          <a:lstStyle>
            <a:lvl1pPr>
              <a:defRPr sz="2800" b="1">
                <a:solidFill>
                  <a:schemeClr val="tx2"/>
                </a:solidFill>
                <a:latin typeface="Verdana" pitchFamily="34"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pPr>
              <a:defRPr/>
            </a:pPr>
            <a:endParaRPr lang="ru-RU" sz="1800" dirty="0" smtClean="0">
              <a:solidFill>
                <a:srgbClr val="002060"/>
              </a:solidFill>
            </a:endParaRPr>
          </a:p>
          <a:p>
            <a:pPr>
              <a:defRPr/>
            </a:pPr>
            <a:r>
              <a:rPr lang="ru-RU" sz="1800" dirty="0" smtClean="0">
                <a:solidFill>
                  <a:srgbClr val="002060"/>
                </a:solidFill>
              </a:rPr>
              <a:t>Статья 30. Сохранение права на досрочное назначение страховой пенсии</a:t>
            </a:r>
          </a:p>
          <a:p>
            <a:pPr>
              <a:defRPr/>
            </a:pPr>
            <a:r>
              <a:rPr lang="ru-RU" sz="1800" b="0" i="1" dirty="0" smtClean="0">
                <a:solidFill>
                  <a:srgbClr val="002060"/>
                </a:solidFill>
              </a:rPr>
              <a:t>По спискам и за выслугу лет</a:t>
            </a:r>
          </a:p>
          <a:p>
            <a:pPr>
              <a:defRPr/>
            </a:pPr>
            <a:endParaRPr lang="ru-RU" sz="1800" b="0" i="1" dirty="0" smtClean="0">
              <a:solidFill>
                <a:srgbClr val="002060"/>
              </a:solidFill>
            </a:endParaRPr>
          </a:p>
          <a:p>
            <a:pPr>
              <a:defRPr/>
            </a:pPr>
            <a:r>
              <a:rPr lang="ru-RU" sz="1800" dirty="0" smtClean="0">
                <a:solidFill>
                  <a:srgbClr val="002060"/>
                </a:solidFill>
              </a:rPr>
              <a:t>Статья 31. Досрочное назначение страховой пенсии гражданам из числа работников летно-испытательного состава</a:t>
            </a:r>
          </a:p>
          <a:p>
            <a:pPr>
              <a:defRPr/>
            </a:pPr>
            <a:endParaRPr lang="ru-RU" sz="1800" dirty="0" smtClean="0">
              <a:solidFill>
                <a:srgbClr val="002060"/>
              </a:solidFill>
            </a:endParaRPr>
          </a:p>
          <a:p>
            <a:pPr>
              <a:defRPr/>
            </a:pPr>
            <a:r>
              <a:rPr lang="ru-RU" sz="1800" dirty="0" smtClean="0">
                <a:solidFill>
                  <a:srgbClr val="002060"/>
                </a:solidFill>
              </a:rPr>
              <a:t>Статья 32. Сохранение права на досрочное назначение страховой пенсии отдельным категориям граждан</a:t>
            </a:r>
          </a:p>
          <a:p>
            <a:pPr>
              <a:defRPr/>
            </a:pPr>
            <a:r>
              <a:rPr lang="ru-RU" sz="1800" b="0" i="1" dirty="0" smtClean="0">
                <a:solidFill>
                  <a:srgbClr val="002060"/>
                </a:solidFill>
              </a:rPr>
              <a:t>Районы Крайнего севера</a:t>
            </a:r>
            <a:endParaRPr lang="ru-RU" altLang="ru-RU" sz="1800" dirty="0">
              <a:solidFill>
                <a:schemeClr val="tx1"/>
              </a:solidFill>
              <a:latin typeface="Calibri" pitchFamily="34" charset="0"/>
              <a:cs typeface="+mn-cs"/>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357158" y="1643050"/>
            <a:ext cx="8208912" cy="4786346"/>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r>
              <a:rPr lang="ru-RU" sz="2000" b="1" u="sng" dirty="0" smtClean="0">
                <a:solidFill>
                  <a:srgbClr val="002060"/>
                </a:solidFill>
              </a:rPr>
              <a:t>Подпункт "г" пункта 3:</a:t>
            </a:r>
          </a:p>
          <a:p>
            <a:r>
              <a:rPr lang="ru-RU" sz="2000" b="1" dirty="0" smtClean="0">
                <a:solidFill>
                  <a:srgbClr val="002060"/>
                </a:solidFill>
              </a:rPr>
              <a:t>после слов "и других средств индивидуальной защиты" дополнить словами ", изготовленных на территории Российской Федерации,";</a:t>
            </a:r>
          </a:p>
          <a:p>
            <a:endParaRPr lang="ru-RU" sz="2000" b="1" dirty="0" smtClean="0">
              <a:solidFill>
                <a:srgbClr val="002060"/>
              </a:solidFill>
            </a:endParaRPr>
          </a:p>
          <a:p>
            <a:r>
              <a:rPr lang="ru-RU" sz="2000" b="1" dirty="0" smtClean="0">
                <a:solidFill>
                  <a:srgbClr val="002060"/>
                </a:solidFill>
              </a:rPr>
              <a:t>За счет сумм страховых взносов осуществляется финансовое обеспечение расходов страхователя на приобретение специальной одежды, изготовленной из тканей, трикотажных полотен, нетканых материалов, страной происхождения которых является Россия (вступает в силу с 1 августа 2017 года).</a:t>
            </a:r>
          </a:p>
          <a:p>
            <a:endParaRPr lang="ru-RU" sz="2000" b="1" dirty="0" smtClean="0">
              <a:solidFill>
                <a:srgbClr val="002060"/>
              </a:solidFill>
            </a:endParaRPr>
          </a:p>
          <a:p>
            <a:endParaRPr lang="ru-RU" sz="2000" b="1" dirty="0" smtClean="0">
              <a:solidFill>
                <a:srgbClr val="002060"/>
              </a:solidFill>
            </a:endParaRPr>
          </a:p>
          <a:p>
            <a:endParaRPr lang="ru-RU" sz="2000" b="1" dirty="0">
              <a:solidFill>
                <a:srgbClr val="002060"/>
              </a:solidFill>
            </a:endParaRPr>
          </a:p>
        </p:txBody>
      </p:sp>
      <p:sp>
        <p:nvSpPr>
          <p:cNvPr id="4" name="Прямоугольник 3"/>
          <p:cNvSpPr/>
          <p:nvPr/>
        </p:nvSpPr>
        <p:spPr>
          <a:xfrm>
            <a:off x="468313" y="115888"/>
            <a:ext cx="8137525" cy="1296987"/>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r>
              <a:rPr lang="ru-RU" sz="2400" b="1" dirty="0" smtClean="0">
                <a:solidFill>
                  <a:srgbClr val="002060"/>
                </a:solidFill>
              </a:rPr>
              <a:t>ПРИКАЗ Минтруда России от 29 апреля 2016 г. N 201н «О внесении изменений в Приказ Минтруда России от 10 декабря 2012 года № 580»</a:t>
            </a:r>
            <a:endParaRPr lang="ru-RU" sz="2400"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323528" y="260648"/>
          <a:ext cx="8280920" cy="5466725"/>
        </p:xfrm>
        <a:graphic>
          <a:graphicData uri="http://schemas.openxmlformats.org/drawingml/2006/table">
            <a:tbl>
              <a:tblPr/>
              <a:tblGrid>
                <a:gridCol w="4202328">
                  <a:extLst>
                    <a:ext uri="{9D8B030D-6E8A-4147-A177-3AD203B41FA5}">
                      <a16:colId xmlns:a16="http://schemas.microsoft.com/office/drawing/2014/main" xmlns="" val="20000"/>
                    </a:ext>
                  </a:extLst>
                </a:gridCol>
                <a:gridCol w="4078592">
                  <a:extLst>
                    <a:ext uri="{9D8B030D-6E8A-4147-A177-3AD203B41FA5}">
                      <a16:colId xmlns:a16="http://schemas.microsoft.com/office/drawing/2014/main" xmlns="" val="20001"/>
                    </a:ext>
                  </a:extLst>
                </a:gridCol>
              </a:tblGrid>
              <a:tr h="411664">
                <a:tc>
                  <a:txBody>
                    <a:bodyPr/>
                    <a:lstStyle/>
                    <a:p>
                      <a:pPr>
                        <a:lnSpc>
                          <a:spcPct val="115000"/>
                        </a:lnSpc>
                      </a:pPr>
                      <a:endParaRPr lang="ru-RU" sz="1800">
                        <a:solidFill>
                          <a:srgbClr val="002060"/>
                        </a:solidFill>
                        <a:latin typeface="+mj-lt"/>
                        <a:ea typeface="Times New Roman"/>
                      </a:endParaRPr>
                    </a:p>
                  </a:txBody>
                  <a:tcPr marL="0" marR="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ct val="115000"/>
                        </a:lnSpc>
                      </a:pPr>
                      <a:endParaRPr lang="ru-RU" sz="1800">
                        <a:solidFill>
                          <a:srgbClr val="002060"/>
                        </a:solidFill>
                        <a:latin typeface="+mj-lt"/>
                        <a:ea typeface="Times New Roman"/>
                      </a:endParaRPr>
                    </a:p>
                  </a:txBody>
                  <a:tcPr marL="0" marR="0" marT="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812472">
                <a:tc gridSpan="2">
                  <a:txBody>
                    <a:bodyPr/>
                    <a:lstStyle/>
                    <a:p>
                      <a:pPr algn="ctr" fontAlgn="base">
                        <a:lnSpc>
                          <a:spcPts val="1575"/>
                        </a:lnSpc>
                        <a:spcAft>
                          <a:spcPts val="0"/>
                        </a:spcAft>
                      </a:pPr>
                      <a:endParaRPr lang="ru-RU" sz="1800" b="1" dirty="0" smtClean="0">
                        <a:solidFill>
                          <a:srgbClr val="002060"/>
                        </a:solidFill>
                        <a:latin typeface="+mj-lt"/>
                        <a:ea typeface="Times New Roman"/>
                        <a:cs typeface="Times New Roman"/>
                      </a:endParaRPr>
                    </a:p>
                    <a:p>
                      <a:pPr algn="ctr" fontAlgn="base">
                        <a:lnSpc>
                          <a:spcPts val="1575"/>
                        </a:lnSpc>
                        <a:spcAft>
                          <a:spcPts val="0"/>
                        </a:spcAft>
                      </a:pPr>
                      <a:r>
                        <a:rPr lang="ru-RU" sz="1800" b="1" dirty="0" smtClean="0">
                          <a:solidFill>
                            <a:srgbClr val="002060"/>
                          </a:solidFill>
                          <a:latin typeface="+mj-lt"/>
                          <a:ea typeface="Times New Roman"/>
                          <a:cs typeface="Times New Roman"/>
                        </a:rPr>
                        <a:t>Чем </a:t>
                      </a:r>
                      <a:r>
                        <a:rPr lang="ru-RU" sz="1800" b="1" dirty="0">
                          <a:solidFill>
                            <a:srgbClr val="002060"/>
                          </a:solidFill>
                          <a:latin typeface="+mj-lt"/>
                          <a:ea typeface="Times New Roman"/>
                          <a:cs typeface="Times New Roman"/>
                        </a:rPr>
                        <a:t>должно подтверждаться происхождение СИЗ и материалов</a:t>
                      </a:r>
                      <a:r>
                        <a:rPr lang="ru-RU" sz="1800" dirty="0">
                          <a:solidFill>
                            <a:srgbClr val="002060"/>
                          </a:solidFill>
                          <a:latin typeface="+mj-lt"/>
                          <a:ea typeface="Times New Roman"/>
                          <a:cs typeface="Times New Roman"/>
                        </a:rPr>
                        <a:t>?</a:t>
                      </a:r>
                      <a:endParaRPr lang="ru-RU" sz="1800" dirty="0">
                        <a:solidFill>
                          <a:srgbClr val="002060"/>
                        </a:solidFill>
                        <a:latin typeface="+mj-lt"/>
                        <a:ea typeface="Calibri"/>
                        <a:cs typeface="Times New Roman"/>
                      </a:endParaRPr>
                    </a:p>
                  </a:txBody>
                  <a:tcPr marL="100443" marR="1004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extLst>
                  <a:ext uri="{0D108BD9-81ED-4DB2-BD59-A6C34878D82A}">
                    <a16:rowId xmlns:a16="http://schemas.microsoft.com/office/drawing/2014/main" xmlns="" val="10001"/>
                  </a:ext>
                </a:extLst>
              </a:tr>
              <a:tr h="530324">
                <a:tc>
                  <a:txBody>
                    <a:bodyPr/>
                    <a:lstStyle/>
                    <a:p>
                      <a:pPr algn="ctr" fontAlgn="base">
                        <a:lnSpc>
                          <a:spcPts val="1575"/>
                        </a:lnSpc>
                        <a:spcAft>
                          <a:spcPts val="0"/>
                        </a:spcAft>
                      </a:pPr>
                      <a:endParaRPr lang="ru-RU" sz="1800" dirty="0">
                        <a:solidFill>
                          <a:srgbClr val="002060"/>
                        </a:solidFill>
                        <a:latin typeface="+mj-lt"/>
                        <a:ea typeface="Times New Roman"/>
                        <a:cs typeface="Times New Roman"/>
                      </a:endParaRPr>
                    </a:p>
                  </a:txBody>
                  <a:tcPr marL="100443" marR="100443"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lnSpc>
                          <a:spcPts val="1575"/>
                        </a:lnSpc>
                        <a:spcAft>
                          <a:spcPts val="0"/>
                        </a:spcAft>
                      </a:pPr>
                      <a:endParaRPr lang="ru-RU" sz="1800" dirty="0">
                        <a:solidFill>
                          <a:srgbClr val="002060"/>
                        </a:solidFill>
                        <a:latin typeface="+mj-lt"/>
                        <a:ea typeface="Times New Roman"/>
                        <a:cs typeface="Times New Roman"/>
                      </a:endParaRPr>
                    </a:p>
                  </a:txBody>
                  <a:tcPr marL="100443" marR="100443"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3712265">
                <a:tc>
                  <a:txBody>
                    <a:bodyPr/>
                    <a:lstStyle/>
                    <a:p>
                      <a:pPr algn="ctr" fontAlgn="base">
                        <a:lnSpc>
                          <a:spcPts val="1575"/>
                        </a:lnSpc>
                        <a:spcAft>
                          <a:spcPts val="0"/>
                        </a:spcAft>
                      </a:pPr>
                      <a:endParaRPr lang="ru-RU" sz="1800" dirty="0" smtClean="0">
                        <a:solidFill>
                          <a:srgbClr val="002060"/>
                        </a:solidFill>
                        <a:latin typeface="+mj-lt"/>
                        <a:ea typeface="Times New Roman"/>
                        <a:cs typeface="Times New Roman"/>
                      </a:endParaRPr>
                    </a:p>
                    <a:p>
                      <a:pPr algn="ctr" fontAlgn="base">
                        <a:lnSpc>
                          <a:spcPts val="1575"/>
                        </a:lnSpc>
                        <a:spcAft>
                          <a:spcPts val="0"/>
                        </a:spcAft>
                      </a:pPr>
                      <a:r>
                        <a:rPr lang="ru-RU" sz="1800" dirty="0" smtClean="0">
                          <a:solidFill>
                            <a:srgbClr val="002060"/>
                          </a:solidFill>
                          <a:latin typeface="+mj-lt"/>
                          <a:ea typeface="Times New Roman"/>
                          <a:cs typeface="Times New Roman"/>
                        </a:rPr>
                        <a:t>Копии </a:t>
                      </a:r>
                      <a:r>
                        <a:rPr lang="ru-RU" sz="1800" dirty="0">
                          <a:solidFill>
                            <a:srgbClr val="002060"/>
                          </a:solidFill>
                          <a:latin typeface="+mj-lt"/>
                          <a:ea typeface="Times New Roman"/>
                          <a:cs typeface="Times New Roman"/>
                        </a:rPr>
                        <a:t>сертификатов (деклараций) соответствия СИЗ </a:t>
                      </a:r>
                      <a:r>
                        <a:rPr lang="ru-RU" sz="1800" u="sng" dirty="0">
                          <a:solidFill>
                            <a:srgbClr val="002060"/>
                          </a:solidFill>
                          <a:latin typeface="+mj-lt"/>
                          <a:ea typeface="Times New Roman"/>
                          <a:cs typeface="Times New Roman"/>
                          <a:hlinkClick r:id="rId3"/>
                        </a:rPr>
                        <a:t>техническому регламенту Таможенного союза "О безопасности средств индивидуальной защиты"</a:t>
                      </a:r>
                      <a:r>
                        <a:rPr lang="ru-RU" sz="1800" dirty="0">
                          <a:solidFill>
                            <a:srgbClr val="002060"/>
                          </a:solidFill>
                          <a:latin typeface="+mj-lt"/>
                          <a:ea typeface="Times New Roman"/>
                          <a:cs typeface="Times New Roman"/>
                        </a:rPr>
                        <a:t> (</a:t>
                      </a:r>
                      <a:r>
                        <a:rPr lang="ru-RU" sz="1800" u="sng" dirty="0">
                          <a:solidFill>
                            <a:srgbClr val="002060"/>
                          </a:solidFill>
                          <a:latin typeface="+mj-lt"/>
                          <a:ea typeface="Times New Roman"/>
                          <a:cs typeface="Times New Roman"/>
                          <a:hlinkClick r:id="rId3"/>
                        </a:rPr>
                        <a:t>ТР ТС 019/2011</a:t>
                      </a:r>
                      <a:r>
                        <a:rPr lang="ru-RU" sz="1800" dirty="0">
                          <a:solidFill>
                            <a:srgbClr val="002060"/>
                          </a:solidFill>
                          <a:latin typeface="+mj-lt"/>
                          <a:ea typeface="Times New Roman"/>
                          <a:cs typeface="Times New Roman"/>
                        </a:rPr>
                        <a:t>), утвержденному </a:t>
                      </a:r>
                      <a:r>
                        <a:rPr lang="ru-RU" sz="1800" u="sng" dirty="0">
                          <a:solidFill>
                            <a:srgbClr val="002060"/>
                          </a:solidFill>
                          <a:latin typeface="+mj-lt"/>
                          <a:ea typeface="Times New Roman"/>
                          <a:cs typeface="Times New Roman"/>
                          <a:hlinkClick r:id="rId4"/>
                        </a:rPr>
                        <a:t>Решением Комиссии Таможенного союза от 09.12.2011 N 878</a:t>
                      </a:r>
                      <a:endParaRPr lang="ru-RU" sz="1800" dirty="0">
                        <a:solidFill>
                          <a:srgbClr val="002060"/>
                        </a:solidFill>
                        <a:latin typeface="+mj-lt"/>
                        <a:ea typeface="Calibri"/>
                        <a:cs typeface="Times New Roman"/>
                      </a:endParaRPr>
                    </a:p>
                  </a:txBody>
                  <a:tcPr marL="100443" marR="1004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lnSpc>
                          <a:spcPts val="1575"/>
                        </a:lnSpc>
                        <a:spcAft>
                          <a:spcPts val="0"/>
                        </a:spcAft>
                      </a:pPr>
                      <a:endParaRPr lang="ru-RU" sz="1800" dirty="0" smtClean="0">
                        <a:solidFill>
                          <a:srgbClr val="002060"/>
                        </a:solidFill>
                        <a:latin typeface="+mj-lt"/>
                        <a:ea typeface="Times New Roman"/>
                        <a:cs typeface="Times New Roman"/>
                      </a:endParaRPr>
                    </a:p>
                    <a:p>
                      <a:pPr algn="ctr" fontAlgn="base">
                        <a:lnSpc>
                          <a:spcPts val="1575"/>
                        </a:lnSpc>
                        <a:spcAft>
                          <a:spcPts val="0"/>
                        </a:spcAft>
                      </a:pPr>
                      <a:r>
                        <a:rPr lang="ru-RU" sz="1800" dirty="0" smtClean="0">
                          <a:solidFill>
                            <a:srgbClr val="002060"/>
                          </a:solidFill>
                          <a:latin typeface="+mj-lt"/>
                          <a:ea typeface="Times New Roman"/>
                          <a:cs typeface="Times New Roman"/>
                        </a:rPr>
                        <a:t>Копии </a:t>
                      </a:r>
                      <a:r>
                        <a:rPr lang="ru-RU" sz="1800" dirty="0">
                          <a:solidFill>
                            <a:srgbClr val="002060"/>
                          </a:solidFill>
                          <a:latin typeface="+mj-lt"/>
                          <a:ea typeface="Times New Roman"/>
                          <a:cs typeface="Times New Roman"/>
                        </a:rPr>
                        <a:t>сертификатов (деклараций) соответствия тканей, трикотажных полотен и нетканых материалов, использованных для изготовления специальной одежды, </a:t>
                      </a:r>
                      <a:r>
                        <a:rPr lang="ru-RU" sz="1800" u="sng" dirty="0">
                          <a:solidFill>
                            <a:srgbClr val="002060"/>
                          </a:solidFill>
                          <a:latin typeface="+mj-lt"/>
                          <a:ea typeface="Times New Roman"/>
                          <a:cs typeface="Times New Roman"/>
                          <a:hlinkClick r:id="rId5"/>
                        </a:rPr>
                        <a:t>техническому регламенту Таможенного союза "О безопасности продукции легкой промышленности"</a:t>
                      </a:r>
                      <a:r>
                        <a:rPr lang="ru-RU" sz="1800" dirty="0">
                          <a:solidFill>
                            <a:srgbClr val="002060"/>
                          </a:solidFill>
                          <a:latin typeface="+mj-lt"/>
                          <a:ea typeface="Times New Roman"/>
                          <a:cs typeface="Times New Roman"/>
                        </a:rPr>
                        <a:t> (</a:t>
                      </a:r>
                      <a:r>
                        <a:rPr lang="ru-RU" sz="1800" u="sng" dirty="0">
                          <a:solidFill>
                            <a:srgbClr val="002060"/>
                          </a:solidFill>
                          <a:latin typeface="+mj-lt"/>
                          <a:ea typeface="Times New Roman"/>
                          <a:cs typeface="Times New Roman"/>
                          <a:hlinkClick r:id="rId5"/>
                        </a:rPr>
                        <a:t>ТР ТС 017/2011</a:t>
                      </a:r>
                      <a:r>
                        <a:rPr lang="ru-RU" sz="1800" dirty="0">
                          <a:solidFill>
                            <a:srgbClr val="002060"/>
                          </a:solidFill>
                          <a:latin typeface="+mj-lt"/>
                          <a:ea typeface="Times New Roman"/>
                          <a:cs typeface="Times New Roman"/>
                        </a:rPr>
                        <a:t>), утвержденному </a:t>
                      </a:r>
                      <a:r>
                        <a:rPr lang="ru-RU" sz="1800" u="sng" dirty="0">
                          <a:solidFill>
                            <a:srgbClr val="002060"/>
                          </a:solidFill>
                          <a:latin typeface="+mj-lt"/>
                          <a:ea typeface="Times New Roman"/>
                          <a:cs typeface="Times New Roman"/>
                          <a:hlinkClick r:id="rId6"/>
                        </a:rPr>
                        <a:t>Решением Комиссии Таможенного союза от 09.12.2011 N 876</a:t>
                      </a:r>
                      <a:endParaRPr lang="ru-RU" sz="1800" dirty="0">
                        <a:solidFill>
                          <a:srgbClr val="002060"/>
                        </a:solidFill>
                        <a:latin typeface="+mj-lt"/>
                        <a:ea typeface="Calibri"/>
                        <a:cs typeface="Times New Roman"/>
                      </a:endParaRPr>
                    </a:p>
                  </a:txBody>
                  <a:tcPr marL="100443" marR="1004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sp>
        <p:nvSpPr>
          <p:cNvPr id="2050" name="AutoShape 2" descr="Обзор изменений в сфере охраны труда в 2017 году"/>
          <p:cNvSpPr>
            <a:spLocks noChangeAspect="1" noChangeArrowheads="1"/>
          </p:cNvSpPr>
          <p:nvPr/>
        </p:nvSpPr>
        <p:spPr bwMode="auto">
          <a:xfrm>
            <a:off x="0" y="0"/>
            <a:ext cx="190500" cy="266700"/>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049" name="AutoShape 1" descr="Обзор изменений в сфере охраны труда в 2017 году"/>
          <p:cNvSpPr>
            <a:spLocks noChangeAspect="1" noChangeArrowheads="1"/>
          </p:cNvSpPr>
          <p:nvPr/>
        </p:nvSpPr>
        <p:spPr bwMode="auto">
          <a:xfrm>
            <a:off x="0" y="0"/>
            <a:ext cx="190500" cy="266700"/>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250825" y="1773238"/>
            <a:ext cx="8785225" cy="2160587"/>
          </a:xfrm>
        </p:spPr>
        <p:txBody>
          <a:bodyPr>
            <a:normAutofit/>
          </a:bodyPr>
          <a:lstStyle/>
          <a:p>
            <a:pPr marR="0" algn="ctr" eaLnBrk="1" hangingPunct="1">
              <a:spcBef>
                <a:spcPct val="60000"/>
              </a:spcBef>
              <a:defRPr/>
            </a:pPr>
            <a:r>
              <a:rPr lang="ru-RU" sz="2800" i="1" dirty="0" err="1" smtClean="0">
                <a:solidFill>
                  <a:srgbClr val="227A8F"/>
                </a:solidFill>
                <a:effectLst>
                  <a:outerShdw blurRad="38100" dist="38100" dir="2700000" algn="tl">
                    <a:srgbClr val="C0C0C0"/>
                  </a:outerShdw>
                </a:effectLst>
              </a:rPr>
              <a:t>Профстандарты</a:t>
            </a:r>
            <a:r>
              <a:rPr lang="ru-RU" sz="2800" i="1" dirty="0" smtClean="0">
                <a:solidFill>
                  <a:srgbClr val="227A8F"/>
                </a:solidFill>
                <a:effectLst>
                  <a:outerShdw blurRad="38100" dist="38100" dir="2700000" algn="tl">
                    <a:srgbClr val="C0C0C0"/>
                  </a:outerShdw>
                </a:effectLst>
              </a:rPr>
              <a:t> </a:t>
            </a:r>
          </a:p>
          <a:p>
            <a:pPr marR="0" eaLnBrk="1" hangingPunct="1">
              <a:defRPr/>
            </a:pPr>
            <a:endParaRPr lang="ru-RU" sz="2800" dirty="0" smtClean="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142844" y="714356"/>
            <a:ext cx="8568952" cy="3714776"/>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sz="2000" b="1" dirty="0" smtClean="0">
                <a:solidFill>
                  <a:srgbClr val="002060"/>
                </a:solidFill>
              </a:rPr>
              <a:t>Постановление Правительства РФ от 27 июня 2016 г. № 584 </a:t>
            </a:r>
          </a:p>
          <a:p>
            <a:pPr algn="ctr"/>
            <a:endParaRPr lang="ru-RU" b="1" dirty="0" smtClean="0">
              <a:solidFill>
                <a:srgbClr val="002060"/>
              </a:solidFill>
            </a:endParaRPr>
          </a:p>
          <a:p>
            <a:r>
              <a:rPr lang="ru-RU" b="1" dirty="0" smtClean="0">
                <a:solidFill>
                  <a:srgbClr val="002060"/>
                </a:solidFill>
              </a:rPr>
              <a:t>« Об особенностях применения профессиональных стандартов в части требований, обязательных для применения государственными внебюджетными фондами Российской Федерации, государственными или муниципальными учреждениями, государственными или муниципальными унитарными предприятиями, а также государственными корпорациями, государственными компаниями и хозяйственными обществами, более пятидесяти процентов акций (долей) в уставном капитале которых находится в государственной собственности </a:t>
            </a:r>
          </a:p>
          <a:p>
            <a:r>
              <a:rPr lang="ru-RU" b="1" dirty="0" smtClean="0">
                <a:solidFill>
                  <a:srgbClr val="002060"/>
                </a:solidFill>
              </a:rPr>
              <a:t>или муниципальной собственности»</a:t>
            </a:r>
            <a:endParaRPr lang="ru-RU" b="1" i="1" u="sng"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285720" y="142852"/>
            <a:ext cx="8712968" cy="5286412"/>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r>
              <a:rPr lang="ru-RU" sz="1600" b="1" dirty="0" smtClean="0">
                <a:solidFill>
                  <a:srgbClr val="002060"/>
                </a:solidFill>
              </a:rPr>
              <a:t>Профессиональные стандарты разрешили вводить поэтапно</a:t>
            </a:r>
            <a:endParaRPr lang="ru-RU" sz="1600" dirty="0" smtClean="0">
              <a:solidFill>
                <a:srgbClr val="002060"/>
              </a:solidFill>
            </a:endParaRPr>
          </a:p>
          <a:p>
            <a:pPr fontAlgn="t"/>
            <a:r>
              <a:rPr lang="ru-RU" sz="1600" dirty="0" smtClean="0">
                <a:solidFill>
                  <a:srgbClr val="002060"/>
                </a:solidFill>
              </a:rPr>
              <a:t> </a:t>
            </a:r>
            <a:r>
              <a:rPr lang="ru-RU" sz="1600" u="sng" dirty="0" smtClean="0">
                <a:solidFill>
                  <a:srgbClr val="002060"/>
                </a:solidFill>
                <a:hlinkClick r:id="rId3"/>
              </a:rPr>
              <a:t>https://rg.ru/2016/06/30/2833-video.html</a:t>
            </a:r>
            <a:endParaRPr lang="ru-RU" sz="1600" u="sng" dirty="0" smtClean="0">
              <a:solidFill>
                <a:srgbClr val="002060"/>
              </a:solidFill>
            </a:endParaRPr>
          </a:p>
          <a:p>
            <a:pPr fontAlgn="t"/>
            <a:r>
              <a:rPr lang="ru-RU" sz="1600" dirty="0" smtClean="0">
                <a:solidFill>
                  <a:srgbClr val="002060"/>
                </a:solidFill>
              </a:rPr>
              <a:t>Новое постановление правительства касается порядка введения </a:t>
            </a:r>
            <a:r>
              <a:rPr lang="ru-RU" sz="1600" dirty="0" err="1" smtClean="0">
                <a:solidFill>
                  <a:srgbClr val="002060"/>
                </a:solidFill>
              </a:rPr>
              <a:t>профстандартов</a:t>
            </a:r>
            <a:r>
              <a:rPr lang="ru-RU" sz="1600" dirty="0" smtClean="0">
                <a:solidFill>
                  <a:srgbClr val="002060"/>
                </a:solidFill>
              </a:rPr>
              <a:t> в бюджетных организациях и на предприятиях, доля </a:t>
            </a:r>
            <a:r>
              <a:rPr lang="ru-RU" sz="1600" dirty="0" err="1" smtClean="0">
                <a:solidFill>
                  <a:srgbClr val="002060"/>
                </a:solidFill>
              </a:rPr>
              <a:t>госучастия</a:t>
            </a:r>
            <a:r>
              <a:rPr lang="ru-RU" sz="1600" dirty="0" smtClean="0">
                <a:solidFill>
                  <a:srgbClr val="002060"/>
                </a:solidFill>
              </a:rPr>
              <a:t> в которых составляет более 50 процентов. Руководители этих организаций совместно с представительными органами работников, например, профсоюзами, обязаны составить планы введения </a:t>
            </a:r>
            <a:r>
              <a:rPr lang="ru-RU" sz="1600" dirty="0" err="1" smtClean="0">
                <a:solidFill>
                  <a:srgbClr val="002060"/>
                </a:solidFill>
              </a:rPr>
              <a:t>профстандартов</a:t>
            </a:r>
            <a:r>
              <a:rPr lang="ru-RU" sz="1600" dirty="0" smtClean="0">
                <a:solidFill>
                  <a:srgbClr val="002060"/>
                </a:solidFill>
              </a:rPr>
              <a:t>.</a:t>
            </a:r>
          </a:p>
          <a:p>
            <a:pPr fontAlgn="t"/>
            <a:r>
              <a:rPr lang="ru-RU" sz="1600" dirty="0" smtClean="0">
                <a:solidFill>
                  <a:srgbClr val="002060"/>
                </a:solidFill>
              </a:rPr>
              <a:t>Каждый такой план должен включать:</a:t>
            </a:r>
          </a:p>
          <a:p>
            <a:pPr fontAlgn="t"/>
            <a:r>
              <a:rPr lang="ru-RU" sz="1600" dirty="0" smtClean="0">
                <a:solidFill>
                  <a:srgbClr val="002060"/>
                </a:solidFill>
              </a:rPr>
              <a:t>- список </a:t>
            </a:r>
            <a:r>
              <a:rPr lang="ru-RU" sz="1600" dirty="0" err="1" smtClean="0">
                <a:solidFill>
                  <a:srgbClr val="002060"/>
                </a:solidFill>
              </a:rPr>
              <a:t>профстандартов</a:t>
            </a:r>
            <a:r>
              <a:rPr lang="ru-RU" sz="1600" dirty="0" smtClean="0">
                <a:solidFill>
                  <a:srgbClr val="002060"/>
                </a:solidFill>
              </a:rPr>
              <a:t>, которые могут быть применены на данном предприятии;</a:t>
            </a:r>
          </a:p>
          <a:p>
            <a:pPr fontAlgn="t"/>
            <a:r>
              <a:rPr lang="ru-RU" sz="1600" dirty="0" smtClean="0">
                <a:solidFill>
                  <a:srgbClr val="002060"/>
                </a:solidFill>
              </a:rPr>
              <a:t>- проведение проверки соответствия квалификации работников требованиям </a:t>
            </a:r>
            <a:r>
              <a:rPr lang="ru-RU" sz="1600" dirty="0" err="1" smtClean="0">
                <a:solidFill>
                  <a:srgbClr val="002060"/>
                </a:solidFill>
              </a:rPr>
              <a:t>профстандартов</a:t>
            </a:r>
            <a:r>
              <a:rPr lang="ru-RU" sz="1600" dirty="0" smtClean="0">
                <a:solidFill>
                  <a:srgbClr val="002060"/>
                </a:solidFill>
              </a:rPr>
              <a:t>;</a:t>
            </a:r>
          </a:p>
          <a:p>
            <a:pPr fontAlgn="t"/>
            <a:r>
              <a:rPr lang="ru-RU" sz="1600" dirty="0" smtClean="0">
                <a:solidFill>
                  <a:srgbClr val="002060"/>
                </a:solidFill>
              </a:rPr>
              <a:t>- проведение переобучения или повышения квалификации работников;</a:t>
            </a:r>
          </a:p>
          <a:p>
            <a:pPr fontAlgn="t"/>
            <a:r>
              <a:rPr lang="ru-RU" sz="1600" dirty="0" smtClean="0">
                <a:solidFill>
                  <a:srgbClr val="002060"/>
                </a:solidFill>
              </a:rPr>
              <a:t>- внесение изменений в должностные инструкции и трудовые договоры.</a:t>
            </a:r>
          </a:p>
          <a:p>
            <a:r>
              <a:rPr lang="ru-RU" sz="1600" dirty="0" smtClean="0">
                <a:solidFill>
                  <a:srgbClr val="002060"/>
                </a:solidFill>
              </a:rPr>
              <a:t>В плане должны быть указаны сроки каждого этапа работ. Полностью завершить их необходимо до 1 января 2020 года.</a:t>
            </a:r>
            <a:endParaRPr lang="ru-RU" sz="1600"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251520" y="260648"/>
            <a:ext cx="8712968" cy="6264696"/>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defRPr/>
            </a:pPr>
            <a:r>
              <a:rPr lang="ru-RU" sz="1600" b="1" u="sng" dirty="0">
                <a:solidFill>
                  <a:srgbClr val="002060"/>
                </a:solidFill>
                <a:hlinkClick r:id="rId3"/>
              </a:rPr>
              <a:t>http://www.consultant.ru/law/hotdocs/46189.html</a:t>
            </a:r>
            <a:r>
              <a:rPr lang="ru-RU" sz="1600" b="1" dirty="0">
                <a:solidFill>
                  <a:srgbClr val="002060"/>
                </a:solidFill>
              </a:rPr>
              <a:t/>
            </a:r>
            <a:br>
              <a:rPr lang="ru-RU" sz="1600" b="1" dirty="0">
                <a:solidFill>
                  <a:srgbClr val="002060"/>
                </a:solidFill>
              </a:rPr>
            </a:br>
            <a:r>
              <a:rPr lang="ru-RU" sz="1600" b="1" dirty="0">
                <a:solidFill>
                  <a:srgbClr val="002060"/>
                </a:solidFill>
              </a:rPr>
              <a:t>Информация Минтруда России от 05.04.2016 "По вопросам применения профессиональных стандартов"</a:t>
            </a:r>
            <a:br>
              <a:rPr lang="ru-RU" sz="1600" b="1" dirty="0">
                <a:solidFill>
                  <a:srgbClr val="002060"/>
                </a:solidFill>
              </a:rPr>
            </a:br>
            <a:r>
              <a:rPr lang="ru-RU" sz="1600" dirty="0">
                <a:solidFill>
                  <a:srgbClr val="002060"/>
                </a:solidFill>
              </a:rPr>
              <a:t>Сообщается, в частности, что ТК РФ устанавливает </a:t>
            </a:r>
            <a:r>
              <a:rPr lang="ru-RU" sz="1600" b="1" i="1" u="sng" dirty="0">
                <a:solidFill>
                  <a:srgbClr val="002060"/>
                </a:solidFill>
              </a:rPr>
              <a:t>обязательность </a:t>
            </a:r>
            <a:r>
              <a:rPr lang="ru-RU" sz="1600" dirty="0">
                <a:solidFill>
                  <a:srgbClr val="002060"/>
                </a:solidFill>
              </a:rPr>
              <a:t>применения требований, содержащихся в </a:t>
            </a:r>
            <a:r>
              <a:rPr lang="ru-RU" sz="1600" b="1" dirty="0">
                <a:solidFill>
                  <a:srgbClr val="002060"/>
                </a:solidFill>
              </a:rPr>
              <a:t>профессиональных стандартах</a:t>
            </a:r>
            <a:r>
              <a:rPr lang="ru-RU" sz="1600" dirty="0">
                <a:solidFill>
                  <a:srgbClr val="002060"/>
                </a:solidFill>
              </a:rPr>
              <a:t>, в том числе при приеме работников на работу, в следующих случаях:</a:t>
            </a:r>
            <a:br>
              <a:rPr lang="ru-RU" sz="1600" dirty="0">
                <a:solidFill>
                  <a:srgbClr val="002060"/>
                </a:solidFill>
              </a:rPr>
            </a:br>
            <a:r>
              <a:rPr lang="ru-RU" sz="1600" dirty="0">
                <a:solidFill>
                  <a:srgbClr val="002060"/>
                </a:solidFill>
              </a:rPr>
              <a:t>- согласно части второй статьи 57 ТК РФ наименование должностей, профессий, специальностей и квалификационные требования к ним должны соответствовать наименованиям и требованиям, указанным в квалификационных справочниках или профессиональных стандартах, </a:t>
            </a:r>
            <a:r>
              <a:rPr lang="ru-RU" sz="1600" b="1" dirty="0">
                <a:solidFill>
                  <a:srgbClr val="002060"/>
                </a:solidFill>
              </a:rPr>
              <a:t>если </a:t>
            </a:r>
            <a:r>
              <a:rPr lang="ru-RU" sz="1600" dirty="0">
                <a:solidFill>
                  <a:srgbClr val="002060"/>
                </a:solidFill>
              </a:rPr>
              <a:t>в соответствии с ТК РФ или иными федеральными законами </a:t>
            </a:r>
            <a:r>
              <a:rPr lang="ru-RU" sz="1600" b="1" dirty="0">
                <a:solidFill>
                  <a:srgbClr val="002060"/>
                </a:solidFill>
              </a:rPr>
              <a:t>с выполнением работ по этим должностям, профессиям, специальностям связано предоставление компенсаций и льгот либо наличие ограничений</a:t>
            </a:r>
            <a:r>
              <a:rPr lang="ru-RU" sz="1600" dirty="0">
                <a:solidFill>
                  <a:srgbClr val="002060"/>
                </a:solidFill>
              </a:rPr>
              <a:t>;</a:t>
            </a:r>
            <a:br>
              <a:rPr lang="ru-RU" sz="1600" dirty="0">
                <a:solidFill>
                  <a:srgbClr val="002060"/>
                </a:solidFill>
              </a:rPr>
            </a:br>
            <a:r>
              <a:rPr lang="ru-RU" sz="1600" dirty="0">
                <a:solidFill>
                  <a:srgbClr val="002060"/>
                </a:solidFill>
              </a:rPr>
              <a:t>- согласно статье 195.3 ТК РФ т</a:t>
            </a:r>
            <a:r>
              <a:rPr lang="ru-RU" sz="1600" b="1" dirty="0">
                <a:solidFill>
                  <a:srgbClr val="002060"/>
                </a:solidFill>
              </a:rPr>
              <a:t>ребования </a:t>
            </a:r>
            <a:r>
              <a:rPr lang="ru-RU" sz="1600" dirty="0">
                <a:solidFill>
                  <a:srgbClr val="002060"/>
                </a:solidFill>
              </a:rPr>
              <a:t>к квалификации работников, содержащиеся в профессиональных стандартах, обязательны для работодателя в случаях, </a:t>
            </a:r>
            <a:r>
              <a:rPr lang="ru-RU" sz="1600" b="1" dirty="0">
                <a:solidFill>
                  <a:srgbClr val="002060"/>
                </a:solidFill>
              </a:rPr>
              <a:t>если они установлены ТК РФ, другими федеральными законами, иными нормативными правовыми актами РФ</a:t>
            </a:r>
            <a:r>
              <a:rPr lang="ru-RU" sz="1600" dirty="0">
                <a:solidFill>
                  <a:srgbClr val="002060"/>
                </a:solidFill>
              </a:rPr>
              <a:t>.</a:t>
            </a:r>
          </a:p>
          <a:p>
            <a:pPr>
              <a:defRPr/>
            </a:pPr>
            <a:r>
              <a:rPr lang="ru-RU" sz="1600" b="1" i="1" u="sng" dirty="0" smtClean="0">
                <a:solidFill>
                  <a:srgbClr val="002060"/>
                </a:solidFill>
              </a:rPr>
              <a:t>В </a:t>
            </a:r>
            <a:r>
              <a:rPr lang="ru-RU" sz="1600" b="1" i="1" u="sng" dirty="0">
                <a:solidFill>
                  <a:srgbClr val="002060"/>
                </a:solidFill>
              </a:rPr>
              <a:t>других случаях эти требования носят рекомендательный характер</a:t>
            </a:r>
            <a:r>
              <a:rPr lang="ru-RU" sz="1600" b="1" i="1" u="sng" dirty="0" smtClean="0">
                <a:solidFill>
                  <a:srgbClr val="002060"/>
                </a:solidFill>
              </a:rPr>
              <a:t>.</a:t>
            </a:r>
          </a:p>
          <a:p>
            <a:pPr>
              <a:defRPr/>
            </a:pPr>
            <a:endParaRPr lang="ru-RU" sz="1600" b="1" u="sng" dirty="0" smtClean="0">
              <a:solidFill>
                <a:srgbClr val="002060"/>
              </a:solidFill>
            </a:endParaRPr>
          </a:p>
          <a:p>
            <a:pPr>
              <a:defRPr/>
            </a:pPr>
            <a:endParaRPr lang="ru-RU" sz="1600" b="1" u="sng" dirty="0" smtClean="0">
              <a:solidFill>
                <a:srgbClr val="002060"/>
              </a:solidFill>
            </a:endParaRPr>
          </a:p>
          <a:p>
            <a:pPr algn="ctr">
              <a:defRPr/>
            </a:pPr>
            <a:r>
              <a:rPr lang="ru-RU" sz="1600" b="1" u="sng" dirty="0" smtClean="0">
                <a:solidFill>
                  <a:srgbClr val="002060"/>
                </a:solidFill>
              </a:rPr>
              <a:t>Проект Приказа Минтруда России «Об утверждении разъяснений по вопросам применения профессиональных стандартов»</a:t>
            </a:r>
          </a:p>
          <a:p>
            <a:pPr>
              <a:defRPr/>
            </a:pPr>
            <a:r>
              <a:rPr lang="ru-RU" sz="1600" dirty="0">
                <a:solidFill>
                  <a:srgbClr val="002060"/>
                </a:solidFill>
              </a:rPr>
              <a:t/>
            </a:r>
            <a:br>
              <a:rPr lang="ru-RU" sz="1600" dirty="0">
                <a:solidFill>
                  <a:srgbClr val="002060"/>
                </a:solidFill>
              </a:rPr>
            </a:br>
            <a:endParaRPr lang="ru-RU" sz="1600"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285720" y="928670"/>
            <a:ext cx="8712968" cy="3000396"/>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defRPr/>
            </a:pPr>
            <a:r>
              <a:rPr lang="ru-RU" sz="2400" dirty="0" smtClean="0">
                <a:solidFill>
                  <a:srgbClr val="002060"/>
                </a:solidFill>
              </a:rPr>
              <a:t>Реестр профессиональных стандартов доступен на сайтах </a:t>
            </a:r>
            <a:r>
              <a:rPr lang="ru-RU" sz="2400" u="sng" dirty="0" smtClean="0">
                <a:solidFill>
                  <a:srgbClr val="002060"/>
                </a:solidFill>
                <a:hlinkClick r:id="rId3"/>
              </a:rPr>
              <a:t>http://profstandart.rosmintrud.ru</a:t>
            </a:r>
            <a:r>
              <a:rPr lang="ru-RU" sz="2400" dirty="0" smtClean="0">
                <a:solidFill>
                  <a:srgbClr val="002060"/>
                </a:solidFill>
              </a:rPr>
              <a:t> и </a:t>
            </a:r>
            <a:r>
              <a:rPr lang="ru-RU" sz="2400" u="sng" dirty="0" smtClean="0">
                <a:solidFill>
                  <a:srgbClr val="002060"/>
                </a:solidFill>
                <a:hlinkClick r:id="rId4"/>
              </a:rPr>
              <a:t>http://vet-bc.ru</a:t>
            </a:r>
            <a:r>
              <a:rPr lang="ru-RU" sz="2400" dirty="0" smtClean="0">
                <a:solidFill>
                  <a:srgbClr val="002060"/>
                </a:solidFill>
              </a:rPr>
              <a:t> </a:t>
            </a:r>
          </a:p>
          <a:p>
            <a:pPr>
              <a:defRPr/>
            </a:pPr>
            <a:r>
              <a:rPr lang="ru-RU" sz="2400" dirty="0" smtClean="0">
                <a:solidFill>
                  <a:srgbClr val="002060"/>
                </a:solidFill>
              </a:rPr>
              <a:t>На этих же ресурсах размещается вся информация о профессиональных стандартах, в том числе о разрабатываемых и планируемых к разработке.</a:t>
            </a:r>
          </a:p>
          <a:p>
            <a:pPr>
              <a:defRPr/>
            </a:pPr>
            <a:endParaRPr lang="ru-RU" sz="2400"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285720" y="928670"/>
            <a:ext cx="8712968" cy="3000396"/>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r>
              <a:rPr lang="ru-RU" sz="1600" b="1" dirty="0" smtClean="0">
                <a:solidFill>
                  <a:srgbClr val="002060"/>
                </a:solidFill>
              </a:rPr>
              <a:t>Категории работников, которым Трудовым кодексом РФ, другими федеральными законами и иными НПА РФ установлены требования к квалификации</a:t>
            </a:r>
            <a:endParaRPr lang="ru-RU" sz="1600" dirty="0" smtClean="0">
              <a:solidFill>
                <a:srgbClr val="002060"/>
              </a:solidFill>
            </a:endParaRPr>
          </a:p>
          <a:p>
            <a:r>
              <a:rPr lang="ru-RU" sz="1600" b="1" dirty="0" smtClean="0">
                <a:solidFill>
                  <a:srgbClr val="002060"/>
                </a:solidFill>
              </a:rPr>
              <a:t> </a:t>
            </a:r>
            <a:endParaRPr lang="ru-RU" sz="1600" dirty="0" smtClean="0">
              <a:solidFill>
                <a:srgbClr val="002060"/>
              </a:solidFill>
            </a:endParaRPr>
          </a:p>
          <a:p>
            <a:r>
              <a:rPr lang="ru-RU" sz="1600" b="1" dirty="0" smtClean="0">
                <a:solidFill>
                  <a:srgbClr val="002060"/>
                </a:solidFill>
              </a:rPr>
              <a:t> </a:t>
            </a:r>
            <a:endParaRPr lang="ru-RU" sz="1600" dirty="0" smtClean="0">
              <a:solidFill>
                <a:srgbClr val="002060"/>
              </a:solidFill>
            </a:endParaRPr>
          </a:p>
          <a:p>
            <a:r>
              <a:rPr lang="ru-RU" sz="1600" b="1" dirty="0" smtClean="0">
                <a:solidFill>
                  <a:srgbClr val="002060"/>
                </a:solidFill>
              </a:rPr>
              <a:t>(работодатели обязаны применять требования к квалификации работников, установленные профессиональными стандартами - ст. 195.3 ТК РФ) </a:t>
            </a:r>
            <a:endParaRPr lang="ru-RU" sz="1600" dirty="0" smtClean="0">
              <a:solidFill>
                <a:srgbClr val="002060"/>
              </a:solidFill>
            </a:endParaRPr>
          </a:p>
          <a:p>
            <a:r>
              <a:rPr lang="ru-RU" sz="1600" dirty="0" smtClean="0">
                <a:solidFill>
                  <a:srgbClr val="002060"/>
                </a:solidFill>
              </a:rPr>
              <a:t>На 20.07.2016</a:t>
            </a:r>
          </a:p>
          <a:p>
            <a:r>
              <a:rPr lang="ru-RU" sz="1600" dirty="0" smtClean="0">
                <a:solidFill>
                  <a:srgbClr val="002060"/>
                </a:solidFill>
              </a:rPr>
              <a:t> </a:t>
            </a:r>
          </a:p>
          <a:p>
            <a:r>
              <a:rPr lang="ru-RU" sz="1600" dirty="0" smtClean="0">
                <a:solidFill>
                  <a:srgbClr val="002060"/>
                </a:solidFill>
              </a:rPr>
              <a:t>Таблица регулярно обновляется и выкладывается </a:t>
            </a:r>
            <a:r>
              <a:rPr lang="ru-RU" sz="1600" u="sng" dirty="0" smtClean="0">
                <a:solidFill>
                  <a:srgbClr val="002060"/>
                </a:solidFill>
                <a:hlinkClick r:id="rId3"/>
              </a:rPr>
              <a:t>по этой ссылке</a:t>
            </a:r>
            <a:r>
              <a:rPr lang="ru-RU" sz="1600" dirty="0" smtClean="0">
                <a:solidFill>
                  <a:srgbClr val="002060"/>
                </a:solidFill>
              </a:rPr>
              <a:t>: </a:t>
            </a:r>
          </a:p>
          <a:p>
            <a:r>
              <a:rPr lang="ru-RU" sz="1600" dirty="0" smtClean="0">
                <a:solidFill>
                  <a:srgbClr val="002060"/>
                </a:solidFill>
              </a:rPr>
              <a:t> </a:t>
            </a:r>
            <a:r>
              <a:rPr lang="ru-RU" sz="1600" u="sng" dirty="0" smtClean="0">
                <a:solidFill>
                  <a:srgbClr val="002060"/>
                </a:solidFill>
                <a:hlinkClick r:id="rId3"/>
              </a:rPr>
              <a:t>http://www.pro-personal.ru/article/1085211?from=doc_file</a:t>
            </a:r>
            <a:endParaRPr lang="ru-RU" sz="1600"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285720" y="928670"/>
            <a:ext cx="8712968" cy="3000396"/>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sz="1600" b="1" dirty="0" smtClean="0">
                <a:solidFill>
                  <a:srgbClr val="002060"/>
                </a:solidFill>
              </a:rPr>
              <a:t>Федеральный закон "О независимой оценке квалификации" от 03.07.2016 N 238-ФЗ</a:t>
            </a:r>
          </a:p>
          <a:p>
            <a:pPr algn="ctr"/>
            <a:r>
              <a:rPr lang="ru-RU" sz="1600" b="1" u="sng" dirty="0" smtClean="0">
                <a:solidFill>
                  <a:srgbClr val="002060"/>
                </a:solidFill>
              </a:rPr>
              <a:t>Вступает в силу с 01 января 2017</a:t>
            </a:r>
            <a:endParaRPr lang="ru-RU" sz="2000" b="1" i="1" u="sng" dirty="0" smtClean="0">
              <a:solidFill>
                <a:srgbClr val="002060"/>
              </a:solidFill>
            </a:endParaRPr>
          </a:p>
          <a:p>
            <a:pPr algn="ctr"/>
            <a:endParaRPr lang="ru-RU" sz="1600" b="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179512" y="260648"/>
            <a:ext cx="8568952" cy="1728192"/>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b="1" dirty="0" smtClean="0">
                <a:solidFill>
                  <a:srgbClr val="002060"/>
                </a:solidFill>
              </a:rPr>
              <a:t>Федеральный закон от 03.07.2016 N 239-ФЗ</a:t>
            </a:r>
            <a:br>
              <a:rPr lang="ru-RU" b="1" dirty="0" smtClean="0">
                <a:solidFill>
                  <a:srgbClr val="002060"/>
                </a:solidFill>
              </a:rPr>
            </a:br>
            <a:r>
              <a:rPr lang="ru-RU" b="1" dirty="0" smtClean="0">
                <a:solidFill>
                  <a:srgbClr val="002060"/>
                </a:solidFill>
              </a:rPr>
              <a:t>"О внесении изменений в Трудовой кодекс Российской Федерации в связи с принятием Федерального закона "О независимой оценке квалификации"</a:t>
            </a:r>
          </a:p>
          <a:p>
            <a:pPr algn="ctr"/>
            <a:r>
              <a:rPr lang="ru-RU" b="1" u="sng" dirty="0" smtClean="0">
                <a:solidFill>
                  <a:srgbClr val="002060"/>
                </a:solidFill>
              </a:rPr>
              <a:t>Вступает в силу с 01 января 2017</a:t>
            </a:r>
            <a:endParaRPr lang="ru-RU" sz="2400" b="1" i="1" u="sng" dirty="0">
              <a:solidFill>
                <a:srgbClr val="002060"/>
              </a:solidFill>
            </a:endParaRPr>
          </a:p>
        </p:txBody>
      </p:sp>
      <p:sp>
        <p:nvSpPr>
          <p:cNvPr id="3" name="Скругленный прямоугольник 2"/>
          <p:cNvSpPr/>
          <p:nvPr/>
        </p:nvSpPr>
        <p:spPr>
          <a:xfrm>
            <a:off x="179512" y="2204864"/>
            <a:ext cx="8568952" cy="4002808"/>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dirty="0" smtClean="0">
                <a:solidFill>
                  <a:srgbClr val="002060"/>
                </a:solidFill>
              </a:rPr>
              <a:t>Предусмотренная законом независимая оценка квалификации работников или лиц, претендующих на осуществление определенного вида трудовой деятельности – </a:t>
            </a:r>
            <a:r>
              <a:rPr lang="ru-RU" b="1" dirty="0" smtClean="0">
                <a:solidFill>
                  <a:srgbClr val="002060"/>
                </a:solidFill>
              </a:rPr>
              <a:t>процедура подтверждения соответствия квалификации соискателя положениям профессионального стандарта или квалификационным требованиям</a:t>
            </a:r>
            <a:r>
              <a:rPr lang="ru-RU" dirty="0" smtClean="0">
                <a:solidFill>
                  <a:srgbClr val="002060"/>
                </a:solidFill>
              </a:rPr>
              <a:t>, установленным федеральными законами и иными нормативными правовыми актами Российской Федерации, проведенная центром оценки квалификаций.</a:t>
            </a:r>
          </a:p>
          <a:p>
            <a:pPr algn="ctr"/>
            <a:r>
              <a:rPr lang="ru-RU" b="1" dirty="0" smtClean="0">
                <a:solidFill>
                  <a:srgbClr val="002060"/>
                </a:solidFill>
              </a:rPr>
              <a:t>До конца года предстоит принять 13 подзаконных актов</a:t>
            </a:r>
            <a:r>
              <a:rPr lang="ru-RU" dirty="0" smtClean="0">
                <a:solidFill>
                  <a:srgbClr val="002060"/>
                </a:solidFill>
              </a:rPr>
              <a:t>, в том числе определить порядок проведения независимой оценки квалификации в форме профессионального экзамена, разработать примерное положения о совете по </a:t>
            </a:r>
            <a:r>
              <a:rPr lang="ru-RU" dirty="0" err="1" smtClean="0">
                <a:solidFill>
                  <a:srgbClr val="002060"/>
                </a:solidFill>
              </a:rPr>
              <a:t>профквалификациям</a:t>
            </a:r>
            <a:r>
              <a:rPr lang="ru-RU" dirty="0" smtClean="0">
                <a:solidFill>
                  <a:srgbClr val="002060"/>
                </a:solidFill>
              </a:rPr>
              <a:t>, формы бланка свидетельства о квалификации, установить требования к центрам оценки квалификаций и другие.</a:t>
            </a:r>
            <a:endParaRPr lang="ru-RU" b="1" i="1" u="sng"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00034" y="428604"/>
            <a:ext cx="8891587" cy="549275"/>
          </a:xfrm>
        </p:spPr>
        <p:txBody>
          <a:bodyPr rtlCol="0">
            <a:noAutofit/>
          </a:bodyPr>
          <a:lstStyle/>
          <a:p>
            <a:pPr algn="ctr">
              <a:defRPr/>
            </a:pPr>
            <a:r>
              <a:rPr lang="ru-RU" altLang="ru-RU" sz="2800" dirty="0" smtClean="0">
                <a:solidFill>
                  <a:srgbClr val="002060"/>
                </a:solidFill>
                <a:effectLst/>
                <a:latin typeface="Calibri" pitchFamily="34" charset="0"/>
              </a:rPr>
              <a:t>Федеральный закон от 28 декабря 2013 г. № 400-ФЗ «О страховых пенсиях»</a:t>
            </a:r>
          </a:p>
        </p:txBody>
      </p:sp>
      <p:cxnSp>
        <p:nvCxnSpPr>
          <p:cNvPr id="5" name="Прямая соединительная линия 4"/>
          <p:cNvCxnSpPr/>
          <p:nvPr/>
        </p:nvCxnSpPr>
        <p:spPr>
          <a:xfrm>
            <a:off x="0" y="981075"/>
            <a:ext cx="7056438"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p:nvPr/>
        </p:nvCxnSpPr>
        <p:spPr>
          <a:xfrm>
            <a:off x="4164013" y="6478588"/>
            <a:ext cx="489743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7" name="TextBox 1"/>
          <p:cNvSpPr txBox="1">
            <a:spLocks noChangeArrowheads="1"/>
          </p:cNvSpPr>
          <p:nvPr/>
        </p:nvSpPr>
        <p:spPr bwMode="auto">
          <a:xfrm>
            <a:off x="285720" y="1428736"/>
            <a:ext cx="8515350" cy="3539430"/>
          </a:xfrm>
          <a:prstGeom prst="rect">
            <a:avLst/>
          </a:prstGeom>
          <a:noFill/>
          <a:ln>
            <a:noFill/>
          </a:ln>
          <a:extLst/>
        </p:spPr>
        <p:txBody>
          <a:bodyPr>
            <a:spAutoFit/>
          </a:bodyPr>
          <a:lstStyle>
            <a:lvl1pPr>
              <a:defRPr sz="2800" b="1">
                <a:solidFill>
                  <a:schemeClr val="tx2"/>
                </a:solidFill>
                <a:latin typeface="Verdana" pitchFamily="34"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pPr>
              <a:defRPr/>
            </a:pPr>
            <a:r>
              <a:rPr lang="ru-RU" sz="1600" dirty="0" smtClean="0">
                <a:solidFill>
                  <a:srgbClr val="002060"/>
                </a:solidFill>
              </a:rPr>
              <a:t>Статья 30. Сохранение права на досрочное назначение страховой пенсии</a:t>
            </a:r>
          </a:p>
          <a:p>
            <a:pPr>
              <a:defRPr/>
            </a:pPr>
            <a:r>
              <a:rPr lang="ru-RU" sz="1600" b="0" dirty="0" smtClean="0">
                <a:solidFill>
                  <a:srgbClr val="002060"/>
                </a:solidFill>
              </a:rPr>
              <a:t>6. </a:t>
            </a:r>
            <a:r>
              <a:rPr lang="ru-RU" sz="1600" dirty="0" smtClean="0">
                <a:solidFill>
                  <a:srgbClr val="002060"/>
                </a:solidFill>
              </a:rPr>
              <a:t>Периоды работы</a:t>
            </a:r>
            <a:r>
              <a:rPr lang="ru-RU" sz="1600" b="0" dirty="0" smtClean="0">
                <a:solidFill>
                  <a:srgbClr val="002060"/>
                </a:solidFill>
              </a:rPr>
              <a:t>, предусмотренные </a:t>
            </a:r>
            <a:r>
              <a:rPr lang="ru-RU" sz="1600" b="0" dirty="0" smtClean="0">
                <a:solidFill>
                  <a:srgbClr val="002060"/>
                </a:solidFill>
                <a:hlinkClick r:id="" action="ppaction://hlinkfile"/>
              </a:rPr>
              <a:t>пунктами 1 - 18 части 1</a:t>
            </a:r>
            <a:r>
              <a:rPr lang="ru-RU" sz="1600" b="0" dirty="0" smtClean="0">
                <a:solidFill>
                  <a:srgbClr val="002060"/>
                </a:solidFill>
              </a:rPr>
              <a:t> настоящей статьи, имевшие место после 1 января 2013 года, </a:t>
            </a:r>
            <a:r>
              <a:rPr lang="ru-RU" sz="1600" dirty="0" smtClean="0">
                <a:solidFill>
                  <a:srgbClr val="002060"/>
                </a:solidFill>
              </a:rPr>
              <a:t>засчитываются в стаж </a:t>
            </a:r>
            <a:r>
              <a:rPr lang="ru-RU" sz="1600" b="0" dirty="0" smtClean="0">
                <a:solidFill>
                  <a:srgbClr val="002060"/>
                </a:solidFill>
              </a:rPr>
              <a:t>на соответствующих видах работ, дающий право на досрочное назначение страховой пенсии по старости, </a:t>
            </a:r>
            <a:r>
              <a:rPr lang="ru-RU" sz="1600" dirty="0" smtClean="0">
                <a:solidFill>
                  <a:srgbClr val="002060"/>
                </a:solidFill>
              </a:rPr>
              <a:t>при условии начисления и уплаты страхователем страховых взносов </a:t>
            </a:r>
            <a:r>
              <a:rPr lang="ru-RU" sz="1600" b="0" dirty="0" smtClean="0">
                <a:solidFill>
                  <a:srgbClr val="002060"/>
                </a:solidFill>
              </a:rPr>
              <a:t>по соответствующим тарифам.</a:t>
            </a:r>
          </a:p>
          <a:p>
            <a:pPr>
              <a:defRPr/>
            </a:pPr>
            <a:r>
              <a:rPr lang="ru-RU" sz="1600" b="0" dirty="0" smtClean="0">
                <a:solidFill>
                  <a:srgbClr val="002060"/>
                </a:solidFill>
              </a:rPr>
              <a:t>При этом </a:t>
            </a:r>
            <a:r>
              <a:rPr lang="ru-RU" sz="1600" dirty="0" smtClean="0">
                <a:solidFill>
                  <a:srgbClr val="002060"/>
                </a:solidFill>
              </a:rPr>
              <a:t>условия назначения </a:t>
            </a:r>
            <a:r>
              <a:rPr lang="ru-RU" sz="1600" b="0" dirty="0" smtClean="0">
                <a:solidFill>
                  <a:srgbClr val="002060"/>
                </a:solidFill>
              </a:rPr>
              <a:t>страховой пенсии по старости, установленные пунктами 1 - 18 части 1 настоящей статьи, </a:t>
            </a:r>
            <a:r>
              <a:rPr lang="ru-RU" sz="1600" dirty="0" smtClean="0">
                <a:solidFill>
                  <a:srgbClr val="002060"/>
                </a:solidFill>
              </a:rPr>
              <a:t>применяются в том случае</a:t>
            </a:r>
            <a:r>
              <a:rPr lang="ru-RU" sz="1600" b="0" dirty="0" smtClean="0">
                <a:solidFill>
                  <a:srgbClr val="002060"/>
                </a:solidFill>
              </a:rPr>
              <a:t>, </a:t>
            </a:r>
            <a:r>
              <a:rPr lang="ru-RU" sz="1600" dirty="0" smtClean="0">
                <a:solidFill>
                  <a:srgbClr val="002060"/>
                </a:solidFill>
              </a:rPr>
              <a:t>если класс условий труда</a:t>
            </a:r>
            <a:r>
              <a:rPr lang="ru-RU" sz="1600" b="0" dirty="0" smtClean="0">
                <a:solidFill>
                  <a:srgbClr val="002060"/>
                </a:solidFill>
              </a:rPr>
              <a:t> на рабочих местах по работам, указанным в пунктах 1 - 18 части 1 настоящей статьи, </a:t>
            </a:r>
            <a:r>
              <a:rPr lang="ru-RU" sz="1600" dirty="0" smtClean="0">
                <a:solidFill>
                  <a:srgbClr val="002060"/>
                </a:solidFill>
              </a:rPr>
              <a:t>соответствовал вредному или опасному </a:t>
            </a:r>
            <a:r>
              <a:rPr lang="ru-RU" sz="1600" b="0" dirty="0" smtClean="0">
                <a:solidFill>
                  <a:srgbClr val="002060"/>
                </a:solidFill>
              </a:rPr>
              <a:t>классу условий труда, установленному по результатам специальной оценки условий труда.</a:t>
            </a:r>
          </a:p>
          <a:p>
            <a:pPr>
              <a:defRPr/>
            </a:pPr>
            <a:endParaRPr lang="ru-RU" sz="1600" b="0" i="1" dirty="0" smtClean="0">
              <a:solidFill>
                <a:srgbClr val="002060"/>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179512" y="260648"/>
            <a:ext cx="8568952" cy="1728192"/>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b="1" dirty="0" smtClean="0">
                <a:solidFill>
                  <a:srgbClr val="002060"/>
                </a:solidFill>
              </a:rPr>
              <a:t>ПОСТАНОВЛЕНИЕ ПРАВИТЕЛЬСТВА РОССИЙСКОЙ ФЕДЕРАЦИИ от 16 ноября 2016 г. N 1204  «Об утверждении правил проведения Центром оценки квалификаций независимой оценки квалификации в форме профессионального экзамена»</a:t>
            </a:r>
            <a:endParaRPr lang="ru-RU" b="1" dirty="0">
              <a:solidFill>
                <a:srgbClr val="002060"/>
              </a:solidFill>
            </a:endParaRPr>
          </a:p>
        </p:txBody>
      </p:sp>
      <p:sp>
        <p:nvSpPr>
          <p:cNvPr id="3" name="Скругленный прямоугольник 2"/>
          <p:cNvSpPr/>
          <p:nvPr/>
        </p:nvSpPr>
        <p:spPr>
          <a:xfrm>
            <a:off x="179512" y="2204864"/>
            <a:ext cx="8568952" cy="4002808"/>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r>
              <a:rPr lang="ru-RU" sz="1200" dirty="0" smtClean="0">
                <a:solidFill>
                  <a:srgbClr val="002060"/>
                </a:solidFill>
              </a:rPr>
              <a:t>15. </a:t>
            </a:r>
            <a:r>
              <a:rPr lang="ru-RU" sz="1200" u="sng" dirty="0" smtClean="0">
                <a:solidFill>
                  <a:srgbClr val="002060"/>
                </a:solidFill>
              </a:rPr>
              <a:t>Результаты профессионального экзамена оформляются протоколом </a:t>
            </a:r>
            <a:r>
              <a:rPr lang="ru-RU" sz="1200" dirty="0" smtClean="0">
                <a:solidFill>
                  <a:srgbClr val="002060"/>
                </a:solidFill>
              </a:rPr>
              <a:t>экспертной комиссии (далее - протокол).</a:t>
            </a:r>
          </a:p>
          <a:p>
            <a:r>
              <a:rPr lang="ru-RU" sz="1200" dirty="0" smtClean="0">
                <a:solidFill>
                  <a:srgbClr val="002060"/>
                </a:solidFill>
              </a:rPr>
              <a:t>Центр оценки квалификаций не позднее 7 календарных дней после завершения профессионального экзамена направляет протокол, копии комплектов документов соискателя и иные материалы профессионального экзамена в совет по профессиональным квалификациям.</a:t>
            </a:r>
          </a:p>
          <a:p>
            <a:r>
              <a:rPr lang="ru-RU" sz="1200" dirty="0" smtClean="0">
                <a:solidFill>
                  <a:srgbClr val="002060"/>
                </a:solidFill>
              </a:rPr>
              <a:t>16. </a:t>
            </a:r>
            <a:r>
              <a:rPr lang="ru-RU" sz="1200" u="sng" dirty="0" smtClean="0">
                <a:solidFill>
                  <a:srgbClr val="002060"/>
                </a:solidFill>
              </a:rPr>
              <a:t>Совет по профессиональным квалификациям </a:t>
            </a:r>
            <a:r>
              <a:rPr lang="ru-RU" sz="1200" dirty="0" smtClean="0">
                <a:solidFill>
                  <a:srgbClr val="002060"/>
                </a:solidFill>
              </a:rPr>
              <a:t>на основании протокола, копий комплектов документов соискателя, результатов тестирования, фото- и видеоматериалов и иных материалов профессионального экзамена </a:t>
            </a:r>
            <a:r>
              <a:rPr lang="ru-RU" sz="1200" u="sng" dirty="0" smtClean="0">
                <a:solidFill>
                  <a:srgbClr val="002060"/>
                </a:solidFill>
              </a:rPr>
              <a:t>не позднее 14 календарных дней </a:t>
            </a:r>
            <a:r>
              <a:rPr lang="ru-RU" sz="1200" dirty="0" smtClean="0">
                <a:solidFill>
                  <a:srgbClr val="002060"/>
                </a:solidFill>
              </a:rPr>
              <a:t>после завершения профессионального экзамена:</a:t>
            </a:r>
          </a:p>
          <a:p>
            <a:r>
              <a:rPr lang="ru-RU" sz="1200" dirty="0" smtClean="0">
                <a:solidFill>
                  <a:srgbClr val="002060"/>
                </a:solidFill>
              </a:rPr>
              <a:t>а) проверяет, обрабатывает и признает результаты независимой оценки квалификации;</a:t>
            </a:r>
          </a:p>
          <a:p>
            <a:r>
              <a:rPr lang="ru-RU" sz="1200" dirty="0" smtClean="0">
                <a:solidFill>
                  <a:srgbClr val="002060"/>
                </a:solidFill>
              </a:rPr>
              <a:t>б) </a:t>
            </a:r>
            <a:r>
              <a:rPr lang="ru-RU" sz="1200" u="sng" dirty="0" smtClean="0">
                <a:solidFill>
                  <a:srgbClr val="002060"/>
                </a:solidFill>
              </a:rPr>
              <a:t>принимает решение о выдаче соискателю или законному представителю центром оценки квалификаций свидетельства о квалификации или заключения о прохождении профессионального экзамена</a:t>
            </a:r>
            <a:r>
              <a:rPr lang="ru-RU" sz="1200" dirty="0" smtClean="0">
                <a:solidFill>
                  <a:srgbClr val="002060"/>
                </a:solidFill>
              </a:rPr>
              <a:t>;</a:t>
            </a:r>
          </a:p>
          <a:p>
            <a:r>
              <a:rPr lang="ru-RU" sz="1200" dirty="0" smtClean="0">
                <a:solidFill>
                  <a:srgbClr val="002060"/>
                </a:solidFill>
              </a:rPr>
              <a:t>в) направляет в автономную некоммерческую организацию "Национальное агентство развития квалификаций" для внесения в реестр сведений о проведении независимой оценки квалификации информацию о свидетельствах о квалификации и заключениях о прохождении профессионального экзамена.</a:t>
            </a:r>
          </a:p>
          <a:p>
            <a:r>
              <a:rPr lang="ru-RU" sz="1200" dirty="0" smtClean="0">
                <a:solidFill>
                  <a:srgbClr val="002060"/>
                </a:solidFill>
              </a:rPr>
              <a:t>17. </a:t>
            </a:r>
            <a:r>
              <a:rPr lang="ru-RU" sz="1200" u="sng" dirty="0" smtClean="0">
                <a:solidFill>
                  <a:srgbClr val="002060"/>
                </a:solidFill>
              </a:rPr>
              <a:t>Центр оценки квалификаций на основании решения совета </a:t>
            </a:r>
            <a:r>
              <a:rPr lang="ru-RU" sz="1200" dirty="0" smtClean="0">
                <a:solidFill>
                  <a:srgbClr val="002060"/>
                </a:solidFill>
              </a:rPr>
              <a:t>по профессиональным квалификациям по итогам прохождения соискателем профессионального экзамена </a:t>
            </a:r>
            <a:r>
              <a:rPr lang="ru-RU" sz="1200" u="sng" dirty="0" smtClean="0">
                <a:solidFill>
                  <a:srgbClr val="002060"/>
                </a:solidFill>
              </a:rPr>
              <a:t>не позднее 30 календарных дней </a:t>
            </a:r>
            <a:r>
              <a:rPr lang="ru-RU" sz="1200" dirty="0" smtClean="0">
                <a:solidFill>
                  <a:srgbClr val="002060"/>
                </a:solidFill>
              </a:rPr>
              <a:t>после завершения профессионального экзамена оформляет и выдает соискателю или законному представителю </a:t>
            </a:r>
            <a:r>
              <a:rPr lang="ru-RU" sz="1200" u="sng" dirty="0" smtClean="0">
                <a:solidFill>
                  <a:srgbClr val="002060"/>
                </a:solidFill>
              </a:rPr>
              <a:t>свидетельство о квалификации </a:t>
            </a:r>
            <a:endParaRPr lang="ru-RU" sz="1200" b="1" i="1" u="sng"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285720" y="928670"/>
            <a:ext cx="8712968" cy="4804586"/>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r>
              <a:rPr lang="ru-RU" sz="1200" b="1" dirty="0" smtClean="0">
                <a:solidFill>
                  <a:srgbClr val="002060"/>
                </a:solidFill>
              </a:rPr>
              <a:t>На заседании Российской трехсторонней комиссии по регулированию социально-трудовых отношений одобрен подготовленный Минтрудом России проект постановления Правительства Российской Федерации «Об утверждении правил формирования, ведения и актуализации государственного информационного ресурса «Справочник профессий» и перечня содержащейся в нем информации», который разработан в рамках исполнения Федерального закона от 28 декабря 2016 г. № 495-ФЗ «О внесении изменений в отдельные законодательные акты Российской Федерации» в части определения порядка формирования и применения справочника профессий.</a:t>
            </a:r>
          </a:p>
          <a:p>
            <a:r>
              <a:rPr lang="ru-RU" sz="1200" dirty="0" smtClean="0">
                <a:solidFill>
                  <a:srgbClr val="002060"/>
                </a:solidFill>
              </a:rPr>
              <a:t>Справочник профессий сформирован Минтрудом России, </a:t>
            </a:r>
            <a:r>
              <a:rPr lang="ru-RU" sz="1200" dirty="0" err="1" smtClean="0">
                <a:solidFill>
                  <a:srgbClr val="002060"/>
                </a:solidFill>
              </a:rPr>
              <a:t>Минобрнауки</a:t>
            </a:r>
            <a:r>
              <a:rPr lang="ru-RU" sz="1200" dirty="0" smtClean="0">
                <a:solidFill>
                  <a:srgbClr val="002060"/>
                </a:solidFill>
              </a:rPr>
              <a:t> России совместно с Агентством стратегических инициатив по продвижению новых проектов с участием объединений работодателей, объединений профессиональных союзов, объединений и ассоциаций, представляющих профессиональные сообщества, образовательных и научных организаций, федеральных органов исполнительной власти, органов исполнительной власти субъектов Российской Федерации и других заинтересованных организаций. С целью подготовки справочника проведено исследование профессий и специальностей, отвечающих запросам современного рынка труда. Исследованием были охвачены руководители и специалисты 13,3 тыс. организаций. В справочник включены более 1,6 тыс. наименований профессий, более половины из которых рабочие.</a:t>
            </a:r>
          </a:p>
          <a:p>
            <a:r>
              <a:rPr lang="ru-RU" sz="1200" dirty="0" smtClean="0">
                <a:solidFill>
                  <a:srgbClr val="002060"/>
                </a:solidFill>
              </a:rPr>
              <a:t>В соответствии с законодательством справочник является базовым государственным информационным ресурсом, содержащим информацию о востребованных на рынке труда, перспективных и новых профессиях. При этом предусмотрено, что порядок формирования, ведения и актуализации справочника и перечень содержащейся в нем информации устанавливаются Правительством Российской Федерации.</a:t>
            </a:r>
          </a:p>
          <a:p>
            <a:endParaRPr lang="ru-RU" sz="1200"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285720" y="620688"/>
            <a:ext cx="8712968" cy="5112568"/>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r>
              <a:rPr lang="ru-RU" sz="1200" dirty="0" smtClean="0">
                <a:solidFill>
                  <a:srgbClr val="002060"/>
                </a:solidFill>
              </a:rPr>
              <a:t>В справочнике будет приведена следующая основная информация:</a:t>
            </a:r>
            <a:br>
              <a:rPr lang="ru-RU" sz="1200" dirty="0" smtClean="0">
                <a:solidFill>
                  <a:srgbClr val="002060"/>
                </a:solidFill>
              </a:rPr>
            </a:br>
            <a:r>
              <a:rPr lang="ru-RU" sz="1200" dirty="0" smtClean="0">
                <a:solidFill>
                  <a:srgbClr val="002060"/>
                </a:solidFill>
              </a:rPr>
              <a:t/>
            </a:r>
            <a:br>
              <a:rPr lang="ru-RU" sz="1200" dirty="0" smtClean="0">
                <a:solidFill>
                  <a:srgbClr val="002060"/>
                </a:solidFill>
              </a:rPr>
            </a:br>
            <a:r>
              <a:rPr lang="ru-RU" sz="1200" dirty="0" smtClean="0">
                <a:solidFill>
                  <a:srgbClr val="002060"/>
                </a:solidFill>
              </a:rPr>
              <a:t>– краткое описание профессии и перспективы ее развития,</a:t>
            </a:r>
            <a:br>
              <a:rPr lang="ru-RU" sz="1200" dirty="0" smtClean="0">
                <a:solidFill>
                  <a:srgbClr val="002060"/>
                </a:solidFill>
              </a:rPr>
            </a:br>
            <a:r>
              <a:rPr lang="ru-RU" sz="1200" dirty="0" smtClean="0">
                <a:solidFill>
                  <a:srgbClr val="002060"/>
                </a:solidFill>
              </a:rPr>
              <a:t>– требования к образованию,</a:t>
            </a:r>
            <a:br>
              <a:rPr lang="ru-RU" sz="1200" dirty="0" smtClean="0">
                <a:solidFill>
                  <a:srgbClr val="002060"/>
                </a:solidFill>
              </a:rPr>
            </a:br>
            <a:r>
              <a:rPr lang="ru-RU" sz="1200" dirty="0" smtClean="0">
                <a:solidFill>
                  <a:srgbClr val="002060"/>
                </a:solidFill>
              </a:rPr>
              <a:t>– специальные требования к допуску к работе,</a:t>
            </a:r>
            <a:br>
              <a:rPr lang="ru-RU" sz="1200" dirty="0" smtClean="0">
                <a:solidFill>
                  <a:srgbClr val="002060"/>
                </a:solidFill>
              </a:rPr>
            </a:br>
            <a:r>
              <a:rPr lang="ru-RU" sz="1200" dirty="0" smtClean="0">
                <a:solidFill>
                  <a:srgbClr val="002060"/>
                </a:solidFill>
              </a:rPr>
              <a:t>– возможность оценки квалификации,</a:t>
            </a:r>
            <a:br>
              <a:rPr lang="ru-RU" sz="1200" dirty="0" smtClean="0">
                <a:solidFill>
                  <a:srgbClr val="002060"/>
                </a:solidFill>
              </a:rPr>
            </a:br>
            <a:r>
              <a:rPr lang="ru-RU" sz="1200" dirty="0" smtClean="0">
                <a:solidFill>
                  <a:srgbClr val="002060"/>
                </a:solidFill>
              </a:rPr>
              <a:t>– связь с действующими классификаторами  социально-трудовой информации.</a:t>
            </a:r>
            <a:br>
              <a:rPr lang="ru-RU" sz="1200" dirty="0" smtClean="0">
                <a:solidFill>
                  <a:srgbClr val="002060"/>
                </a:solidFill>
              </a:rPr>
            </a:br>
            <a:r>
              <a:rPr lang="ru-RU" sz="1200" dirty="0" smtClean="0">
                <a:solidFill>
                  <a:srgbClr val="002060"/>
                </a:solidFill>
              </a:rPr>
              <a:t> </a:t>
            </a:r>
            <a:br>
              <a:rPr lang="ru-RU" sz="1200" dirty="0" smtClean="0">
                <a:solidFill>
                  <a:srgbClr val="002060"/>
                </a:solidFill>
              </a:rPr>
            </a:br>
            <a:r>
              <a:rPr lang="ru-RU" sz="1200" dirty="0" smtClean="0">
                <a:solidFill>
                  <a:srgbClr val="002060"/>
                </a:solidFill>
              </a:rPr>
              <a:t>Проект постановления предусматривает, что справочник будет формироваться в целях содействия в получении гражданами и организациями информации о востребованных на рынке труда, перспективных и новых профессиях с участием объединений работодателей, работодателей, объединений профессиональных союзов, объединений и ассоциаций, представляющих профессиональные сообщества, Союза «Агентство развития профессиональных сообществ и рабочих кадров «Молодые профессионалы (</a:t>
            </a:r>
            <a:r>
              <a:rPr lang="ru-RU" sz="1200" dirty="0" err="1" smtClean="0">
                <a:solidFill>
                  <a:srgbClr val="002060"/>
                </a:solidFill>
              </a:rPr>
              <a:t>Ворлдскиллс</a:t>
            </a:r>
            <a:r>
              <a:rPr lang="ru-RU" sz="1200" dirty="0" smtClean="0">
                <a:solidFill>
                  <a:srgbClr val="002060"/>
                </a:solidFill>
              </a:rPr>
              <a:t> Россия)», организаций, осуществляющих образовательную деятельность по основным профессиональным образовательным программам и дополнительным профессиональным программам, научных организаций. Актуализация справочника профессий осуществляется ежегодно.</a:t>
            </a:r>
            <a:br>
              <a:rPr lang="ru-RU" sz="1200" dirty="0" smtClean="0">
                <a:solidFill>
                  <a:srgbClr val="002060"/>
                </a:solidFill>
              </a:rPr>
            </a:br>
            <a:r>
              <a:rPr lang="ru-RU" sz="1200" dirty="0" smtClean="0">
                <a:solidFill>
                  <a:srgbClr val="002060"/>
                </a:solidFill>
              </a:rPr>
              <a:t> </a:t>
            </a:r>
            <a:br>
              <a:rPr lang="ru-RU" sz="1200" dirty="0" smtClean="0">
                <a:solidFill>
                  <a:srgbClr val="002060"/>
                </a:solidFill>
              </a:rPr>
            </a:br>
            <a:r>
              <a:rPr lang="ru-RU" sz="1200" dirty="0" smtClean="0">
                <a:solidFill>
                  <a:srgbClr val="002060"/>
                </a:solidFill>
              </a:rPr>
              <a:t>С января 2017 года на сайте Минтруда России функционирует соответствующий </a:t>
            </a:r>
            <a:r>
              <a:rPr lang="ru-RU" sz="1200" dirty="0" smtClean="0">
                <a:solidFill>
                  <a:srgbClr val="002060"/>
                </a:solidFill>
                <a:hlinkClick r:id="rId3"/>
              </a:rPr>
              <a:t>информационный ресурс</a:t>
            </a:r>
            <a:r>
              <a:rPr lang="ru-RU" sz="1200" dirty="0" smtClean="0">
                <a:solidFill>
                  <a:srgbClr val="002060"/>
                </a:solidFill>
              </a:rPr>
              <a:t> (</a:t>
            </a:r>
            <a:r>
              <a:rPr lang="en-US" sz="1200" dirty="0" smtClean="0">
                <a:solidFill>
                  <a:srgbClr val="002060"/>
                </a:solidFill>
                <a:hlinkClick r:id="rId3"/>
              </a:rPr>
              <a:t>http://spravochnik.rosmintrud.ru/</a:t>
            </a:r>
            <a:r>
              <a:rPr lang="ru-RU" sz="1200" dirty="0" smtClean="0">
                <a:solidFill>
                  <a:srgbClr val="002060"/>
                </a:solidFill>
              </a:rPr>
              <a:t>).</a:t>
            </a:r>
          </a:p>
          <a:p>
            <a:r>
              <a:rPr lang="ru-RU" sz="1200" dirty="0" smtClean="0">
                <a:solidFill>
                  <a:srgbClr val="002060"/>
                </a:solidFill>
              </a:rPr>
              <a:t>Применение справочника позволит формировать предложения по разработке и актуализации профессиональных стандартов, а также федеральных государственных образовательных стандартов профессионального образования и образовательных программ в соответствии с профессиональными стандартами. </a:t>
            </a:r>
          </a:p>
          <a:p>
            <a:endParaRPr lang="ru-RU" sz="1200"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250825" y="1773238"/>
            <a:ext cx="8785225" cy="2160587"/>
          </a:xfrm>
        </p:spPr>
        <p:txBody>
          <a:bodyPr>
            <a:normAutofit/>
          </a:bodyPr>
          <a:lstStyle/>
          <a:p>
            <a:pPr marR="0" algn="ctr" eaLnBrk="1" hangingPunct="1">
              <a:spcBef>
                <a:spcPct val="60000"/>
              </a:spcBef>
              <a:defRPr/>
            </a:pPr>
            <a:r>
              <a:rPr lang="ru-RU" sz="2800" i="1" dirty="0" smtClean="0">
                <a:solidFill>
                  <a:srgbClr val="227A8F"/>
                </a:solidFill>
                <a:effectLst>
                  <a:outerShdw blurRad="38100" dist="38100" dir="2700000" algn="tl">
                    <a:srgbClr val="C0C0C0"/>
                  </a:outerShdw>
                </a:effectLst>
              </a:rPr>
              <a:t>Государственный надзор и контроль</a:t>
            </a:r>
          </a:p>
          <a:p>
            <a:pPr marR="0" eaLnBrk="1" hangingPunct="1">
              <a:defRPr/>
            </a:pPr>
            <a:endParaRPr lang="ru-RU" sz="2800" dirty="0" smtClean="0"/>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468313" y="476250"/>
            <a:ext cx="8137525" cy="1296988"/>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ru-RU" sz="2400" b="1" dirty="0">
                <a:solidFill>
                  <a:srgbClr val="002060"/>
                </a:solidFill>
                <a:effectLst>
                  <a:outerShdw blurRad="38100" dist="38100" dir="2700000" algn="tl">
                    <a:srgbClr val="000000">
                      <a:alpha val="43137"/>
                    </a:srgbClr>
                  </a:outerShdw>
                </a:effectLst>
              </a:rPr>
              <a:t>Постановление Правительства РФ от 28.04.2015 N 415 "О Правилах формирования и ведения единого реестра проверок"</a:t>
            </a:r>
          </a:p>
        </p:txBody>
      </p:sp>
      <p:sp>
        <p:nvSpPr>
          <p:cNvPr id="7" name="Скругленный прямоугольник 6"/>
          <p:cNvSpPr/>
          <p:nvPr/>
        </p:nvSpPr>
        <p:spPr>
          <a:xfrm>
            <a:off x="395536" y="2060848"/>
            <a:ext cx="8568952" cy="4680520"/>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just">
              <a:defRPr/>
            </a:pPr>
            <a:r>
              <a:rPr lang="ru-RU" b="1" dirty="0">
                <a:solidFill>
                  <a:srgbClr val="002060"/>
                </a:solidFill>
              </a:rPr>
              <a:t>С 1 июля 2015 года вступают в силу Правила формирования и ведения единого реестра проверок.</a:t>
            </a:r>
          </a:p>
          <a:p>
            <a:pPr algn="just">
              <a:defRPr/>
            </a:pPr>
            <a:r>
              <a:rPr lang="ru-RU" b="1" dirty="0">
                <a:solidFill>
                  <a:srgbClr val="002060"/>
                </a:solidFill>
              </a:rPr>
              <a:t>Единый реестр проверок содержит информацию о плановых и внеплановых проверках юридических лиц и индивидуальных предпринимателей, проводимых в соответствии с Федеральным законом "О защите прав юридических лиц и индивидуальных предпринимателей при осуществлении государственного контроля (надзора) и муниципального контроля", об их результатах и о принятых мерах по пресечению или устранению последствий выявленных нарушений.</a:t>
            </a:r>
          </a:p>
          <a:p>
            <a:pPr algn="just">
              <a:defRPr/>
            </a:pPr>
            <a:r>
              <a:rPr lang="ru-RU" b="1" dirty="0">
                <a:solidFill>
                  <a:srgbClr val="002060"/>
                </a:solidFill>
              </a:rPr>
              <a:t>Предоставление информации, содержащейся в едином реестре проверок, осуществляется посредством обеспечения доступа к единому реестру проверок на безвозмездной основе. </a:t>
            </a:r>
          </a:p>
          <a:p>
            <a:pPr algn="ctr">
              <a:defRPr/>
            </a:pPr>
            <a:r>
              <a:rPr lang="en-US" sz="2400" b="1" i="1" u="sng" dirty="0">
                <a:solidFill>
                  <a:srgbClr val="002060"/>
                </a:solidFill>
              </a:rPr>
              <a:t>proverki.gov.ru</a:t>
            </a:r>
            <a:r>
              <a:rPr lang="ru-RU" sz="2400" b="1" i="1" u="sng" dirty="0">
                <a:solidFill>
                  <a:srgbClr val="002060"/>
                </a:solidFill>
              </a:rPr>
              <a:t> </a:t>
            </a:r>
          </a:p>
        </p:txBody>
      </p:sp>
    </p:spTree>
  </p:cSld>
  <p:clrMapOvr>
    <a:masterClrMapping/>
  </p:clrMapOvr>
  <p:transition>
    <p:fade thruBlk="1"/>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468313" y="476250"/>
            <a:ext cx="8137525" cy="1296988"/>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ru-RU" sz="2400" b="1" dirty="0">
                <a:solidFill>
                  <a:srgbClr val="002060"/>
                </a:solidFill>
                <a:effectLst>
                  <a:outerShdw blurRad="38100" dist="38100" dir="2700000" algn="tl">
                    <a:srgbClr val="000000">
                      <a:alpha val="43137"/>
                    </a:srgbClr>
                  </a:outerShdw>
                </a:effectLst>
              </a:rPr>
              <a:t>Распоряжение Правительства РФ от 05.06.2015 N 1028-р </a:t>
            </a:r>
          </a:p>
        </p:txBody>
      </p:sp>
      <p:sp>
        <p:nvSpPr>
          <p:cNvPr id="7" name="Скругленный прямоугольник 6"/>
          <p:cNvSpPr/>
          <p:nvPr/>
        </p:nvSpPr>
        <p:spPr>
          <a:xfrm>
            <a:off x="539552" y="2276872"/>
            <a:ext cx="8208912" cy="2232248"/>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defRPr/>
            </a:pPr>
            <a:r>
              <a:rPr lang="ru-RU" sz="2400" b="1" dirty="0">
                <a:solidFill>
                  <a:srgbClr val="002060"/>
                </a:solidFill>
                <a:effectLst>
                  <a:outerShdw blurRad="38100" dist="38100" dir="2700000" algn="tl">
                    <a:srgbClr val="000000">
                      <a:alpha val="43137"/>
                    </a:srgbClr>
                  </a:outerShdw>
                </a:effectLst>
              </a:rPr>
              <a:t>Об утверждении Концепции повышения эффективности обеспечения соблюдения трудового законодательства и иных нормативных правовых актов, содержащих нормы трудового права (2015 - 2020 годы)</a:t>
            </a:r>
          </a:p>
        </p:txBody>
      </p:sp>
    </p:spTree>
    <p:extLst>
      <p:ext uri="{BB962C8B-B14F-4D97-AF65-F5344CB8AC3E}">
        <p14:creationId xmlns:p14="http://schemas.microsoft.com/office/powerpoint/2010/main" xmlns="" val="846304531"/>
      </p:ext>
    </p:extLst>
  </p:cSld>
  <p:clrMapOvr>
    <a:masterClrMapping/>
  </p:clrMapOvr>
  <p:transition>
    <p:fade thruBlk="1"/>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285720" y="285728"/>
            <a:ext cx="8643997" cy="178595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ru-RU" sz="2400" b="1" dirty="0" smtClean="0">
                <a:solidFill>
                  <a:srgbClr val="002060"/>
                </a:solidFill>
                <a:effectLst>
                  <a:outerShdw blurRad="38100" dist="38100" dir="2700000" algn="tl">
                    <a:srgbClr val="000000">
                      <a:alpha val="43137"/>
                    </a:srgbClr>
                  </a:outerShdw>
                </a:effectLst>
              </a:rPr>
              <a:t>Постановление </a:t>
            </a:r>
            <a:r>
              <a:rPr lang="ru-RU" sz="2400" b="1" dirty="0">
                <a:solidFill>
                  <a:srgbClr val="002060"/>
                </a:solidFill>
                <a:effectLst>
                  <a:outerShdw blurRad="38100" dist="38100" dir="2700000" algn="tl">
                    <a:srgbClr val="000000">
                      <a:alpha val="43137"/>
                    </a:srgbClr>
                  </a:outerShdw>
                </a:effectLst>
              </a:rPr>
              <a:t>Правительства РФ </a:t>
            </a:r>
            <a:r>
              <a:rPr lang="ru-RU" sz="2400" b="1" dirty="0" smtClean="0">
                <a:solidFill>
                  <a:srgbClr val="002060"/>
                </a:solidFill>
                <a:effectLst>
                  <a:outerShdw blurRad="38100" dist="38100" dir="2700000" algn="tl">
                    <a:srgbClr val="000000">
                      <a:alpha val="43137"/>
                    </a:srgbClr>
                  </a:outerShdw>
                </a:effectLst>
              </a:rPr>
              <a:t>от 17 августа 2016 г. № 806</a:t>
            </a:r>
          </a:p>
          <a:p>
            <a:pPr algn="ctr" fontAlgn="auto">
              <a:spcBef>
                <a:spcPts val="0"/>
              </a:spcBef>
              <a:spcAft>
                <a:spcPts val="0"/>
              </a:spcAft>
              <a:defRPr/>
            </a:pPr>
            <a:r>
              <a:rPr lang="ru-RU" sz="2400" b="1" dirty="0" smtClean="0">
                <a:solidFill>
                  <a:srgbClr val="002060"/>
                </a:solidFill>
              </a:rPr>
              <a:t>О применении системы управления рисками при организации и осуществлении государственного надзора (контроля)</a:t>
            </a:r>
            <a:endParaRPr lang="ru-RU" sz="2400" b="1" dirty="0">
              <a:solidFill>
                <a:srgbClr val="002060"/>
              </a:solidFill>
              <a:effectLst>
                <a:outerShdw blurRad="38100" dist="38100" dir="2700000" algn="tl">
                  <a:srgbClr val="000000">
                    <a:alpha val="43137"/>
                  </a:srgbClr>
                </a:outerShdw>
              </a:effectLst>
            </a:endParaRPr>
          </a:p>
        </p:txBody>
      </p:sp>
      <p:sp>
        <p:nvSpPr>
          <p:cNvPr id="7" name="Скругленный прямоугольник 6"/>
          <p:cNvSpPr/>
          <p:nvPr/>
        </p:nvSpPr>
        <p:spPr>
          <a:xfrm>
            <a:off x="357158" y="2214554"/>
            <a:ext cx="8568952" cy="2939788"/>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r>
              <a:rPr lang="ru-RU" b="1" dirty="0" smtClean="0">
                <a:solidFill>
                  <a:srgbClr val="002060"/>
                </a:solidFill>
              </a:rPr>
              <a:t>1. Утвердить прилагаемые:</a:t>
            </a:r>
          </a:p>
          <a:p>
            <a:r>
              <a:rPr lang="ru-RU" b="1" dirty="0" smtClean="0">
                <a:solidFill>
                  <a:srgbClr val="002060"/>
                </a:solidFill>
              </a:rPr>
              <a:t>- виды государственного контроля (надзора), которые осуществляются с применением </a:t>
            </a:r>
            <a:r>
              <a:rPr lang="ru-RU" b="1" dirty="0" err="1" smtClean="0">
                <a:solidFill>
                  <a:srgbClr val="002060"/>
                </a:solidFill>
              </a:rPr>
              <a:t>риск-ориентированного</a:t>
            </a:r>
            <a:r>
              <a:rPr lang="ru-RU" b="1" dirty="0" smtClean="0">
                <a:solidFill>
                  <a:srgbClr val="002060"/>
                </a:solidFill>
              </a:rPr>
              <a:t> подхода;</a:t>
            </a:r>
          </a:p>
          <a:p>
            <a:pPr>
              <a:buFontTx/>
              <a:buChar char="-"/>
            </a:pPr>
            <a:r>
              <a:rPr lang="ru-RU" b="1" dirty="0" smtClean="0">
                <a:solidFill>
                  <a:srgbClr val="002060"/>
                </a:solidFill>
              </a:rPr>
              <a:t>Правила отнесения деятельности юридических лиц, индивидуальных предпринимателей и (или) используемых ими производственных объектов к определенной категории риска, определенному классу (категории) опасности;</a:t>
            </a:r>
          </a:p>
          <a:p>
            <a:pPr>
              <a:buFontTx/>
              <a:buChar char="-"/>
            </a:pPr>
            <a:r>
              <a:rPr lang="ru-RU" b="1" i="1" dirty="0" smtClean="0">
                <a:solidFill>
                  <a:srgbClr val="002060"/>
                </a:solidFill>
              </a:rPr>
              <a:t>Различные </a:t>
            </a:r>
            <a:r>
              <a:rPr lang="ru-RU" b="1" i="1" dirty="0" err="1" smtClean="0">
                <a:solidFill>
                  <a:srgbClr val="002060"/>
                </a:solidFill>
              </a:rPr>
              <a:t>изменения,связанные</a:t>
            </a:r>
            <a:r>
              <a:rPr lang="ru-RU" b="1" i="1" dirty="0" smtClean="0">
                <a:solidFill>
                  <a:srgbClr val="002060"/>
                </a:solidFill>
              </a:rPr>
              <a:t> с внедрением </a:t>
            </a:r>
            <a:r>
              <a:rPr lang="ru-RU" b="1" i="1" dirty="0" err="1" smtClean="0">
                <a:solidFill>
                  <a:srgbClr val="002060"/>
                </a:solidFill>
              </a:rPr>
              <a:t>риск-ориентированного</a:t>
            </a:r>
            <a:r>
              <a:rPr lang="ru-RU" b="1" i="1" dirty="0" smtClean="0">
                <a:solidFill>
                  <a:srgbClr val="002060"/>
                </a:solidFill>
              </a:rPr>
              <a:t> подхода</a:t>
            </a:r>
            <a:endParaRPr lang="ru-RU" b="1" i="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285720" y="285728"/>
            <a:ext cx="8643997" cy="178595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ru-RU" sz="2400" b="1" dirty="0" smtClean="0">
                <a:solidFill>
                  <a:srgbClr val="002060"/>
                </a:solidFill>
              </a:rPr>
              <a:t>Постановление Правительства РФ от 02.03.2017 N 245 "О внесении изменений в Постановление Правительства Российской Федерации от 17 августа 2016 г. N 806" </a:t>
            </a:r>
            <a:endParaRPr lang="ru-RU" sz="2400" b="1" dirty="0">
              <a:solidFill>
                <a:srgbClr val="002060"/>
              </a:solidFill>
              <a:effectLst>
                <a:outerShdw blurRad="38100" dist="38100" dir="2700000" algn="tl">
                  <a:srgbClr val="000000">
                    <a:alpha val="43137"/>
                  </a:srgbClr>
                </a:outerShdw>
              </a:effectLst>
            </a:endParaRPr>
          </a:p>
        </p:txBody>
      </p:sp>
      <p:sp>
        <p:nvSpPr>
          <p:cNvPr id="7" name="Скругленный прямоугольник 6"/>
          <p:cNvSpPr/>
          <p:nvPr/>
        </p:nvSpPr>
        <p:spPr>
          <a:xfrm>
            <a:off x="357158" y="2214554"/>
            <a:ext cx="8568952" cy="4526814"/>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r>
              <a:rPr lang="ru-RU" dirty="0" smtClean="0">
                <a:solidFill>
                  <a:srgbClr val="002060"/>
                </a:solidFill>
              </a:rPr>
              <a:t>В перечень включены 33 новых вида контроля и надзора, в том числе: </a:t>
            </a:r>
            <a:br>
              <a:rPr lang="ru-RU" dirty="0" smtClean="0">
                <a:solidFill>
                  <a:srgbClr val="002060"/>
                </a:solidFill>
              </a:rPr>
            </a:br>
            <a:r>
              <a:rPr lang="ru-RU" dirty="0" smtClean="0">
                <a:solidFill>
                  <a:srgbClr val="002060"/>
                </a:solidFill>
              </a:rPr>
              <a:t>федеральный государственный контроль (надзор) в сфере миграции; </a:t>
            </a:r>
            <a:br>
              <a:rPr lang="ru-RU" dirty="0" smtClean="0">
                <a:solidFill>
                  <a:srgbClr val="002060"/>
                </a:solidFill>
              </a:rPr>
            </a:br>
            <a:r>
              <a:rPr lang="ru-RU" dirty="0" smtClean="0">
                <a:solidFill>
                  <a:srgbClr val="002060"/>
                </a:solidFill>
              </a:rPr>
              <a:t>федеральный государственный надзор в области безопасности дорожного движения; </a:t>
            </a:r>
            <a:br>
              <a:rPr lang="ru-RU" dirty="0" smtClean="0">
                <a:solidFill>
                  <a:srgbClr val="002060"/>
                </a:solidFill>
              </a:rPr>
            </a:br>
            <a:r>
              <a:rPr lang="ru-RU" dirty="0" smtClean="0">
                <a:solidFill>
                  <a:srgbClr val="002060"/>
                </a:solidFill>
              </a:rPr>
              <a:t>региональный государственный экологический надзор; </a:t>
            </a:r>
            <a:br>
              <a:rPr lang="ru-RU" dirty="0" smtClean="0">
                <a:solidFill>
                  <a:srgbClr val="002060"/>
                </a:solidFill>
              </a:rPr>
            </a:br>
            <a:r>
              <a:rPr lang="ru-RU" dirty="0" smtClean="0">
                <a:solidFill>
                  <a:srgbClr val="002060"/>
                </a:solidFill>
              </a:rPr>
              <a:t>государственный земельный надзор; </a:t>
            </a:r>
            <a:br>
              <a:rPr lang="ru-RU" dirty="0" smtClean="0">
                <a:solidFill>
                  <a:srgbClr val="002060"/>
                </a:solidFill>
              </a:rPr>
            </a:br>
            <a:r>
              <a:rPr lang="ru-RU" dirty="0" smtClean="0">
                <a:solidFill>
                  <a:srgbClr val="002060"/>
                </a:solidFill>
              </a:rPr>
              <a:t>федеральный государственный транспортный надзор; </a:t>
            </a:r>
            <a:br>
              <a:rPr lang="ru-RU" dirty="0" smtClean="0">
                <a:solidFill>
                  <a:srgbClr val="002060"/>
                </a:solidFill>
              </a:rPr>
            </a:br>
            <a:r>
              <a:rPr lang="ru-RU" dirty="0" smtClean="0">
                <a:solidFill>
                  <a:srgbClr val="002060"/>
                </a:solidFill>
              </a:rPr>
              <a:t>лицензионный контроль за производством и оборотом этилового спирта, алкогольной и спиртосодержащей продукции; </a:t>
            </a:r>
            <a:br>
              <a:rPr lang="ru-RU" dirty="0" smtClean="0">
                <a:solidFill>
                  <a:srgbClr val="002060"/>
                </a:solidFill>
              </a:rPr>
            </a:br>
            <a:r>
              <a:rPr lang="ru-RU" dirty="0" smtClean="0">
                <a:solidFill>
                  <a:srgbClr val="002060"/>
                </a:solidFill>
              </a:rPr>
              <a:t>федеральный государственный надзор в сфере обращения лекарственных средств; </a:t>
            </a:r>
            <a:br>
              <a:rPr lang="ru-RU" dirty="0" smtClean="0">
                <a:solidFill>
                  <a:srgbClr val="002060"/>
                </a:solidFill>
              </a:rPr>
            </a:br>
            <a:r>
              <a:rPr lang="ru-RU" dirty="0" smtClean="0">
                <a:solidFill>
                  <a:srgbClr val="002060"/>
                </a:solidFill>
              </a:rPr>
              <a:t>государственный надзор в сфере рекламы; </a:t>
            </a:r>
            <a:br>
              <a:rPr lang="ru-RU" dirty="0" smtClean="0">
                <a:solidFill>
                  <a:srgbClr val="002060"/>
                </a:solidFill>
              </a:rPr>
            </a:br>
            <a:r>
              <a:rPr lang="ru-RU" dirty="0" smtClean="0">
                <a:solidFill>
                  <a:srgbClr val="002060"/>
                </a:solidFill>
              </a:rPr>
              <a:t>государственный жилищный надзор. </a:t>
            </a:r>
            <a:endParaRPr lang="ru-RU" b="1" i="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p:nvPr/>
        </p:nvPicPr>
        <p:blipFill>
          <a:blip r:embed="rId3"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ransition>
    <p:fade thruBlk="1"/>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251520" y="260648"/>
            <a:ext cx="8568952" cy="5544616"/>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r>
              <a:rPr lang="ru-RU" dirty="0" smtClean="0">
                <a:solidFill>
                  <a:srgbClr val="002060"/>
                </a:solidFill>
              </a:rPr>
              <a:t>С выходом Постановления Правительства Российской Федерации от 16 февраля 2017-го года №197, у многих предпринимателей появилась реальная возможность исключения их из планов проверок Государственных инспекций труда. Дело в том, что данное Постановление продолжает славное дело перевода всей системы контроля России на </a:t>
            </a:r>
            <a:r>
              <a:rPr lang="ru-RU" dirty="0" err="1" smtClean="0">
                <a:solidFill>
                  <a:srgbClr val="002060"/>
                </a:solidFill>
              </a:rPr>
              <a:t>риск-ориентированный</a:t>
            </a:r>
            <a:r>
              <a:rPr lang="ru-RU" dirty="0" smtClean="0">
                <a:solidFill>
                  <a:srgbClr val="002060"/>
                </a:solidFill>
              </a:rPr>
              <a:t> подход. Все организации в скором времени получат свой «класс» риска, в зависимости от которого будет установлена следующая градация проверок:</a:t>
            </a:r>
            <a:br>
              <a:rPr lang="ru-RU" dirty="0" smtClean="0">
                <a:solidFill>
                  <a:srgbClr val="002060"/>
                </a:solidFill>
              </a:rPr>
            </a:br>
            <a:r>
              <a:rPr lang="ru-RU" dirty="0" smtClean="0">
                <a:solidFill>
                  <a:srgbClr val="002060"/>
                </a:solidFill>
              </a:rPr>
              <a:t>для категории высокого риска - один раз в 2 года; </a:t>
            </a:r>
            <a:br>
              <a:rPr lang="ru-RU" dirty="0" smtClean="0">
                <a:solidFill>
                  <a:srgbClr val="002060"/>
                </a:solidFill>
              </a:rPr>
            </a:br>
            <a:r>
              <a:rPr lang="ru-RU" dirty="0" smtClean="0">
                <a:solidFill>
                  <a:srgbClr val="002060"/>
                </a:solidFill>
              </a:rPr>
              <a:t>для категории значительного риска - один раз в 3 года; </a:t>
            </a:r>
            <a:br>
              <a:rPr lang="ru-RU" dirty="0" smtClean="0">
                <a:solidFill>
                  <a:srgbClr val="002060"/>
                </a:solidFill>
              </a:rPr>
            </a:br>
            <a:r>
              <a:rPr lang="ru-RU" dirty="0" smtClean="0">
                <a:solidFill>
                  <a:srgbClr val="002060"/>
                </a:solidFill>
              </a:rPr>
              <a:t>для категории среднего риска - не чаще чем один раз в 5 лет; </a:t>
            </a:r>
            <a:br>
              <a:rPr lang="ru-RU" dirty="0" smtClean="0">
                <a:solidFill>
                  <a:srgbClr val="002060"/>
                </a:solidFill>
              </a:rPr>
            </a:br>
            <a:r>
              <a:rPr lang="ru-RU" dirty="0" smtClean="0">
                <a:solidFill>
                  <a:srgbClr val="002060"/>
                </a:solidFill>
              </a:rPr>
              <a:t>для категории умеренного риска - не чаще чем один раз в 6 лет. </a:t>
            </a:r>
            <a:br>
              <a:rPr lang="ru-RU" dirty="0" smtClean="0">
                <a:solidFill>
                  <a:srgbClr val="002060"/>
                </a:solidFill>
              </a:rPr>
            </a:br>
            <a:r>
              <a:rPr lang="ru-RU" dirty="0" smtClean="0">
                <a:solidFill>
                  <a:srgbClr val="002060"/>
                </a:solidFill>
              </a:rPr>
              <a:t>В отношении юридического лица или индивидуального предпринимателя, деятельность которых </a:t>
            </a:r>
            <a:br>
              <a:rPr lang="ru-RU" dirty="0" smtClean="0">
                <a:solidFill>
                  <a:srgbClr val="002060"/>
                </a:solidFill>
              </a:rPr>
            </a:br>
            <a:r>
              <a:rPr lang="ru-RU" dirty="0" smtClean="0">
                <a:solidFill>
                  <a:srgbClr val="002060"/>
                </a:solidFill>
              </a:rPr>
              <a:t>отнесена к категории низкого риска, плановые проверки не проводятся. </a:t>
            </a:r>
            <a:br>
              <a:rPr lang="ru-RU" dirty="0" smtClean="0">
                <a:solidFill>
                  <a:srgbClr val="002060"/>
                </a:solidFill>
              </a:rPr>
            </a:br>
            <a:endParaRPr lang="ru-RU" b="1" i="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Заголовок 1"/>
          <p:cNvSpPr>
            <a:spLocks noGrp="1"/>
          </p:cNvSpPr>
          <p:nvPr>
            <p:ph type="ctrTitle"/>
          </p:nvPr>
        </p:nvSpPr>
        <p:spPr>
          <a:xfrm>
            <a:off x="0" y="404664"/>
            <a:ext cx="9004300" cy="549275"/>
          </a:xfrm>
        </p:spPr>
        <p:txBody>
          <a:bodyPr>
            <a:normAutofit fontScale="90000"/>
          </a:bodyPr>
          <a:lstStyle/>
          <a:p>
            <a:pPr algn="ctr" eaLnBrk="1" hangingPunct="1">
              <a:lnSpc>
                <a:spcPct val="110000"/>
              </a:lnSpc>
              <a:defRPr/>
            </a:pPr>
            <a:r>
              <a:rPr lang="ru-RU" altLang="ru-RU" sz="2600" dirty="0" smtClean="0">
                <a:solidFill>
                  <a:srgbClr val="002060"/>
                </a:solidFill>
                <a:latin typeface="Verdana" pitchFamily="34" charset="0"/>
              </a:rPr>
              <a:t>Льготный стаж, подтвержденный результатами СОУТ</a:t>
            </a:r>
            <a:endParaRPr lang="ru-RU" sz="2600" dirty="0" smtClean="0">
              <a:solidFill>
                <a:srgbClr val="002060"/>
              </a:solidFill>
              <a:latin typeface="Verdana" pitchFamily="34" charset="0"/>
            </a:endParaRPr>
          </a:p>
        </p:txBody>
      </p:sp>
      <p:cxnSp>
        <p:nvCxnSpPr>
          <p:cNvPr id="5" name="Прямая соединительная линия 4"/>
          <p:cNvCxnSpPr/>
          <p:nvPr/>
        </p:nvCxnSpPr>
        <p:spPr>
          <a:xfrm>
            <a:off x="0" y="981075"/>
            <a:ext cx="7056438"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p:nvPr/>
        </p:nvCxnSpPr>
        <p:spPr>
          <a:xfrm>
            <a:off x="4164013" y="6478588"/>
            <a:ext cx="489743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7" name="TextBox 1"/>
          <p:cNvSpPr txBox="1">
            <a:spLocks noChangeArrowheads="1"/>
          </p:cNvSpPr>
          <p:nvPr/>
        </p:nvSpPr>
        <p:spPr bwMode="auto">
          <a:xfrm>
            <a:off x="395288" y="1071563"/>
            <a:ext cx="8515350" cy="4154487"/>
          </a:xfrm>
          <a:prstGeom prst="rect">
            <a:avLst/>
          </a:prstGeom>
          <a:noFill/>
          <a:ln>
            <a:noFill/>
          </a:ln>
          <a:extLst/>
        </p:spPr>
        <p:txBody>
          <a:bodyPr>
            <a:spAutoFit/>
          </a:bodyPr>
          <a:lstStyle>
            <a:lvl1pPr>
              <a:defRPr sz="2800" b="1">
                <a:solidFill>
                  <a:schemeClr val="tx2"/>
                </a:solidFill>
                <a:latin typeface="Verdana" pitchFamily="34"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pPr>
              <a:defRPr/>
            </a:pPr>
            <a:r>
              <a:rPr lang="ru-RU" altLang="ru-RU" sz="2400" dirty="0" smtClean="0">
                <a:solidFill>
                  <a:srgbClr val="002060"/>
                </a:solidFill>
                <a:latin typeface="Calibri" pitchFamily="34" charset="0"/>
              </a:rPr>
              <a:t>№ 27-ФЗ «Об  индивидуальном (персонифицированном) учете в системе обязательного пенсионного страхования» </a:t>
            </a:r>
          </a:p>
          <a:p>
            <a:pPr algn="just">
              <a:defRPr/>
            </a:pPr>
            <a:r>
              <a:rPr lang="ru-RU" altLang="ru-RU" sz="1800" u="sng" dirty="0" smtClean="0">
                <a:solidFill>
                  <a:srgbClr val="002060"/>
                </a:solidFill>
                <a:effectLst>
                  <a:outerShdw blurRad="38100" dist="38100" dir="2700000" algn="tl">
                    <a:srgbClr val="000000">
                      <a:alpha val="43137"/>
                    </a:srgbClr>
                  </a:outerShdw>
                </a:effectLst>
                <a:latin typeface="Calibri" pitchFamily="34" charset="0"/>
              </a:rPr>
              <a:t>Статья 6.</a:t>
            </a:r>
            <a:r>
              <a:rPr lang="ru-RU" altLang="ru-RU" sz="1800" dirty="0" smtClean="0">
                <a:solidFill>
                  <a:srgbClr val="002060"/>
                </a:solidFill>
                <a:effectLst>
                  <a:outerShdw blurRad="38100" dist="38100" dir="2700000" algn="tl">
                    <a:srgbClr val="000000">
                      <a:alpha val="43137"/>
                    </a:srgbClr>
                  </a:outerShdw>
                </a:effectLst>
                <a:latin typeface="Calibri" pitchFamily="34" charset="0"/>
              </a:rPr>
              <a:t> </a:t>
            </a:r>
            <a:r>
              <a:rPr lang="ru-RU" sz="1600" dirty="0" smtClean="0">
                <a:solidFill>
                  <a:srgbClr val="002060"/>
                </a:solidFill>
              </a:rPr>
              <a:t>В общей части индивидуального лицевого счета застрахованного лица указываются:</a:t>
            </a:r>
          </a:p>
          <a:p>
            <a:pPr algn="just">
              <a:buFontTx/>
              <a:buChar char="-"/>
              <a:defRPr/>
            </a:pPr>
            <a:r>
              <a:rPr lang="ru-RU" sz="1300" dirty="0" smtClean="0">
                <a:solidFill>
                  <a:srgbClr val="002060"/>
                </a:solidFill>
                <a:latin typeface="Calibri" pitchFamily="34" charset="0"/>
                <a:cs typeface="+mn-cs"/>
              </a:rPr>
              <a:t> </a:t>
            </a:r>
            <a:r>
              <a:rPr lang="ru-RU" sz="1300" u="sng" dirty="0" smtClean="0">
                <a:solidFill>
                  <a:srgbClr val="002060"/>
                </a:solidFill>
                <a:latin typeface="Calibri" pitchFamily="34" charset="0"/>
                <a:cs typeface="+mn-cs"/>
              </a:rPr>
              <a:t>периоды работы</a:t>
            </a:r>
            <a:r>
              <a:rPr lang="ru-RU" sz="1300" dirty="0" smtClean="0">
                <a:solidFill>
                  <a:srgbClr val="002060"/>
                </a:solidFill>
                <a:latin typeface="Calibri" pitchFamily="34" charset="0"/>
                <a:cs typeface="+mn-cs"/>
              </a:rPr>
              <a:t>, дающей право на досрочное назначение страховой пенсии по старости в соответствии с </a:t>
            </a:r>
            <a:r>
              <a:rPr lang="ru-RU" sz="1300" dirty="0" smtClean="0">
                <a:solidFill>
                  <a:srgbClr val="002060"/>
                </a:solidFill>
                <a:latin typeface="Calibri" pitchFamily="34" charset="0"/>
                <a:cs typeface="+mn-cs"/>
                <a:hlinkClick r:id="rId3"/>
              </a:rPr>
              <a:t>пунктами 1</a:t>
            </a:r>
            <a:r>
              <a:rPr lang="ru-RU" sz="1300" dirty="0" smtClean="0">
                <a:solidFill>
                  <a:srgbClr val="002060"/>
                </a:solidFill>
                <a:latin typeface="Calibri" pitchFamily="34" charset="0"/>
                <a:cs typeface="+mn-cs"/>
              </a:rPr>
              <a:t> - </a:t>
            </a:r>
            <a:r>
              <a:rPr lang="ru-RU" sz="1300" dirty="0" smtClean="0">
                <a:solidFill>
                  <a:srgbClr val="002060"/>
                </a:solidFill>
                <a:latin typeface="Calibri" pitchFamily="34" charset="0"/>
                <a:cs typeface="+mn-cs"/>
                <a:hlinkClick r:id="rId4"/>
              </a:rPr>
              <a:t>18 части 1 статьи 30</a:t>
            </a:r>
            <a:r>
              <a:rPr lang="ru-RU" sz="1300" dirty="0" smtClean="0">
                <a:solidFill>
                  <a:srgbClr val="002060"/>
                </a:solidFill>
                <a:latin typeface="Calibri" pitchFamily="34" charset="0"/>
                <a:cs typeface="+mn-cs"/>
              </a:rPr>
              <a:t> Федерального закона от 28 декабря 2013 года N 400-ФЗ "О страховых пенсиях" (в случае, если класс условий труда на рабочем месте по данной работе соответствовал вредному и (или) опасному классу условий труда, установленному по результатам специальной оценки условий труда), </a:t>
            </a:r>
            <a:r>
              <a:rPr lang="ru-RU" sz="1300" u="sng" dirty="0" smtClean="0">
                <a:solidFill>
                  <a:srgbClr val="002060"/>
                </a:solidFill>
                <a:latin typeface="Calibri" pitchFamily="34" charset="0"/>
                <a:cs typeface="+mn-cs"/>
              </a:rPr>
              <a:t>за которые уплачены страховые взносы</a:t>
            </a:r>
            <a:r>
              <a:rPr lang="ru-RU" sz="1300" dirty="0" smtClean="0">
                <a:solidFill>
                  <a:srgbClr val="002060"/>
                </a:solidFill>
                <a:latin typeface="Calibri" pitchFamily="34" charset="0"/>
                <a:cs typeface="+mn-cs"/>
              </a:rPr>
              <a:t> в соответствии с дополнительными тарифами, предусмотренными </a:t>
            </a:r>
            <a:r>
              <a:rPr lang="ru-RU" sz="1300" dirty="0" smtClean="0">
                <a:solidFill>
                  <a:srgbClr val="002060"/>
                </a:solidFill>
                <a:latin typeface="Calibri" pitchFamily="34" charset="0"/>
                <a:cs typeface="+mn-cs"/>
                <a:hlinkClick r:id="rId5"/>
              </a:rPr>
              <a:t>статьей 33.2</a:t>
            </a:r>
            <a:r>
              <a:rPr lang="ru-RU" sz="1300" dirty="0" smtClean="0">
                <a:solidFill>
                  <a:srgbClr val="002060"/>
                </a:solidFill>
                <a:latin typeface="Calibri" pitchFamily="34" charset="0"/>
                <a:cs typeface="+mn-cs"/>
              </a:rPr>
              <a:t> Федерального закона от 15 декабря 2001 года N 167-ФЗ "Об обязательном пенсионном страховании в Российской Федерации", </a:t>
            </a:r>
            <a:r>
              <a:rPr lang="ru-RU" sz="1300" u="sng" dirty="0" smtClean="0">
                <a:solidFill>
                  <a:srgbClr val="002060"/>
                </a:solidFill>
                <a:latin typeface="Calibri" pitchFamily="34" charset="0"/>
                <a:cs typeface="+mn-cs"/>
              </a:rPr>
              <a:t>а также периоды</a:t>
            </a:r>
            <a:r>
              <a:rPr lang="ru-RU" sz="1300" dirty="0" smtClean="0">
                <a:solidFill>
                  <a:srgbClr val="002060"/>
                </a:solidFill>
                <a:latin typeface="Calibri" pitchFamily="34" charset="0"/>
                <a:cs typeface="+mn-cs"/>
              </a:rPr>
              <a:t>, в течение которых </a:t>
            </a:r>
            <a:r>
              <a:rPr lang="ru-RU" sz="1300" u="sng" dirty="0" smtClean="0">
                <a:solidFill>
                  <a:srgbClr val="002060"/>
                </a:solidFill>
                <a:latin typeface="Calibri" pitchFamily="34" charset="0"/>
                <a:cs typeface="+mn-cs"/>
              </a:rPr>
              <a:t>работодателем в пользу работника уплачивались взносы по пенсионным договорам негосударственного пенсионного обеспечения</a:t>
            </a:r>
            <a:r>
              <a:rPr lang="ru-RU" sz="1300" dirty="0" smtClean="0">
                <a:solidFill>
                  <a:srgbClr val="002060"/>
                </a:solidFill>
                <a:latin typeface="Calibri" pitchFamily="34" charset="0"/>
                <a:cs typeface="+mn-cs"/>
              </a:rPr>
              <a:t>, </a:t>
            </a:r>
            <a:r>
              <a:rPr lang="ru-RU" sz="1300" u="sng" dirty="0" smtClean="0">
                <a:solidFill>
                  <a:srgbClr val="002060"/>
                </a:solidFill>
                <a:latin typeface="Calibri" pitchFamily="34" charset="0"/>
                <a:cs typeface="+mn-cs"/>
              </a:rPr>
              <a:t>обязательным условием которых является выплата негосударственной пенсии ранее достижения возраста</a:t>
            </a:r>
            <a:r>
              <a:rPr lang="ru-RU" sz="1300" dirty="0" smtClean="0">
                <a:solidFill>
                  <a:srgbClr val="002060"/>
                </a:solidFill>
                <a:latin typeface="Calibri" pitchFamily="34" charset="0"/>
                <a:cs typeface="+mn-cs"/>
              </a:rPr>
              <a:t>, установленного </a:t>
            </a:r>
            <a:r>
              <a:rPr lang="ru-RU" sz="1300" dirty="0" smtClean="0">
                <a:solidFill>
                  <a:srgbClr val="002060"/>
                </a:solidFill>
                <a:latin typeface="Calibri" pitchFamily="34" charset="0"/>
                <a:cs typeface="+mn-cs"/>
                <a:hlinkClick r:id="rId6"/>
              </a:rPr>
              <a:t>статьей 8</a:t>
            </a:r>
            <a:r>
              <a:rPr lang="ru-RU" sz="1300" dirty="0" smtClean="0">
                <a:solidFill>
                  <a:srgbClr val="002060"/>
                </a:solidFill>
                <a:latin typeface="Calibri" pitchFamily="34" charset="0"/>
                <a:cs typeface="+mn-cs"/>
              </a:rPr>
              <a:t> Федерального закона от 28 декабря 2013 года N 400-ФЗ "О страховых пенсиях« </a:t>
            </a:r>
            <a:r>
              <a:rPr lang="ru-RU" sz="1300" i="1" u="sng" dirty="0" smtClean="0">
                <a:solidFill>
                  <a:srgbClr val="002060"/>
                </a:solidFill>
                <a:latin typeface="Calibri" pitchFamily="34" charset="0"/>
                <a:cs typeface="+mn-cs"/>
              </a:rPr>
              <a:t>(мужчины в 60 лет, женщины в 55 дет на общих основаниях),</a:t>
            </a:r>
            <a:r>
              <a:rPr lang="ru-RU" sz="1300" dirty="0" smtClean="0">
                <a:solidFill>
                  <a:srgbClr val="002060"/>
                </a:solidFill>
                <a:latin typeface="Calibri" pitchFamily="34" charset="0"/>
                <a:cs typeface="+mn-cs"/>
              </a:rPr>
              <a:t> в связи с выполнением определенных </a:t>
            </a:r>
            <a:r>
              <a:rPr lang="ru-RU" sz="1300" dirty="0" smtClean="0">
                <a:solidFill>
                  <a:srgbClr val="002060"/>
                </a:solidFill>
                <a:latin typeface="Calibri" pitchFamily="34" charset="0"/>
                <a:cs typeface="+mn-cs"/>
                <a:hlinkClick r:id="rId3"/>
              </a:rPr>
              <a:t>пунктами 1</a:t>
            </a:r>
            <a:r>
              <a:rPr lang="ru-RU" sz="1300" dirty="0" smtClean="0">
                <a:solidFill>
                  <a:srgbClr val="002060"/>
                </a:solidFill>
                <a:latin typeface="Calibri" pitchFamily="34" charset="0"/>
                <a:cs typeface="+mn-cs"/>
              </a:rPr>
              <a:t> - </a:t>
            </a:r>
            <a:r>
              <a:rPr lang="ru-RU" sz="1300" dirty="0" smtClean="0">
                <a:solidFill>
                  <a:srgbClr val="002060"/>
                </a:solidFill>
                <a:latin typeface="Calibri" pitchFamily="34" charset="0"/>
                <a:cs typeface="+mn-cs"/>
                <a:hlinkClick r:id="rId4"/>
              </a:rPr>
              <a:t>18 части 1 статьи 30</a:t>
            </a:r>
            <a:r>
              <a:rPr lang="ru-RU" sz="1300" dirty="0" smtClean="0">
                <a:solidFill>
                  <a:srgbClr val="002060"/>
                </a:solidFill>
                <a:latin typeface="Calibri" pitchFamily="34" charset="0"/>
                <a:cs typeface="+mn-cs"/>
              </a:rPr>
              <a:t> Федерального закона от 28 декабря 2013 года N 400-ФЗ "О страховых пенсиях" </a:t>
            </a:r>
            <a:r>
              <a:rPr lang="ru-RU" sz="1300" u="sng" dirty="0" smtClean="0">
                <a:solidFill>
                  <a:srgbClr val="002060"/>
                </a:solidFill>
                <a:latin typeface="Calibri" pitchFamily="34" charset="0"/>
                <a:cs typeface="+mn-cs"/>
              </a:rPr>
              <a:t>работ на рабочих местах, условия труда на которых по результатам специальной оценки условий труда признаны вредными и (или) опасными</a:t>
            </a:r>
            <a:endParaRPr lang="ru-RU" altLang="ru-RU" sz="1300" u="sng" dirty="0">
              <a:solidFill>
                <a:srgbClr val="002060"/>
              </a:solidFill>
              <a:latin typeface="Calibri" pitchFamily="34" charset="0"/>
              <a:cs typeface="+mn-cs"/>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251520" y="260648"/>
            <a:ext cx="8568952" cy="5544616"/>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r>
              <a:rPr lang="ru-RU" dirty="0" smtClean="0">
                <a:solidFill>
                  <a:srgbClr val="002060"/>
                </a:solidFill>
              </a:rPr>
              <a:t>Чтобы получить свою категорию риска, предпринимателю, в принципе, ничего не нужно делать. Присвоить класс риска ему должны в </a:t>
            </a:r>
            <a:r>
              <a:rPr lang="ru-RU" dirty="0" err="1" smtClean="0">
                <a:solidFill>
                  <a:srgbClr val="002060"/>
                </a:solidFill>
              </a:rPr>
              <a:t>Госинпекции</a:t>
            </a:r>
            <a:r>
              <a:rPr lang="ru-RU" dirty="0" smtClean="0">
                <a:solidFill>
                  <a:srgbClr val="002060"/>
                </a:solidFill>
              </a:rPr>
              <a:t> труда. Если письмо с уведомлением о присвоении какого-либо класса не пришло, то для организации автоматически устанавливается категория низкого риска, соответственно, плановые проверки проводиться не будут.</a:t>
            </a:r>
            <a:br>
              <a:rPr lang="ru-RU" dirty="0" smtClean="0">
                <a:solidFill>
                  <a:srgbClr val="002060"/>
                </a:solidFill>
              </a:rPr>
            </a:br>
            <a:r>
              <a:rPr lang="ru-RU" dirty="0" smtClean="0">
                <a:solidFill>
                  <a:srgbClr val="002060"/>
                </a:solidFill>
              </a:rPr>
              <a:t>Однако каждый может самостоятельно и заранее рассчитать категорию своего предприятия по достаточно простой формуле:</a:t>
            </a:r>
            <a:br>
              <a:rPr lang="ru-RU" dirty="0" smtClean="0">
                <a:solidFill>
                  <a:srgbClr val="002060"/>
                </a:solidFill>
              </a:rPr>
            </a:br>
            <a:r>
              <a:rPr lang="ru-RU" dirty="0" smtClean="0">
                <a:solidFill>
                  <a:srgbClr val="002060"/>
                </a:solidFill>
              </a:rPr>
              <a:t>Р = Т + </a:t>
            </a:r>
            <a:r>
              <a:rPr lang="ru-RU" dirty="0" err="1" smtClean="0">
                <a:solidFill>
                  <a:srgbClr val="002060"/>
                </a:solidFill>
              </a:rPr>
              <a:t>Ку</a:t>
            </a:r>
            <a:r>
              <a:rPr lang="ru-RU" dirty="0" smtClean="0">
                <a:solidFill>
                  <a:srgbClr val="002060"/>
                </a:solidFill>
              </a:rPr>
              <a:t>, </a:t>
            </a:r>
            <a:br>
              <a:rPr lang="ru-RU" dirty="0" smtClean="0">
                <a:solidFill>
                  <a:srgbClr val="002060"/>
                </a:solidFill>
              </a:rPr>
            </a:br>
            <a:r>
              <a:rPr lang="ru-RU" dirty="0" smtClean="0">
                <a:solidFill>
                  <a:srgbClr val="002060"/>
                </a:solidFill>
              </a:rPr>
              <a:t>где Т - показатель тяжести потенциальных негативных последствий возможного несоблюдения </a:t>
            </a:r>
            <a:br>
              <a:rPr lang="ru-RU" dirty="0" smtClean="0">
                <a:solidFill>
                  <a:srgbClr val="002060"/>
                </a:solidFill>
              </a:rPr>
            </a:br>
            <a:r>
              <a:rPr lang="ru-RU" dirty="0" smtClean="0">
                <a:solidFill>
                  <a:srgbClr val="002060"/>
                </a:solidFill>
              </a:rPr>
              <a:t>юридическими лицами или индивидуальными предпринимателями обязательных требований; </a:t>
            </a:r>
            <a:br>
              <a:rPr lang="ru-RU" dirty="0" smtClean="0">
                <a:solidFill>
                  <a:srgbClr val="002060"/>
                </a:solidFill>
              </a:rPr>
            </a:br>
            <a:r>
              <a:rPr lang="ru-RU" dirty="0" err="1" smtClean="0">
                <a:solidFill>
                  <a:srgbClr val="002060"/>
                </a:solidFill>
              </a:rPr>
              <a:t>Ку</a:t>
            </a:r>
            <a:r>
              <a:rPr lang="ru-RU" dirty="0" smtClean="0">
                <a:solidFill>
                  <a:srgbClr val="002060"/>
                </a:solidFill>
              </a:rPr>
              <a:t> - коэффициент устойчивости добросовестного поведения юридических лиц и индивидуальных </a:t>
            </a:r>
            <a:br>
              <a:rPr lang="ru-RU" dirty="0" smtClean="0">
                <a:solidFill>
                  <a:srgbClr val="002060"/>
                </a:solidFill>
              </a:rPr>
            </a:br>
            <a:r>
              <a:rPr lang="ru-RU" dirty="0" smtClean="0">
                <a:solidFill>
                  <a:srgbClr val="002060"/>
                </a:solidFill>
              </a:rPr>
              <a:t>предпринимателей, связанного с исполнением обязательных требований. </a:t>
            </a:r>
            <a:br>
              <a:rPr lang="ru-RU" dirty="0" smtClean="0">
                <a:solidFill>
                  <a:srgbClr val="002060"/>
                </a:solidFill>
              </a:rPr>
            </a:br>
            <a:endParaRPr lang="ru-RU" b="1" i="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251520" y="260648"/>
            <a:ext cx="8568952" cy="6597352"/>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r>
              <a:rPr lang="ru-RU" dirty="0" smtClean="0">
                <a:solidFill>
                  <a:srgbClr val="002060"/>
                </a:solidFill>
              </a:rPr>
              <a:t>В результате, могут получиться следующие значения:</a:t>
            </a:r>
            <a:br>
              <a:rPr lang="ru-RU" dirty="0" smtClean="0">
                <a:solidFill>
                  <a:srgbClr val="002060"/>
                </a:solidFill>
              </a:rPr>
            </a:br>
            <a:r>
              <a:rPr lang="ru-RU" dirty="0" smtClean="0">
                <a:solidFill>
                  <a:srgbClr val="002060"/>
                </a:solidFill>
              </a:rPr>
              <a:t>- высокий риск - в случае если показатель потенциального риска причинения вреда охраняемым </a:t>
            </a:r>
            <a:br>
              <a:rPr lang="ru-RU" dirty="0" smtClean="0">
                <a:solidFill>
                  <a:srgbClr val="002060"/>
                </a:solidFill>
              </a:rPr>
            </a:br>
            <a:r>
              <a:rPr lang="ru-RU" dirty="0" smtClean="0">
                <a:solidFill>
                  <a:srgbClr val="002060"/>
                </a:solidFill>
              </a:rPr>
              <a:t>законом ценностям в сфере труда составляет 1 и более;</a:t>
            </a:r>
            <a:br>
              <a:rPr lang="ru-RU" dirty="0" smtClean="0">
                <a:solidFill>
                  <a:srgbClr val="002060"/>
                </a:solidFill>
              </a:rPr>
            </a:br>
            <a:r>
              <a:rPr lang="ru-RU" dirty="0" smtClean="0">
                <a:solidFill>
                  <a:srgbClr val="002060"/>
                </a:solidFill>
              </a:rPr>
              <a:t>- значительный риск - в случае если показатель потенциального риска причинения вреда </a:t>
            </a:r>
            <a:br>
              <a:rPr lang="ru-RU" dirty="0" smtClean="0">
                <a:solidFill>
                  <a:srgbClr val="002060"/>
                </a:solidFill>
              </a:rPr>
            </a:br>
            <a:r>
              <a:rPr lang="ru-RU" dirty="0" smtClean="0">
                <a:solidFill>
                  <a:srgbClr val="002060"/>
                </a:solidFill>
              </a:rPr>
              <a:t>охраняемым законом ценностям в сфере труда составляет от 0,99 до 0,75; </a:t>
            </a:r>
            <a:br>
              <a:rPr lang="ru-RU" dirty="0" smtClean="0">
                <a:solidFill>
                  <a:srgbClr val="002060"/>
                </a:solidFill>
              </a:rPr>
            </a:br>
            <a:r>
              <a:rPr lang="ru-RU" dirty="0" smtClean="0">
                <a:solidFill>
                  <a:srgbClr val="002060"/>
                </a:solidFill>
              </a:rPr>
              <a:t>- средний риск - в случае если показатель потенциального риска причинения вреда охраняемым </a:t>
            </a:r>
            <a:br>
              <a:rPr lang="ru-RU" dirty="0" smtClean="0">
                <a:solidFill>
                  <a:srgbClr val="002060"/>
                </a:solidFill>
              </a:rPr>
            </a:br>
            <a:r>
              <a:rPr lang="ru-RU" dirty="0" smtClean="0">
                <a:solidFill>
                  <a:srgbClr val="002060"/>
                </a:solidFill>
              </a:rPr>
              <a:t>законом ценностям в сфере труда составляет от 0,74 до 0,5; </a:t>
            </a:r>
            <a:br>
              <a:rPr lang="ru-RU" dirty="0" smtClean="0">
                <a:solidFill>
                  <a:srgbClr val="002060"/>
                </a:solidFill>
              </a:rPr>
            </a:br>
            <a:r>
              <a:rPr lang="ru-RU" dirty="0" smtClean="0">
                <a:solidFill>
                  <a:srgbClr val="002060"/>
                </a:solidFill>
              </a:rPr>
              <a:t>- умеренный риск - в случае если показатель потенциального риска причинения вреда охраняемым </a:t>
            </a:r>
            <a:br>
              <a:rPr lang="ru-RU" dirty="0" smtClean="0">
                <a:solidFill>
                  <a:srgbClr val="002060"/>
                </a:solidFill>
              </a:rPr>
            </a:br>
            <a:r>
              <a:rPr lang="ru-RU" dirty="0" smtClean="0">
                <a:solidFill>
                  <a:srgbClr val="002060"/>
                </a:solidFill>
              </a:rPr>
              <a:t>законом ценностям в сфере труда составляет от 0,49 до 0,25; </a:t>
            </a:r>
            <a:br>
              <a:rPr lang="ru-RU" dirty="0" smtClean="0">
                <a:solidFill>
                  <a:srgbClr val="002060"/>
                </a:solidFill>
              </a:rPr>
            </a:br>
            <a:r>
              <a:rPr lang="ru-RU" dirty="0" smtClean="0">
                <a:solidFill>
                  <a:srgbClr val="002060"/>
                </a:solidFill>
              </a:rPr>
              <a:t>- низкий риск - в случае если показатель потенциального риска причинения вреда охраняемым </a:t>
            </a:r>
            <a:br>
              <a:rPr lang="ru-RU" dirty="0" smtClean="0">
                <a:solidFill>
                  <a:srgbClr val="002060"/>
                </a:solidFill>
              </a:rPr>
            </a:br>
            <a:r>
              <a:rPr lang="ru-RU" dirty="0" smtClean="0">
                <a:solidFill>
                  <a:srgbClr val="002060"/>
                </a:solidFill>
              </a:rPr>
              <a:t>законом ценностям в сфере труда составляет менее 0,24. </a:t>
            </a:r>
            <a:br>
              <a:rPr lang="ru-RU" dirty="0" smtClean="0">
                <a:solidFill>
                  <a:srgbClr val="002060"/>
                </a:solidFill>
              </a:rPr>
            </a:br>
            <a:r>
              <a:rPr lang="ru-RU" dirty="0" smtClean="0">
                <a:solidFill>
                  <a:srgbClr val="002060"/>
                </a:solidFill>
              </a:rPr>
              <a:t>С дальнейшими подсчётами и расчётами лучше ознакомиться самостоятельно, так как формула определения категории риска не очень сложная. Фактически же, большинство офисных организаций и предприятий из сферы услуг вполне могут рассчитывать на присуждение низкой категории риска, и к проверкам их привлекать не будут. </a:t>
            </a:r>
            <a:endParaRPr lang="ru-RU" b="1" i="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571472" y="428604"/>
            <a:ext cx="8137525" cy="1296988"/>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ru-RU" sz="2400" b="1" dirty="0" smtClean="0">
                <a:solidFill>
                  <a:srgbClr val="002060"/>
                </a:solidFill>
                <a:effectLst>
                  <a:outerShdw blurRad="38100" dist="38100" dir="2700000" algn="tl">
                    <a:srgbClr val="000000">
                      <a:alpha val="43137"/>
                    </a:srgbClr>
                  </a:outerShdw>
                </a:effectLst>
              </a:rPr>
              <a:t>Приказ </a:t>
            </a:r>
            <a:r>
              <a:rPr lang="ru-RU" sz="2400" b="1" dirty="0" err="1" smtClean="0">
                <a:solidFill>
                  <a:srgbClr val="002060"/>
                </a:solidFill>
                <a:effectLst>
                  <a:outerShdw blurRad="38100" dist="38100" dir="2700000" algn="tl">
                    <a:srgbClr val="000000">
                      <a:alpha val="43137"/>
                    </a:srgbClr>
                  </a:outerShdw>
                </a:effectLst>
              </a:rPr>
              <a:t>Роспотребнадзора</a:t>
            </a:r>
            <a:r>
              <a:rPr lang="ru-RU" sz="2400" b="1" dirty="0" smtClean="0">
                <a:solidFill>
                  <a:srgbClr val="002060"/>
                </a:solidFill>
                <a:effectLst>
                  <a:outerShdw blurRad="38100" dist="38100" dir="2700000" algn="tl">
                    <a:srgbClr val="000000">
                      <a:alpha val="43137"/>
                    </a:srgbClr>
                  </a:outerShdw>
                </a:effectLst>
              </a:rPr>
              <a:t> от 30.09.2015 № 1008 </a:t>
            </a:r>
            <a:endParaRPr lang="ru-RU" sz="2400" b="1" dirty="0">
              <a:solidFill>
                <a:srgbClr val="002060"/>
              </a:solidFill>
              <a:effectLst>
                <a:outerShdw blurRad="38100" dist="38100" dir="2700000" algn="tl">
                  <a:srgbClr val="000000">
                    <a:alpha val="43137"/>
                  </a:srgbClr>
                </a:outerShdw>
              </a:effectLst>
            </a:endParaRPr>
          </a:p>
        </p:txBody>
      </p:sp>
      <p:sp>
        <p:nvSpPr>
          <p:cNvPr id="7" name="Скругленный прямоугольник 6"/>
          <p:cNvSpPr/>
          <p:nvPr/>
        </p:nvSpPr>
        <p:spPr>
          <a:xfrm>
            <a:off x="539552" y="2276872"/>
            <a:ext cx="8208912" cy="2232248"/>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defRPr/>
            </a:pPr>
            <a:r>
              <a:rPr lang="ru-RU" sz="2400" b="1" dirty="0">
                <a:solidFill>
                  <a:srgbClr val="002060"/>
                </a:solidFill>
                <a:effectLst>
                  <a:outerShdw blurRad="38100" dist="38100" dir="2700000" algn="tl">
                    <a:srgbClr val="000000">
                      <a:alpha val="43137"/>
                    </a:srgbClr>
                  </a:outerShdw>
                </a:effectLst>
              </a:rPr>
              <a:t>Об утверждении </a:t>
            </a:r>
            <a:r>
              <a:rPr lang="ru-RU" sz="2400" b="1" dirty="0" smtClean="0">
                <a:solidFill>
                  <a:srgbClr val="002060"/>
                </a:solidFill>
                <a:effectLst>
                  <a:outerShdw blurRad="38100" dist="38100" dir="2700000" algn="tl">
                    <a:srgbClr val="000000">
                      <a:alpha val="43137"/>
                    </a:srgbClr>
                  </a:outerShdw>
                </a:effectLst>
              </a:rPr>
              <a:t>Методических рекомендаций «Классификация хозяйствующих субъектов и видов деятельности по потенциальному риску причинения вреда здоровью человека для организации плановых контрольно-надзорных мероприятий»</a:t>
            </a:r>
            <a:endParaRPr lang="ru-RU" sz="2400" b="1" dirty="0">
              <a:solidFill>
                <a:srgbClr val="002060"/>
              </a:solidFill>
              <a:effectLst>
                <a:outerShdw blurRad="38100" dist="38100" dir="2700000" algn="tl">
                  <a:srgbClr val="000000">
                    <a:alpha val="43137"/>
                  </a:srgbClr>
                </a:outerShdw>
              </a:effectLst>
            </a:endParaRPr>
          </a:p>
        </p:txBody>
      </p:sp>
    </p:spTree>
  </p:cSld>
  <p:clrMapOvr>
    <a:masterClrMapping/>
  </p:clrMapOvr>
  <p:transition>
    <p:fade thruBlk="1"/>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571472" y="428604"/>
            <a:ext cx="8137525" cy="1296988"/>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ru-RU" sz="2400" b="1" dirty="0" smtClean="0">
                <a:solidFill>
                  <a:srgbClr val="002060"/>
                </a:solidFill>
                <a:effectLst>
                  <a:outerShdw blurRad="38100" dist="38100" dir="2700000" algn="tl">
                    <a:srgbClr val="000000">
                      <a:alpha val="43137"/>
                    </a:srgbClr>
                  </a:outerShdw>
                </a:effectLst>
              </a:rPr>
              <a:t>Приказ </a:t>
            </a:r>
            <a:r>
              <a:rPr lang="ru-RU" sz="2400" b="1" dirty="0" err="1" smtClean="0">
                <a:solidFill>
                  <a:srgbClr val="002060"/>
                </a:solidFill>
                <a:effectLst>
                  <a:outerShdw blurRad="38100" dist="38100" dir="2700000" algn="tl">
                    <a:srgbClr val="000000">
                      <a:alpha val="43137"/>
                    </a:srgbClr>
                  </a:outerShdw>
                </a:effectLst>
              </a:rPr>
              <a:t>Роспотребнадзора</a:t>
            </a:r>
            <a:r>
              <a:rPr lang="ru-RU" sz="2400" b="1" dirty="0" smtClean="0">
                <a:solidFill>
                  <a:srgbClr val="002060"/>
                </a:solidFill>
                <a:effectLst>
                  <a:outerShdw blurRad="38100" dist="38100" dir="2700000" algn="tl">
                    <a:srgbClr val="000000">
                      <a:alpha val="43137"/>
                    </a:srgbClr>
                  </a:outerShdw>
                </a:effectLst>
              </a:rPr>
              <a:t> от 30.09.2015 № 1008 </a:t>
            </a:r>
            <a:endParaRPr lang="ru-RU" sz="2400" b="1" dirty="0">
              <a:solidFill>
                <a:srgbClr val="002060"/>
              </a:solidFill>
              <a:effectLst>
                <a:outerShdw blurRad="38100" dist="38100" dir="2700000" algn="tl">
                  <a:srgbClr val="000000">
                    <a:alpha val="43137"/>
                  </a:srgbClr>
                </a:outerShdw>
              </a:effectLst>
            </a:endParaRPr>
          </a:p>
        </p:txBody>
      </p:sp>
      <p:pic>
        <p:nvPicPr>
          <p:cNvPr id="4" name="Рисунок 3"/>
          <p:cNvPicPr/>
          <p:nvPr/>
        </p:nvPicPr>
        <p:blipFill>
          <a:blip r:embed="rId2" cstate="print"/>
          <a:srcRect/>
          <a:stretch>
            <a:fillRect/>
          </a:stretch>
        </p:blipFill>
        <p:spPr bwMode="auto">
          <a:xfrm>
            <a:off x="571472" y="1867021"/>
            <a:ext cx="8072493" cy="4490937"/>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251520" y="260648"/>
            <a:ext cx="8712968" cy="4668550"/>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defRPr/>
            </a:pPr>
            <a:r>
              <a:rPr lang="ru-RU" sz="1600" b="1" i="1" dirty="0" smtClean="0">
                <a:solidFill>
                  <a:srgbClr val="002060"/>
                </a:solidFill>
              </a:rPr>
              <a:t>Федеральная служба по труду и занятости внедряет </a:t>
            </a:r>
            <a:r>
              <a:rPr lang="ru-RU" sz="1600" b="1" i="1" dirty="0" err="1" smtClean="0">
                <a:solidFill>
                  <a:srgbClr val="002060"/>
                </a:solidFill>
              </a:rPr>
              <a:t>клиентоориентированный</a:t>
            </a:r>
            <a:r>
              <a:rPr lang="ru-RU" sz="1600" b="1" i="1" dirty="0" smtClean="0">
                <a:solidFill>
                  <a:srgbClr val="002060"/>
                </a:solidFill>
              </a:rPr>
              <a:t> подход в работу с гражданами.</a:t>
            </a:r>
          </a:p>
          <a:p>
            <a:pPr algn="ctr">
              <a:defRPr/>
            </a:pPr>
            <a:r>
              <a:rPr lang="ru-RU" sz="1400" b="1" dirty="0" err="1" smtClean="0">
                <a:solidFill>
                  <a:srgbClr val="002060"/>
                </a:solidFill>
              </a:rPr>
              <a:t>Роструд</a:t>
            </a:r>
            <a:r>
              <a:rPr lang="ru-RU" sz="1400" b="1" dirty="0" smtClean="0">
                <a:solidFill>
                  <a:srgbClr val="002060"/>
                </a:solidFill>
              </a:rPr>
              <a:t> уже реализует этот принцип, внедряя электронные сервисы портала «</a:t>
            </a:r>
            <a:r>
              <a:rPr lang="ru-RU" sz="1400" b="1" dirty="0" err="1" smtClean="0">
                <a:solidFill>
                  <a:srgbClr val="002060"/>
                </a:solidFill>
              </a:rPr>
              <a:t>Онлайнинспекция.рф</a:t>
            </a:r>
            <a:r>
              <a:rPr lang="ru-RU" sz="1400" b="1" dirty="0" smtClean="0">
                <a:solidFill>
                  <a:srgbClr val="002060"/>
                </a:solidFill>
              </a:rPr>
              <a:t>». </a:t>
            </a:r>
          </a:p>
          <a:p>
            <a:pPr algn="just">
              <a:defRPr/>
            </a:pPr>
            <a:r>
              <a:rPr lang="ru-RU" sz="1400" b="1" dirty="0" smtClean="0">
                <a:solidFill>
                  <a:srgbClr val="002060"/>
                </a:solidFill>
              </a:rPr>
              <a:t>В их числе: </a:t>
            </a:r>
          </a:p>
          <a:p>
            <a:pPr algn="just">
              <a:defRPr/>
            </a:pPr>
            <a:r>
              <a:rPr lang="ru-RU" sz="1400" b="1" dirty="0" smtClean="0">
                <a:solidFill>
                  <a:srgbClr val="002060"/>
                </a:solidFill>
              </a:rPr>
              <a:t>«Дежурный инспектор», который дает персональную консультацию за 3 рабочих дня,</a:t>
            </a:r>
          </a:p>
          <a:p>
            <a:pPr algn="just">
              <a:defRPr/>
            </a:pPr>
            <a:r>
              <a:rPr lang="ru-RU" sz="1400" b="1" dirty="0" smtClean="0">
                <a:solidFill>
                  <a:srgbClr val="002060"/>
                </a:solidFill>
              </a:rPr>
              <a:t>сервис для направления обращений и отслеживания хода их рассмотрения «Сообщить о проблеме», </a:t>
            </a:r>
          </a:p>
          <a:p>
            <a:pPr algn="just">
              <a:defRPr/>
            </a:pPr>
            <a:r>
              <a:rPr lang="ru-RU" sz="1400" b="1" dirty="0" smtClean="0">
                <a:solidFill>
                  <a:srgbClr val="002060"/>
                </a:solidFill>
              </a:rPr>
              <a:t>сервис самопроверок «Электронный инспектор», предназначенный для заинтересованного в соблюдении законодательства  о труде бизнеса. </a:t>
            </a:r>
          </a:p>
          <a:p>
            <a:pPr algn="just">
              <a:defRPr/>
            </a:pPr>
            <a:r>
              <a:rPr lang="ru-RU" sz="1400" b="1" dirty="0" smtClean="0">
                <a:solidFill>
                  <a:srgbClr val="002060"/>
                </a:solidFill>
              </a:rPr>
              <a:t>Двумя другими направлениями </a:t>
            </a:r>
            <a:r>
              <a:rPr lang="ru-RU" sz="1400" b="1" dirty="0" err="1" smtClean="0">
                <a:solidFill>
                  <a:srgbClr val="002060"/>
                </a:solidFill>
              </a:rPr>
              <a:t>клиентоориентированного</a:t>
            </a:r>
            <a:r>
              <a:rPr lang="ru-RU" sz="1400" b="1" dirty="0" smtClean="0">
                <a:solidFill>
                  <a:srgbClr val="002060"/>
                </a:solidFill>
              </a:rPr>
              <a:t> подхода стали создание единой справочной служба </a:t>
            </a:r>
            <a:r>
              <a:rPr lang="ru-RU" sz="1400" b="1" dirty="0" err="1" smtClean="0">
                <a:solidFill>
                  <a:srgbClr val="002060"/>
                </a:solidFill>
              </a:rPr>
              <a:t>Роструда</a:t>
            </a:r>
            <a:r>
              <a:rPr lang="ru-RU" sz="1400" b="1" dirty="0" smtClean="0">
                <a:solidFill>
                  <a:srgbClr val="002060"/>
                </a:solidFill>
              </a:rPr>
              <a:t> и повышение комфорта при личном приеме граждан</a:t>
            </a:r>
            <a:endParaRPr lang="ru-RU" sz="1400" b="1" dirty="0">
              <a:solidFill>
                <a:srgbClr val="002060"/>
              </a:solidFill>
              <a:effectLst>
                <a:outerShdw blurRad="38100" dist="38100" dir="2700000" algn="tl">
                  <a:srgbClr val="000000">
                    <a:alpha val="43137"/>
                  </a:srgbClr>
                </a:outerShdw>
              </a:effectLst>
            </a:endParaRPr>
          </a:p>
        </p:txBody>
      </p:sp>
    </p:spTree>
  </p:cSld>
  <p:clrMapOvr>
    <a:masterClrMapping/>
  </p:clrMapOvr>
  <p:transition>
    <p:fade thruBlk="1"/>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E:\обучение Кузнецова\август 2016\2016-08-10_11-46-50.pn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E:\обучение Кузнецова\август 2016\2016-08-10_11-45-56.pn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kuznetcova\YandexDisk\Скриншоты\2016-12-05_10-30-10.pn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uznetcova\YandexDisk\Скриншоты\2016-12-05_10-30-57.pn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251520" y="548680"/>
            <a:ext cx="8712968" cy="3960440"/>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defRPr/>
            </a:pPr>
            <a:r>
              <a:rPr lang="ru-RU" u="sng" dirty="0">
                <a:solidFill>
                  <a:srgbClr val="002060"/>
                </a:solidFill>
                <a:hlinkClick r:id="rId3"/>
              </a:rPr>
              <a:t>http://www.rostrud.ru/press_center/novosti/430244/</a:t>
            </a:r>
            <a:r>
              <a:rPr lang="ru-RU" dirty="0">
                <a:solidFill>
                  <a:srgbClr val="002060"/>
                </a:solidFill>
              </a:rPr>
              <a:t/>
            </a:r>
            <a:br>
              <a:rPr lang="ru-RU" dirty="0">
                <a:solidFill>
                  <a:srgbClr val="002060"/>
                </a:solidFill>
              </a:rPr>
            </a:br>
            <a:endParaRPr lang="ru-RU" dirty="0" smtClean="0">
              <a:solidFill>
                <a:srgbClr val="002060"/>
              </a:solidFill>
            </a:endParaRPr>
          </a:p>
          <a:p>
            <a:pPr algn="ctr">
              <a:defRPr/>
            </a:pPr>
            <a:r>
              <a:rPr lang="ru-RU" b="1" dirty="0" err="1" smtClean="0">
                <a:solidFill>
                  <a:srgbClr val="002060"/>
                </a:solidFill>
              </a:rPr>
              <a:t>Роструд</a:t>
            </a:r>
            <a:r>
              <a:rPr lang="ru-RU" b="1" dirty="0" smtClean="0">
                <a:solidFill>
                  <a:srgbClr val="002060"/>
                </a:solidFill>
              </a:rPr>
              <a:t> сформулировал 209 базовых требований трудового законодательства</a:t>
            </a:r>
            <a:r>
              <a:rPr lang="ru-RU" dirty="0" smtClean="0">
                <a:solidFill>
                  <a:srgbClr val="002060"/>
                </a:solidFill>
              </a:rPr>
              <a:t/>
            </a:r>
            <a:br>
              <a:rPr lang="ru-RU" dirty="0" smtClean="0">
                <a:solidFill>
                  <a:srgbClr val="002060"/>
                </a:solidFill>
              </a:rPr>
            </a:br>
            <a:r>
              <a:rPr lang="ru-RU" b="1" dirty="0" smtClean="0">
                <a:solidFill>
                  <a:srgbClr val="002060"/>
                </a:solidFill>
              </a:rPr>
              <a:t>И </a:t>
            </a:r>
            <a:r>
              <a:rPr lang="ru-RU" b="1" dirty="0">
                <a:solidFill>
                  <a:srgbClr val="002060"/>
                </a:solidFill>
              </a:rPr>
              <a:t>призывает граждан </a:t>
            </a:r>
            <a:r>
              <a:rPr lang="ru-RU" b="1" dirty="0" smtClean="0">
                <a:solidFill>
                  <a:srgbClr val="002060"/>
                </a:solidFill>
              </a:rPr>
              <a:t>продолжить обсуждение избыточных требований трудового </a:t>
            </a:r>
            <a:r>
              <a:rPr lang="ru-RU" b="1" dirty="0" err="1" smtClean="0">
                <a:solidFill>
                  <a:srgbClr val="002060"/>
                </a:solidFill>
              </a:rPr>
              <a:t>законодатеьства</a:t>
            </a:r>
            <a:endParaRPr lang="ru-RU" b="1" dirty="0">
              <a:solidFill>
                <a:srgbClr val="002060"/>
              </a:solidFill>
            </a:endParaRPr>
          </a:p>
          <a:p>
            <a:pPr algn="ctr">
              <a:defRPr/>
            </a:pPr>
            <a:r>
              <a:rPr lang="ru-RU" dirty="0">
                <a:solidFill>
                  <a:srgbClr val="002060"/>
                </a:solidFill>
              </a:rPr>
              <a:t/>
            </a:r>
            <a:br>
              <a:rPr lang="ru-RU" dirty="0">
                <a:solidFill>
                  <a:srgbClr val="002060"/>
                </a:solidFill>
              </a:rPr>
            </a:br>
            <a:r>
              <a:rPr lang="ru-RU" dirty="0">
                <a:solidFill>
                  <a:srgbClr val="002060"/>
                </a:solidFill>
              </a:rPr>
              <a:t>На портале Федеральной службы по труду и занятости «</a:t>
            </a:r>
            <a:r>
              <a:rPr lang="ru-RU" dirty="0" err="1">
                <a:solidFill>
                  <a:srgbClr val="002060"/>
                </a:solidFill>
              </a:rPr>
              <a:t>Онлайнинспекция.РФ</a:t>
            </a:r>
            <a:r>
              <a:rPr lang="ru-RU" dirty="0">
                <a:solidFill>
                  <a:srgbClr val="002060"/>
                </a:solidFill>
              </a:rPr>
              <a:t>» (</a:t>
            </a:r>
            <a:r>
              <a:rPr lang="ru-RU" u="sng" dirty="0">
                <a:solidFill>
                  <a:srgbClr val="002060"/>
                </a:solidFill>
                <a:hlinkClick r:id="rId4"/>
              </a:rPr>
              <a:t>http://онлайнинспекция.рф/требования</a:t>
            </a:r>
            <a:r>
              <a:rPr lang="ru-RU" dirty="0">
                <a:solidFill>
                  <a:srgbClr val="002060"/>
                </a:solidFill>
              </a:rPr>
              <a:t>) открыта платформа для сбора предложений российских работников и работодателей, направленных на совершенствование действующего законодательства о труде.</a:t>
            </a:r>
            <a:br>
              <a:rPr lang="ru-RU" dirty="0">
                <a:solidFill>
                  <a:srgbClr val="002060"/>
                </a:solidFill>
              </a:rPr>
            </a:br>
            <a:endParaRPr lang="ru-RU" b="1" dirty="0">
              <a:solidFill>
                <a:srgbClr val="002060"/>
              </a:solidFill>
              <a:effectLst>
                <a:outerShdw blurRad="38100" dist="38100" dir="2700000" algn="tl">
                  <a:srgbClr val="000000">
                    <a:alpha val="43137"/>
                  </a:srgbClr>
                </a:outerShdw>
              </a:effectLst>
            </a:endParaRPr>
          </a:p>
        </p:txBody>
      </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691680" y="188640"/>
            <a:ext cx="7272808" cy="720080"/>
          </a:xfrm>
          <a:noFill/>
          <a:ln w="9525">
            <a:noFill/>
            <a:prstDash val="sysDot"/>
          </a:ln>
        </p:spPr>
        <p:style>
          <a:lnRef idx="2">
            <a:schemeClr val="accent1">
              <a:shade val="50000"/>
            </a:schemeClr>
          </a:lnRef>
          <a:fillRef idx="1">
            <a:schemeClr val="accent1"/>
          </a:fillRef>
          <a:effectRef idx="0">
            <a:schemeClr val="accent1"/>
          </a:effectRef>
          <a:fontRef idx="minor">
            <a:schemeClr val="lt1"/>
          </a:fontRef>
        </p:style>
        <p:txBody>
          <a:bodyPr>
            <a:normAutofit fontScale="90000"/>
          </a:bodyPr>
          <a:lstStyle/>
          <a:p>
            <a:pPr indent="-533400" algn="ctr">
              <a:lnSpc>
                <a:spcPct val="80000"/>
              </a:lnSpc>
              <a:defRPr/>
            </a:pPr>
            <a:r>
              <a:rPr lang="ru-RU" sz="2000" dirty="0" smtClean="0">
                <a:solidFill>
                  <a:srgbClr val="002060"/>
                </a:solidFill>
                <a:effectLst/>
                <a:latin typeface="Verdana" pitchFamily="34" charset="0"/>
                <a:ea typeface="Verdana" pitchFamily="34" charset="0"/>
                <a:cs typeface="Verdana" pitchFamily="34" charset="0"/>
              </a:rPr>
              <a:t/>
            </a:r>
            <a:br>
              <a:rPr lang="ru-RU" sz="2000" dirty="0" smtClean="0">
                <a:solidFill>
                  <a:srgbClr val="002060"/>
                </a:solidFill>
                <a:effectLst/>
                <a:latin typeface="Verdana" pitchFamily="34" charset="0"/>
                <a:ea typeface="Verdana" pitchFamily="34" charset="0"/>
                <a:cs typeface="Verdana" pitchFamily="34" charset="0"/>
              </a:rPr>
            </a:br>
            <a:r>
              <a:rPr lang="ru-RU" sz="2000" dirty="0" smtClean="0">
                <a:solidFill>
                  <a:srgbClr val="002060"/>
                </a:solidFill>
                <a:effectLst/>
                <a:latin typeface="Verdana" pitchFamily="34" charset="0"/>
                <a:ea typeface="Verdana" pitchFamily="34" charset="0"/>
                <a:cs typeface="Verdana" pitchFamily="34" charset="0"/>
              </a:rPr>
              <a:t>Статья 15 Федерального закона от 28.12.2013 г. №421-ФЗ</a:t>
            </a:r>
            <a:br>
              <a:rPr lang="ru-RU" sz="2000" dirty="0" smtClean="0">
                <a:solidFill>
                  <a:srgbClr val="002060"/>
                </a:solidFill>
                <a:effectLst/>
                <a:latin typeface="Verdana" pitchFamily="34" charset="0"/>
                <a:ea typeface="Verdana" pitchFamily="34" charset="0"/>
                <a:cs typeface="Verdana" pitchFamily="34" charset="0"/>
              </a:rPr>
            </a:br>
            <a:endParaRPr lang="ru-RU" sz="2000" dirty="0" smtClean="0">
              <a:solidFill>
                <a:srgbClr val="002060"/>
              </a:solidFill>
              <a:effectLst/>
              <a:latin typeface="Verdana" pitchFamily="34" charset="0"/>
              <a:ea typeface="Verdana" pitchFamily="34" charset="0"/>
              <a:cs typeface="Verdana" pitchFamily="34" charset="0"/>
            </a:endParaRPr>
          </a:p>
        </p:txBody>
      </p:sp>
      <p:sp>
        <p:nvSpPr>
          <p:cNvPr id="15363" name="Rectangle 3"/>
          <p:cNvSpPr>
            <a:spLocks noChangeArrowheads="1"/>
          </p:cNvSpPr>
          <p:nvPr/>
        </p:nvSpPr>
        <p:spPr bwMode="auto">
          <a:xfrm>
            <a:off x="503040" y="785794"/>
            <a:ext cx="8498116" cy="5446388"/>
          </a:xfrm>
          <a:prstGeom prst="rect">
            <a:avLst/>
          </a:prstGeom>
          <a:noFill/>
          <a:ln w="952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
            </a:scene3d>
            <a:sp3d prstMaterial="softEdge">
              <a:bevelT w="25400" h="25400"/>
            </a:sp3d>
          </a:bodyPr>
          <a:lstStyle/>
          <a:p>
            <a:pPr marL="365760" indent="-256032" eaLnBrk="0" hangingPunct="0">
              <a:lnSpc>
                <a:spcPct val="80000"/>
              </a:lnSpc>
              <a:spcBef>
                <a:spcPts val="400"/>
              </a:spcBef>
              <a:buClr>
                <a:schemeClr val="accent1"/>
              </a:buClr>
              <a:buSzPct val="68000"/>
              <a:defRPr/>
            </a:pPr>
            <a:endParaRPr lang="ru-RU" b="1" dirty="0">
              <a:solidFill>
                <a:srgbClr val="002060"/>
              </a:solidFill>
              <a:latin typeface="Verdana" pitchFamily="34" charset="0"/>
              <a:ea typeface="Verdana" pitchFamily="34" charset="0"/>
              <a:cs typeface="Verdana" pitchFamily="34" charset="0"/>
            </a:endParaRPr>
          </a:p>
          <a:p>
            <a:pPr marL="365760" indent="-256032" eaLnBrk="0" hangingPunct="0">
              <a:lnSpc>
                <a:spcPct val="80000"/>
              </a:lnSpc>
              <a:spcBef>
                <a:spcPts val="400"/>
              </a:spcBef>
              <a:buClr>
                <a:schemeClr val="accent1"/>
              </a:buClr>
              <a:buSzPct val="68000"/>
              <a:defRPr/>
            </a:pPr>
            <a:r>
              <a:rPr lang="ru-RU" b="1" dirty="0">
                <a:solidFill>
                  <a:srgbClr val="002060"/>
                </a:solidFill>
                <a:latin typeface="Verdana" pitchFamily="34" charset="0"/>
                <a:ea typeface="Verdana" pitchFamily="34" charset="0"/>
                <a:cs typeface="Verdana" pitchFamily="34" charset="0"/>
              </a:rPr>
              <a:t>П. 4. Положения п. 3 Ст. 27 Федерального закона от 17 декабря 2001 года N 173-ФЗ "О трудовых пенсиях в Российской Федерации» до установления на рабочих местах по работам, указанным в п.п. 1-18 п. 1 Ст. 27 Федерального закона от 17 декабря 2001 года N 173-ФЗ "О трудовых пенсиях в Российской Федерации", класса условий труда в порядке, предусмотренном Федеральным законом "О специальной оценке условий труда", не препятствуют включению в стаж, дающий право на досрочное назначение трудовой пенсии по старости, периодов занятости на рабочих местах на указанных работах (в том числе на рабочих местах, условия труда на которых по результатам аттестации рабочих мест по условиям труда, проведенной в соответствии с порядком, действовавшим до дня вступления в силу Федерального закона "О специальной оценке условий труда", признаны оптимальными или допустимыми) при условии начисления и уплаты страхователем страховых взносов по соответствующим тарифам, установленным Ст. 58.3 Федерального закона от 24 июля 2009 года N 212-ФЗ "О страховых взносах в Пенсионный фонд Российской Федерации, Фонд социального страхования Российской Федерации, Федеральный фонд обязательного медицинского страхования».</a:t>
            </a:r>
          </a:p>
        </p:txBody>
      </p:sp>
      <p:pic>
        <p:nvPicPr>
          <p:cNvPr id="61444" name="Picture 4" descr="unloesbare-probleme-1024px-1024px0"/>
          <p:cNvPicPr>
            <a:picLocks noChangeAspect="1" noChangeArrowheads="1"/>
          </p:cNvPicPr>
          <p:nvPr/>
        </p:nvPicPr>
        <p:blipFill>
          <a:blip r:embed="rId2" cstate="print"/>
          <a:srcRect/>
          <a:stretch>
            <a:fillRect/>
          </a:stretch>
        </p:blipFill>
        <p:spPr bwMode="auto">
          <a:xfrm>
            <a:off x="1" y="1"/>
            <a:ext cx="1285860" cy="128586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431032" y="476672"/>
            <a:ext cx="8712968" cy="4392488"/>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endParaRPr lang="ru-RU" sz="1600" b="1" dirty="0" smtClean="0">
              <a:solidFill>
                <a:srgbClr val="002060"/>
              </a:solidFill>
            </a:endParaRPr>
          </a:p>
          <a:p>
            <a:pPr algn="ctr"/>
            <a:r>
              <a:rPr lang="ru-RU" sz="1600" b="1" dirty="0" smtClean="0">
                <a:solidFill>
                  <a:srgbClr val="002060"/>
                </a:solidFill>
              </a:rPr>
              <a:t> ФЕДЕРАЛЬНАЯ СЛУЖБА ПО ТРУДУ И ЗАНЯТОСТИ (Роструд) </a:t>
            </a:r>
          </a:p>
          <a:p>
            <a:pPr algn="ctr"/>
            <a:r>
              <a:rPr lang="ru-RU" sz="1600" b="1" dirty="0" smtClean="0">
                <a:solidFill>
                  <a:srgbClr val="002060"/>
                </a:solidFill>
              </a:rPr>
              <a:t>ПРИКАЗ </a:t>
            </a:r>
          </a:p>
          <a:p>
            <a:pPr algn="ctr"/>
            <a:r>
              <a:rPr lang="ru-RU" sz="1600" b="1" dirty="0" smtClean="0">
                <a:solidFill>
                  <a:srgbClr val="002060"/>
                </a:solidFill>
              </a:rPr>
              <a:t>От 30 декабря 2016 года №538 </a:t>
            </a:r>
          </a:p>
          <a:p>
            <a:pPr algn="ctr"/>
            <a:r>
              <a:rPr lang="ru-RU" sz="1600" b="1" dirty="0" smtClean="0">
                <a:solidFill>
                  <a:srgbClr val="002060"/>
                </a:solidFill>
              </a:rPr>
              <a:t>Об утверждении перечней правовых актов, </a:t>
            </a:r>
          </a:p>
          <a:p>
            <a:pPr algn="ctr"/>
            <a:r>
              <a:rPr lang="ru-RU" sz="1600" b="1" dirty="0" smtClean="0">
                <a:solidFill>
                  <a:srgbClr val="002060"/>
                </a:solidFill>
              </a:rPr>
              <a:t>содержащих обязательные требования, соблюдение которых оценивается при проведении мероприятий по контролю (надзору), осуществляемых Федеральной службой по труду и занятости </a:t>
            </a:r>
          </a:p>
        </p:txBody>
      </p:sp>
    </p:spTree>
  </p:cSld>
  <p:clrMapOvr>
    <a:masterClrMapping/>
  </p:clrMapOvr>
  <p:transition>
    <p:fade thruBlk="1"/>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431032" y="476672"/>
            <a:ext cx="8712968" cy="4392488"/>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endParaRPr lang="ru-RU" sz="1600" b="1" dirty="0" smtClean="0">
              <a:solidFill>
                <a:srgbClr val="002060"/>
              </a:solidFill>
            </a:endParaRPr>
          </a:p>
          <a:p>
            <a:pPr algn="ctr"/>
            <a:r>
              <a:rPr lang="ru-RU" sz="1600" b="1" dirty="0" smtClean="0">
                <a:solidFill>
                  <a:srgbClr val="002060"/>
                </a:solidFill>
              </a:rPr>
              <a:t>Постановление Правительства РФ от 13.02.2017 N 177 "Об утверждении общих требований к разработке и утверждению проверочных листов (списков контрольных вопросов)" </a:t>
            </a:r>
            <a:r>
              <a:rPr lang="ru-RU" sz="1600" dirty="0" smtClean="0">
                <a:solidFill>
                  <a:srgbClr val="002060"/>
                </a:solidFill>
              </a:rPr>
              <a:t/>
            </a:r>
            <a:br>
              <a:rPr lang="ru-RU" sz="1600" dirty="0" smtClean="0">
                <a:solidFill>
                  <a:srgbClr val="002060"/>
                </a:solidFill>
              </a:rPr>
            </a:br>
            <a:endParaRPr lang="ru-RU" sz="1600" b="1" dirty="0" smtClean="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251520" y="692696"/>
            <a:ext cx="8712968" cy="3816424"/>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defRPr/>
            </a:pPr>
            <a:r>
              <a:rPr lang="ru-RU" b="1" dirty="0" smtClean="0">
                <a:solidFill>
                  <a:srgbClr val="002060"/>
                </a:solidFill>
              </a:rPr>
              <a:t>Согласно изменениям в </a:t>
            </a:r>
            <a:r>
              <a:rPr lang="ru-RU" b="1" dirty="0" smtClean="0">
                <a:solidFill>
                  <a:srgbClr val="002060"/>
                </a:solidFill>
              </a:rPr>
              <a:t>п.п. 1.1. и 1.2. статьи15 </a:t>
            </a:r>
            <a:r>
              <a:rPr lang="ru-RU" b="1" dirty="0" smtClean="0">
                <a:solidFill>
                  <a:srgbClr val="002060"/>
                </a:solidFill>
              </a:rPr>
              <a:t>ФЗ-294, </a:t>
            </a:r>
            <a:r>
              <a:rPr lang="ru-RU" b="1" dirty="0" smtClean="0">
                <a:solidFill>
                  <a:srgbClr val="002060"/>
                </a:solidFill>
              </a:rPr>
              <a:t>вступившим </a:t>
            </a:r>
            <a:r>
              <a:rPr lang="ru-RU" b="1" dirty="0" smtClean="0">
                <a:solidFill>
                  <a:srgbClr val="002060"/>
                </a:solidFill>
              </a:rPr>
              <a:t>в силу </a:t>
            </a:r>
            <a:r>
              <a:rPr lang="ru-RU" b="1" u="sng" dirty="0" smtClean="0">
                <a:solidFill>
                  <a:srgbClr val="002060"/>
                </a:solidFill>
              </a:rPr>
              <a:t>с 1 июля </a:t>
            </a:r>
            <a:r>
              <a:rPr lang="ru-RU" b="1" u="sng" dirty="0" smtClean="0">
                <a:solidFill>
                  <a:srgbClr val="002060"/>
                </a:solidFill>
              </a:rPr>
              <a:t>2016 </a:t>
            </a:r>
            <a:r>
              <a:rPr lang="ru-RU" b="1" u="sng" dirty="0" smtClean="0">
                <a:solidFill>
                  <a:srgbClr val="002060"/>
                </a:solidFill>
              </a:rPr>
              <a:t>года, Государственная инспекция труда </a:t>
            </a:r>
            <a:r>
              <a:rPr lang="ru-RU" b="1" u="sng" dirty="0" smtClean="0">
                <a:solidFill>
                  <a:srgbClr val="002060"/>
                </a:solidFill>
              </a:rPr>
              <a:t>не имеет права </a:t>
            </a:r>
            <a:r>
              <a:rPr lang="ru-RU" b="1" u="sng" dirty="0" smtClean="0">
                <a:solidFill>
                  <a:srgbClr val="002060"/>
                </a:solidFill>
              </a:rPr>
              <a:t>проверять исполнение </a:t>
            </a:r>
            <a:r>
              <a:rPr lang="ru-RU" b="1" u="sng" dirty="0" smtClean="0">
                <a:solidFill>
                  <a:srgbClr val="002060"/>
                </a:solidFill>
              </a:rPr>
              <a:t>работодателями:</a:t>
            </a:r>
          </a:p>
          <a:p>
            <a:pPr algn="ctr">
              <a:defRPr/>
            </a:pPr>
            <a:endParaRPr lang="ru-RU" u="sng" dirty="0" smtClean="0">
              <a:solidFill>
                <a:srgbClr val="002060"/>
              </a:solidFill>
            </a:endParaRPr>
          </a:p>
          <a:p>
            <a:pPr algn="ctr">
              <a:buFont typeface="Arial" pitchFamily="34" charset="0"/>
              <a:buChar char="•"/>
              <a:defRPr/>
            </a:pPr>
            <a:r>
              <a:rPr lang="ru-RU" b="1" dirty="0" smtClean="0">
                <a:solidFill>
                  <a:srgbClr val="002060"/>
                </a:solidFill>
              </a:rPr>
              <a:t> требований</a:t>
            </a:r>
            <a:r>
              <a:rPr lang="ru-RU" b="1" dirty="0" smtClean="0">
                <a:solidFill>
                  <a:srgbClr val="002060"/>
                </a:solidFill>
              </a:rPr>
              <a:t>, установленных нормативными правовыми актами органов исполнительной власти СССР и РСФСР и не соответствующих законодательству Российской </a:t>
            </a:r>
            <a:r>
              <a:rPr lang="ru-RU" b="1" dirty="0" smtClean="0">
                <a:solidFill>
                  <a:srgbClr val="002060"/>
                </a:solidFill>
              </a:rPr>
              <a:t>Федерации</a:t>
            </a:r>
          </a:p>
          <a:p>
            <a:pPr algn="ctr">
              <a:buFont typeface="Arial" pitchFamily="34" charset="0"/>
              <a:buChar char="•"/>
              <a:defRPr/>
            </a:pPr>
            <a:r>
              <a:rPr lang="ru-RU" b="1" dirty="0" smtClean="0">
                <a:solidFill>
                  <a:srgbClr val="002060"/>
                </a:solidFill>
              </a:rPr>
              <a:t>обязательных требований и требований, установленных муниципальными правовыми актами, не опубликованными в </a:t>
            </a:r>
            <a:r>
              <a:rPr lang="ru-RU" b="1" dirty="0" smtClean="0">
                <a:solidFill>
                  <a:srgbClr val="002060"/>
                </a:solidFill>
              </a:rPr>
              <a:t>установленном законодательством</a:t>
            </a:r>
            <a:r>
              <a:rPr lang="ru-RU" b="1" dirty="0" smtClean="0">
                <a:solidFill>
                  <a:srgbClr val="002060"/>
                </a:solidFill>
              </a:rPr>
              <a:t> </a:t>
            </a:r>
            <a:r>
              <a:rPr lang="ru-RU" b="1" dirty="0" smtClean="0">
                <a:solidFill>
                  <a:srgbClr val="002060"/>
                </a:solidFill>
              </a:rPr>
              <a:t>Российской </a:t>
            </a:r>
            <a:r>
              <a:rPr lang="ru-RU" b="1" dirty="0" smtClean="0">
                <a:solidFill>
                  <a:srgbClr val="002060"/>
                </a:solidFill>
              </a:rPr>
              <a:t>Федерации </a:t>
            </a:r>
            <a:r>
              <a:rPr lang="ru-RU" b="1" dirty="0" smtClean="0">
                <a:solidFill>
                  <a:srgbClr val="002060"/>
                </a:solidFill>
              </a:rPr>
              <a:t>порядке</a:t>
            </a:r>
            <a:endParaRPr lang="ru-RU" b="1" dirty="0">
              <a:solidFill>
                <a:srgbClr val="002060"/>
              </a:solidFill>
              <a:effectLst>
                <a:outerShdw blurRad="38100" dist="38100" dir="2700000" algn="tl">
                  <a:srgbClr val="000000">
                    <a:alpha val="43137"/>
                  </a:srgbClr>
                </a:outerShdw>
              </a:effectLst>
            </a:endParaRPr>
          </a:p>
        </p:txBody>
      </p:sp>
    </p:spTree>
  </p:cSld>
  <p:clrMapOvr>
    <a:masterClrMapping/>
  </p:clrMapOvr>
  <p:transition>
    <p:fade thruBlk="1"/>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251520" y="548680"/>
            <a:ext cx="8712968" cy="3960440"/>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b="1" dirty="0" smtClean="0">
                <a:solidFill>
                  <a:srgbClr val="002060"/>
                </a:solidFill>
              </a:rPr>
              <a:t>Постановление Правительства РФ от 13 февраля 2017 г. N 177 "Об утверждении общих требований к разработке и утверждению проверочных листов (списков контрольных вопросов)"</a:t>
            </a:r>
            <a:br>
              <a:rPr lang="ru-RU" b="1" dirty="0" smtClean="0">
                <a:solidFill>
                  <a:srgbClr val="002060"/>
                </a:solidFill>
              </a:rPr>
            </a:br>
            <a:r>
              <a:rPr lang="ru-RU" b="1" dirty="0" smtClean="0">
                <a:solidFill>
                  <a:srgbClr val="002060"/>
                </a:solidFill>
              </a:rPr>
              <a:t/>
            </a:r>
            <a:br>
              <a:rPr lang="ru-RU" b="1" dirty="0" smtClean="0">
                <a:solidFill>
                  <a:srgbClr val="002060"/>
                </a:solidFill>
              </a:rPr>
            </a:br>
            <a:endParaRPr lang="ru-RU" b="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250825" y="1773238"/>
            <a:ext cx="8785225" cy="2160587"/>
          </a:xfrm>
        </p:spPr>
        <p:txBody>
          <a:bodyPr>
            <a:normAutofit/>
          </a:bodyPr>
          <a:lstStyle/>
          <a:p>
            <a:pPr marR="0" algn="ctr" eaLnBrk="1" hangingPunct="1">
              <a:spcBef>
                <a:spcPct val="60000"/>
              </a:spcBef>
              <a:defRPr/>
            </a:pPr>
            <a:r>
              <a:rPr lang="ru-RU" sz="2800" i="1" dirty="0" smtClean="0">
                <a:solidFill>
                  <a:srgbClr val="227A8F"/>
                </a:solidFill>
                <a:effectLst>
                  <a:outerShdw blurRad="38100" dist="38100" dir="2700000" algn="tl">
                    <a:srgbClr val="C0C0C0"/>
                  </a:outerShdw>
                </a:effectLst>
              </a:rPr>
              <a:t>Разное </a:t>
            </a:r>
          </a:p>
          <a:p>
            <a:pPr marR="0" eaLnBrk="1" hangingPunct="1">
              <a:defRPr/>
            </a:pPr>
            <a:endParaRPr lang="ru-RU" sz="2800" dirty="0" smtClean="0"/>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467544" y="836712"/>
            <a:ext cx="8208912" cy="4968552"/>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defRPr/>
            </a:pPr>
            <a:r>
              <a:rPr lang="ru-RU" sz="2800" b="1" dirty="0">
                <a:solidFill>
                  <a:srgbClr val="002060"/>
                </a:solidFill>
              </a:rPr>
              <a:t>«Об утверждении Типового положения о системе управления охраной труда»</a:t>
            </a:r>
          </a:p>
          <a:p>
            <a:pPr algn="ctr">
              <a:defRPr/>
            </a:pPr>
            <a:endParaRPr lang="ru-RU" sz="2800" b="1" dirty="0">
              <a:solidFill>
                <a:srgbClr val="002060"/>
              </a:solidFill>
            </a:endParaRPr>
          </a:p>
          <a:p>
            <a:pPr algn="ctr">
              <a:defRPr/>
            </a:pPr>
            <a:r>
              <a:rPr lang="ru-RU" sz="2800" b="1" dirty="0">
                <a:solidFill>
                  <a:srgbClr val="002060"/>
                </a:solidFill>
              </a:rPr>
              <a:t>Приказ подписан и направлен в Минюст 18 апреля 2016 г.</a:t>
            </a:r>
          </a:p>
        </p:txBody>
      </p:sp>
    </p:spTree>
  </p:cSld>
  <p:clrMapOvr>
    <a:masterClrMapping/>
  </p:clrMapOvr>
  <p:transition>
    <p:fade thruBlk="1"/>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395288" y="620713"/>
            <a:ext cx="8137525" cy="12954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ru-RU" sz="2400" b="1" dirty="0">
                <a:solidFill>
                  <a:srgbClr val="002060"/>
                </a:solidFill>
                <a:effectLst>
                  <a:outerShdw blurRad="38100" dist="38100" dir="2700000" algn="tl">
                    <a:srgbClr val="000000">
                      <a:alpha val="43137"/>
                    </a:srgbClr>
                  </a:outerShdw>
                </a:effectLst>
              </a:rPr>
              <a:t>Приказ Минздрава РФ от 15 декабря 2014 г. N 835н</a:t>
            </a:r>
          </a:p>
          <a:p>
            <a:pPr algn="ctr" fontAlgn="auto">
              <a:spcBef>
                <a:spcPts val="0"/>
              </a:spcBef>
              <a:spcAft>
                <a:spcPts val="0"/>
              </a:spcAft>
              <a:defRPr/>
            </a:pPr>
            <a:r>
              <a:rPr lang="ru-RU" sz="2400" b="1" dirty="0">
                <a:solidFill>
                  <a:srgbClr val="002060"/>
                </a:solidFill>
                <a:effectLst>
                  <a:outerShdw blurRad="38100" dist="38100" dir="2700000" algn="tl">
                    <a:srgbClr val="000000">
                      <a:alpha val="43137"/>
                    </a:srgbClr>
                  </a:outerShdw>
                </a:effectLst>
              </a:rPr>
              <a:t>(действует с 01.05.2015) </a:t>
            </a:r>
          </a:p>
        </p:txBody>
      </p:sp>
      <p:sp>
        <p:nvSpPr>
          <p:cNvPr id="7" name="Скругленный прямоугольник 6"/>
          <p:cNvSpPr/>
          <p:nvPr/>
        </p:nvSpPr>
        <p:spPr>
          <a:xfrm>
            <a:off x="467544" y="2780928"/>
            <a:ext cx="8208912" cy="1872208"/>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defRPr/>
            </a:pPr>
            <a:r>
              <a:rPr lang="ru-RU" sz="2400" b="1" dirty="0">
                <a:solidFill>
                  <a:srgbClr val="002060"/>
                </a:solidFill>
                <a:effectLst>
                  <a:outerShdw blurRad="38100" dist="38100" dir="2700000" algn="tl">
                    <a:srgbClr val="000000">
                      <a:alpha val="43137"/>
                    </a:srgbClr>
                  </a:outerShdw>
                </a:effectLst>
              </a:rPr>
              <a:t>"Об утверждении порядка проведения </a:t>
            </a:r>
            <a:r>
              <a:rPr lang="ru-RU" sz="2400" b="1" dirty="0" err="1">
                <a:solidFill>
                  <a:srgbClr val="002060"/>
                </a:solidFill>
                <a:effectLst>
                  <a:outerShdw blurRad="38100" dist="38100" dir="2700000" algn="tl">
                    <a:srgbClr val="000000">
                      <a:alpha val="43137"/>
                    </a:srgbClr>
                  </a:outerShdw>
                </a:effectLst>
              </a:rPr>
              <a:t>предсменных</a:t>
            </a:r>
            <a:r>
              <a:rPr lang="ru-RU" sz="2400" b="1" dirty="0">
                <a:solidFill>
                  <a:srgbClr val="002060"/>
                </a:solidFill>
                <a:effectLst>
                  <a:outerShdw blurRad="38100" dist="38100" dir="2700000" algn="tl">
                    <a:srgbClr val="000000">
                      <a:alpha val="43137"/>
                    </a:srgbClr>
                  </a:outerShdw>
                </a:effectLst>
              </a:rPr>
              <a:t>, </a:t>
            </a:r>
            <a:r>
              <a:rPr lang="ru-RU" sz="2400" b="1" dirty="0" err="1">
                <a:solidFill>
                  <a:srgbClr val="002060"/>
                </a:solidFill>
                <a:effectLst>
                  <a:outerShdw blurRad="38100" dist="38100" dir="2700000" algn="tl">
                    <a:srgbClr val="000000">
                      <a:alpha val="43137"/>
                    </a:srgbClr>
                  </a:outerShdw>
                </a:effectLst>
              </a:rPr>
              <a:t>предрейсовых</a:t>
            </a:r>
            <a:r>
              <a:rPr lang="ru-RU" sz="2400" b="1" dirty="0">
                <a:solidFill>
                  <a:srgbClr val="002060"/>
                </a:solidFill>
                <a:effectLst>
                  <a:outerShdw blurRad="38100" dist="38100" dir="2700000" algn="tl">
                    <a:srgbClr val="000000">
                      <a:alpha val="43137"/>
                    </a:srgbClr>
                  </a:outerShdw>
                </a:effectLst>
              </a:rPr>
              <a:t> и </a:t>
            </a:r>
            <a:r>
              <a:rPr lang="ru-RU" sz="2400" b="1" dirty="0" err="1">
                <a:solidFill>
                  <a:srgbClr val="002060"/>
                </a:solidFill>
                <a:effectLst>
                  <a:outerShdw blurRad="38100" dist="38100" dir="2700000" algn="tl">
                    <a:srgbClr val="000000">
                      <a:alpha val="43137"/>
                    </a:srgbClr>
                  </a:outerShdw>
                </a:effectLst>
              </a:rPr>
              <a:t>послесменных</a:t>
            </a:r>
            <a:r>
              <a:rPr lang="ru-RU" sz="2400" b="1" dirty="0">
                <a:solidFill>
                  <a:srgbClr val="002060"/>
                </a:solidFill>
                <a:effectLst>
                  <a:outerShdw blurRad="38100" dist="38100" dir="2700000" algn="tl">
                    <a:srgbClr val="000000">
                      <a:alpha val="43137"/>
                    </a:srgbClr>
                  </a:outerShdw>
                </a:effectLst>
              </a:rPr>
              <a:t>, </a:t>
            </a:r>
            <a:r>
              <a:rPr lang="ru-RU" sz="2400" b="1" dirty="0" err="1">
                <a:solidFill>
                  <a:srgbClr val="002060"/>
                </a:solidFill>
                <a:effectLst>
                  <a:outerShdw blurRad="38100" dist="38100" dir="2700000" algn="tl">
                    <a:srgbClr val="000000">
                      <a:alpha val="43137"/>
                    </a:srgbClr>
                  </a:outerShdw>
                </a:effectLst>
              </a:rPr>
              <a:t>послерейсовых</a:t>
            </a:r>
            <a:r>
              <a:rPr lang="ru-RU" sz="2400" b="1" dirty="0">
                <a:solidFill>
                  <a:srgbClr val="002060"/>
                </a:solidFill>
                <a:effectLst>
                  <a:outerShdw blurRad="38100" dist="38100" dir="2700000" algn="tl">
                    <a:srgbClr val="000000">
                      <a:alpha val="43137"/>
                    </a:srgbClr>
                  </a:outerShdw>
                </a:effectLst>
              </a:rPr>
              <a:t> медицинских осмотров"</a:t>
            </a:r>
          </a:p>
        </p:txBody>
      </p:sp>
    </p:spTree>
  </p:cSld>
  <p:clrMapOvr>
    <a:masterClrMapping/>
  </p:clrMapOvr>
  <p:transition>
    <p:fade thruBlk="1"/>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468313" y="115888"/>
            <a:ext cx="8137525" cy="1296987"/>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ru-RU" sz="2400" b="1" dirty="0">
                <a:solidFill>
                  <a:srgbClr val="002060"/>
                </a:solidFill>
                <a:effectLst>
                  <a:outerShdw blurRad="38100" dist="38100" dir="2700000" algn="tl">
                    <a:srgbClr val="000000">
                      <a:alpha val="43137"/>
                    </a:srgbClr>
                  </a:outerShdw>
                </a:effectLst>
              </a:rPr>
              <a:t>Постановление Правительства РФ от 14.05.2015 N 466 "О ежегодных основных удлиненных оплачиваемых отпусках»</a:t>
            </a:r>
          </a:p>
        </p:txBody>
      </p:sp>
      <p:sp>
        <p:nvSpPr>
          <p:cNvPr id="7" name="Скругленный прямоугольник 6"/>
          <p:cNvSpPr/>
          <p:nvPr/>
        </p:nvSpPr>
        <p:spPr>
          <a:xfrm>
            <a:off x="539552" y="1556792"/>
            <a:ext cx="8208912" cy="4968552"/>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just">
              <a:defRPr/>
            </a:pPr>
            <a:r>
              <a:rPr lang="ru-RU" b="1" dirty="0">
                <a:solidFill>
                  <a:srgbClr val="002060"/>
                </a:solidFill>
              </a:rPr>
              <a:t>Продолжительность ежегодных основных удлиненных оплачиваемых отпусков определена по должностям педагогических работников и руководителей образовательных организаций в соответствии с Федеральным законом "Об образовании в Российской Федерации" и номенклатурой должностей педагогических работников и руководителей образовательных организаций, утвержденной постановлением Правительства от 08.08.2013 N 678.</a:t>
            </a:r>
          </a:p>
          <a:p>
            <a:pPr algn="just">
              <a:defRPr/>
            </a:pPr>
            <a:r>
              <a:rPr lang="ru-RU" b="1" dirty="0">
                <a:solidFill>
                  <a:srgbClr val="002060"/>
                </a:solidFill>
              </a:rPr>
              <a:t/>
            </a:r>
            <a:br>
              <a:rPr lang="ru-RU" b="1" dirty="0">
                <a:solidFill>
                  <a:srgbClr val="002060"/>
                </a:solidFill>
              </a:rPr>
            </a:br>
            <a:r>
              <a:rPr lang="ru-RU" b="1" u="sng" dirty="0">
                <a:solidFill>
                  <a:srgbClr val="002060"/>
                </a:solidFill>
              </a:rPr>
              <a:t>Продолжительность удлиненного отпуска для педагогических работников образовательных организаций не изменилась </a:t>
            </a:r>
            <a:r>
              <a:rPr lang="ru-RU" b="1" dirty="0">
                <a:solidFill>
                  <a:srgbClr val="002060"/>
                </a:solidFill>
              </a:rPr>
              <a:t>(42 и 56 дней).</a:t>
            </a:r>
          </a:p>
          <a:p>
            <a:pPr algn="just">
              <a:defRPr/>
            </a:pPr>
            <a:r>
              <a:rPr lang="ru-RU" b="1" dirty="0">
                <a:solidFill>
                  <a:srgbClr val="002060"/>
                </a:solidFill>
              </a:rPr>
              <a:t/>
            </a:r>
            <a:br>
              <a:rPr lang="ru-RU" b="1" dirty="0">
                <a:solidFill>
                  <a:srgbClr val="002060"/>
                </a:solidFill>
              </a:rPr>
            </a:br>
            <a:r>
              <a:rPr lang="ru-RU" b="1" dirty="0">
                <a:solidFill>
                  <a:srgbClr val="002060"/>
                </a:solidFill>
              </a:rPr>
              <a:t>Признано утратившим силу постановление Правительства РФ от 01.10.2002 N 724 "О продолжительности ежегодного основного удлиненного оплачиваемого отпуска, предоставляемого педагогическим работникам"</a:t>
            </a:r>
          </a:p>
        </p:txBody>
      </p:sp>
    </p:spTree>
  </p:cSld>
  <p:clrMapOvr>
    <a:masterClrMapping/>
  </p:clrMapOvr>
  <p:transition>
    <p:fade thruBlk="1"/>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714348" y="1285860"/>
            <a:ext cx="8137525" cy="2714644"/>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ru-RU" sz="2400" b="1" dirty="0" smtClean="0">
                <a:solidFill>
                  <a:srgbClr val="002060"/>
                </a:solidFill>
                <a:effectLst>
                  <a:outerShdw blurRad="38100" dist="38100" dir="2700000" algn="tl">
                    <a:srgbClr val="000000">
                      <a:alpha val="43137"/>
                    </a:srgbClr>
                  </a:outerShdw>
                </a:effectLst>
              </a:rPr>
              <a:t>Приказ </a:t>
            </a:r>
            <a:r>
              <a:rPr lang="ru-RU" sz="2400" b="1" dirty="0" err="1" smtClean="0">
                <a:solidFill>
                  <a:srgbClr val="002060"/>
                </a:solidFill>
                <a:effectLst>
                  <a:outerShdw blurRad="38100" dist="38100" dir="2700000" algn="tl">
                    <a:srgbClr val="000000">
                      <a:alpha val="43137"/>
                    </a:srgbClr>
                  </a:outerShdw>
                </a:effectLst>
              </a:rPr>
              <a:t>Минобрнауки</a:t>
            </a:r>
            <a:r>
              <a:rPr lang="ru-RU" sz="2400" b="1" dirty="0" smtClean="0">
                <a:solidFill>
                  <a:srgbClr val="002060"/>
                </a:solidFill>
                <a:effectLst>
                  <a:outerShdw blurRad="38100" dist="38100" dir="2700000" algn="tl">
                    <a:srgbClr val="000000">
                      <a:alpha val="43137"/>
                    </a:srgbClr>
                  </a:outerShdw>
                </a:effectLst>
              </a:rPr>
              <a:t> РФ </a:t>
            </a:r>
            <a:r>
              <a:rPr lang="ru-RU" sz="2400" b="1" dirty="0">
                <a:solidFill>
                  <a:srgbClr val="002060"/>
                </a:solidFill>
                <a:effectLst>
                  <a:outerShdw blurRad="38100" dist="38100" dir="2700000" algn="tl">
                    <a:srgbClr val="000000">
                      <a:alpha val="43137"/>
                    </a:srgbClr>
                  </a:outerShdw>
                </a:effectLst>
              </a:rPr>
              <a:t>от </a:t>
            </a:r>
            <a:r>
              <a:rPr lang="ru-RU" sz="2400" b="1" dirty="0" smtClean="0">
                <a:solidFill>
                  <a:srgbClr val="002060"/>
                </a:solidFill>
                <a:effectLst>
                  <a:outerShdw blurRad="38100" dist="38100" dir="2700000" algn="tl">
                    <a:srgbClr val="000000">
                      <a:alpha val="43137"/>
                    </a:srgbClr>
                  </a:outerShdw>
                </a:effectLst>
              </a:rPr>
              <a:t>31.05.2016 </a:t>
            </a:r>
            <a:r>
              <a:rPr lang="ru-RU" sz="2400" b="1" dirty="0">
                <a:solidFill>
                  <a:srgbClr val="002060"/>
                </a:solidFill>
                <a:effectLst>
                  <a:outerShdw blurRad="38100" dist="38100" dir="2700000" algn="tl">
                    <a:srgbClr val="000000">
                      <a:alpha val="43137"/>
                    </a:srgbClr>
                  </a:outerShdw>
                </a:effectLst>
              </a:rPr>
              <a:t>N </a:t>
            </a:r>
            <a:r>
              <a:rPr lang="ru-RU" sz="2400" b="1" dirty="0" smtClean="0">
                <a:solidFill>
                  <a:srgbClr val="002060"/>
                </a:solidFill>
                <a:effectLst>
                  <a:outerShdw blurRad="38100" dist="38100" dir="2700000" algn="tl">
                    <a:srgbClr val="000000">
                      <a:alpha val="43137"/>
                    </a:srgbClr>
                  </a:outerShdw>
                </a:effectLst>
              </a:rPr>
              <a:t>644 </a:t>
            </a:r>
            <a:r>
              <a:rPr lang="ru-RU" sz="2400" b="1" dirty="0">
                <a:solidFill>
                  <a:srgbClr val="002060"/>
                </a:solidFill>
                <a:effectLst>
                  <a:outerShdw blurRad="38100" dist="38100" dir="2700000" algn="tl">
                    <a:srgbClr val="000000">
                      <a:alpha val="43137"/>
                    </a:srgbClr>
                  </a:outerShdw>
                </a:effectLst>
              </a:rPr>
              <a:t>"</a:t>
            </a:r>
            <a:r>
              <a:rPr lang="ru-RU" sz="2400" b="1" dirty="0" smtClean="0">
                <a:solidFill>
                  <a:srgbClr val="002060"/>
                </a:solidFill>
                <a:effectLst>
                  <a:outerShdw blurRad="38100" dist="38100" dir="2700000" algn="tl">
                    <a:srgbClr val="000000">
                      <a:alpha val="43137"/>
                    </a:srgbClr>
                  </a:outerShdw>
                </a:effectLst>
              </a:rPr>
              <a:t>Об утверждении порядка предоставления педагогическим работникам организаций, осуществляющих педагогическую деятельность, длительного отпуска сроком до 1 года </a:t>
            </a:r>
            <a:r>
              <a:rPr lang="ru-RU" sz="2400" b="1" dirty="0">
                <a:solidFill>
                  <a:srgbClr val="002060"/>
                </a:solidFill>
                <a:effectLst>
                  <a:outerShdw blurRad="38100" dist="38100" dir="2700000" algn="tl">
                    <a:srgbClr val="000000">
                      <a:alpha val="43137"/>
                    </a:srgbClr>
                  </a:outerShdw>
                </a:effectLst>
              </a:rPr>
              <a:t>ежегодных основных удлиненных оплачиваемых отпусках»</a:t>
            </a:r>
          </a:p>
        </p:txBody>
      </p:sp>
    </p:spTree>
  </p:cSld>
  <p:clrMapOvr>
    <a:masterClrMapping/>
  </p:clrMapOvr>
  <p:transition>
    <p:fade thruBlk="1"/>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395288" y="620713"/>
            <a:ext cx="8137525" cy="12954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ru-RU" sz="2400" b="1" dirty="0">
                <a:solidFill>
                  <a:srgbClr val="002060"/>
                </a:solidFill>
                <a:effectLst>
                  <a:outerShdw blurRad="38100" dist="38100" dir="2700000" algn="tl">
                    <a:srgbClr val="000000">
                      <a:alpha val="43137"/>
                    </a:srgbClr>
                  </a:outerShdw>
                </a:effectLst>
              </a:rPr>
              <a:t>Федеральный закон от 08.06.2015 N 152-ФЗ </a:t>
            </a:r>
          </a:p>
          <a:p>
            <a:pPr algn="ctr" fontAlgn="auto">
              <a:spcBef>
                <a:spcPts val="0"/>
              </a:spcBef>
              <a:spcAft>
                <a:spcPts val="0"/>
              </a:spcAft>
              <a:defRPr/>
            </a:pPr>
            <a:r>
              <a:rPr lang="ru-RU" sz="2400" b="1" dirty="0">
                <a:solidFill>
                  <a:srgbClr val="002060"/>
                </a:solidFill>
                <a:effectLst>
                  <a:outerShdw blurRad="38100" dist="38100" dir="2700000" algn="tl">
                    <a:srgbClr val="000000">
                      <a:alpha val="43137"/>
                    </a:srgbClr>
                  </a:outerShdw>
                </a:effectLst>
              </a:rPr>
              <a:t>"О внесении изменений в статью 104 Трудового кодекса РФ» (с 01.07.2015)</a:t>
            </a:r>
          </a:p>
        </p:txBody>
      </p:sp>
      <p:sp>
        <p:nvSpPr>
          <p:cNvPr id="7" name="Скругленный прямоугольник 6"/>
          <p:cNvSpPr/>
          <p:nvPr/>
        </p:nvSpPr>
        <p:spPr>
          <a:xfrm>
            <a:off x="467544" y="2204864"/>
            <a:ext cx="8208912" cy="3960440"/>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defRPr/>
            </a:pPr>
            <a:r>
              <a:rPr lang="ru-RU" sz="2400" b="1" dirty="0">
                <a:solidFill>
                  <a:srgbClr val="002060"/>
                </a:solidFill>
                <a:effectLst>
                  <a:outerShdw blurRad="38100" dist="38100" dir="2700000" algn="tl">
                    <a:srgbClr val="000000">
                      <a:alpha val="43137"/>
                    </a:srgbClr>
                  </a:outerShdw>
                </a:effectLst>
              </a:rPr>
              <a:t>Период суммированного учета рабочего времени лиц, занятых на вредных или опасных работах, может быть увеличен отраслевым соглашением или коллективным договором, но не более чем до 1 года.</a:t>
            </a:r>
            <a:br>
              <a:rPr lang="ru-RU" sz="2400" b="1" dirty="0">
                <a:solidFill>
                  <a:srgbClr val="002060"/>
                </a:solidFill>
                <a:effectLst>
                  <a:outerShdw blurRad="38100" dist="38100" dir="2700000" algn="tl">
                    <a:srgbClr val="000000">
                      <a:alpha val="43137"/>
                    </a:srgbClr>
                  </a:outerShdw>
                </a:effectLst>
              </a:rPr>
            </a:br>
            <a:r>
              <a:rPr lang="ru-RU" sz="2400" b="1" dirty="0">
                <a:solidFill>
                  <a:srgbClr val="002060"/>
                </a:solidFill>
                <a:effectLst>
                  <a:outerShdw blurRad="38100" dist="38100" dir="2700000" algn="tl">
                    <a:srgbClr val="000000">
                      <a:alpha val="43137"/>
                    </a:srgbClr>
                  </a:outerShdw>
                </a:effectLst>
              </a:rPr>
              <a:t>Ранее максимальный период суммированного учета для данных категорий работников, установленный Трудовым кодексом РФ, составлял три месяца.</a:t>
            </a:r>
          </a:p>
        </p:txBody>
      </p:sp>
    </p:spTree>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4"/>
          <p:cNvCxnSpPr/>
          <p:nvPr/>
        </p:nvCxnSpPr>
        <p:spPr>
          <a:xfrm>
            <a:off x="0" y="981075"/>
            <a:ext cx="7056438"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p:nvPr/>
        </p:nvCxnSpPr>
        <p:spPr>
          <a:xfrm>
            <a:off x="4164013" y="6478588"/>
            <a:ext cx="489743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4340" name="TextBox 1"/>
          <p:cNvSpPr txBox="1">
            <a:spLocks noChangeArrowheads="1"/>
          </p:cNvSpPr>
          <p:nvPr/>
        </p:nvSpPr>
        <p:spPr bwMode="auto">
          <a:xfrm>
            <a:off x="250825" y="1773238"/>
            <a:ext cx="8515350" cy="2554287"/>
          </a:xfrm>
          <a:prstGeom prst="rect">
            <a:avLst/>
          </a:prstGeom>
          <a:noFill/>
          <a:ln w="9525">
            <a:noFill/>
            <a:miter lim="800000"/>
            <a:headEnd/>
            <a:tailEnd/>
          </a:ln>
        </p:spPr>
        <p:txBody>
          <a:bodyPr>
            <a:spAutoFit/>
          </a:bodyPr>
          <a:lstStyle/>
          <a:p>
            <a:endParaRPr lang="ru-RU" sz="2000" b="1" dirty="0">
              <a:solidFill>
                <a:schemeClr val="tx2"/>
              </a:solidFill>
              <a:latin typeface="Verdana" pitchFamily="34" charset="0"/>
            </a:endParaRPr>
          </a:p>
          <a:p>
            <a:endParaRPr lang="ru-RU" sz="2000" b="1" dirty="0">
              <a:solidFill>
                <a:schemeClr val="tx2"/>
              </a:solidFill>
              <a:latin typeface="Verdana" pitchFamily="34" charset="0"/>
            </a:endParaRPr>
          </a:p>
          <a:p>
            <a:r>
              <a:rPr lang="ru-RU" sz="2000" b="1" dirty="0">
                <a:solidFill>
                  <a:srgbClr val="002060"/>
                </a:solidFill>
                <a:latin typeface="Verdana" pitchFamily="34" charset="0"/>
              </a:rPr>
              <a:t>Постановление Правительства Российской Федерации от 02 октября 2014 г. № 1015 «Об утверждении Правил подсчета и подтверждения страхового стажа для установления страховых пенсий</a:t>
            </a:r>
          </a:p>
          <a:p>
            <a:endParaRPr lang="ru-RU" sz="2000" b="1" dirty="0">
              <a:solidFill>
                <a:srgbClr val="002060"/>
              </a:solidFill>
              <a:latin typeface="Verdana" pitchFamily="34" charset="0"/>
            </a:endParaRPr>
          </a:p>
          <a:p>
            <a:endParaRPr lang="ru-RU" sz="2000" b="1" dirty="0">
              <a:solidFill>
                <a:srgbClr val="002060"/>
              </a:solidFill>
              <a:latin typeface="Verdana" pitchFamily="34" charset="0"/>
            </a:endParaRPr>
          </a:p>
        </p:txBody>
      </p:sp>
      <p:sp>
        <p:nvSpPr>
          <p:cNvPr id="9" name="Заголовок 1"/>
          <p:cNvSpPr txBox="1">
            <a:spLocks/>
          </p:cNvSpPr>
          <p:nvPr/>
        </p:nvSpPr>
        <p:spPr bwMode="auto">
          <a:xfrm>
            <a:off x="112713" y="214313"/>
            <a:ext cx="8891587" cy="549275"/>
          </a:xfrm>
          <a:prstGeom prst="rect">
            <a:avLst/>
          </a:prstGeom>
          <a:noFill/>
          <a:ln w="9525">
            <a:noFill/>
            <a:miter lim="800000"/>
            <a:headEnd/>
            <a:tailEnd/>
          </a:ln>
        </p:spPr>
        <p:txBody>
          <a:bodyPr anchor="ctr"/>
          <a:lstStyle/>
          <a:p>
            <a:pPr algn="ctr" fontAlgn="auto">
              <a:lnSpc>
                <a:spcPct val="110000"/>
              </a:lnSpc>
              <a:spcBef>
                <a:spcPts val="0"/>
              </a:spcBef>
              <a:spcAft>
                <a:spcPts val="0"/>
              </a:spcAft>
              <a:defRPr/>
            </a:pPr>
            <a:r>
              <a:rPr lang="ru-RU" sz="2600" b="1" dirty="0">
                <a:solidFill>
                  <a:srgbClr val="002060"/>
                </a:solidFill>
                <a:effectLst>
                  <a:outerShdw blurRad="38100" dist="38100" dir="2700000" algn="tl">
                    <a:srgbClr val="000000">
                      <a:alpha val="43137"/>
                    </a:srgbClr>
                  </a:outerShdw>
                </a:effectLst>
                <a:latin typeface="Verdana" pitchFamily="34" charset="0"/>
                <a:ea typeface="+mj-ea"/>
                <a:cs typeface="+mj-cs"/>
              </a:rPr>
              <a:t>Изменения в пенсионном законодательстве</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468313" y="476250"/>
            <a:ext cx="8137525" cy="1296988"/>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ru-RU" sz="2400" b="1" dirty="0">
                <a:solidFill>
                  <a:srgbClr val="002060"/>
                </a:solidFill>
                <a:effectLst>
                  <a:outerShdw blurRad="38100" dist="38100" dir="2700000" algn="tl">
                    <a:srgbClr val="000000">
                      <a:alpha val="43137"/>
                    </a:srgbClr>
                  </a:outerShdw>
                </a:effectLst>
              </a:rPr>
              <a:t>Федеральный закон от 29.06.2015 N 200-ФЗ "О внесении изменения в статью 64 Трудового кодекса РФ»</a:t>
            </a:r>
          </a:p>
        </p:txBody>
      </p:sp>
      <p:sp>
        <p:nvSpPr>
          <p:cNvPr id="7" name="Скругленный прямоугольник 6"/>
          <p:cNvSpPr/>
          <p:nvPr/>
        </p:nvSpPr>
        <p:spPr>
          <a:xfrm>
            <a:off x="467544" y="1916832"/>
            <a:ext cx="8208912" cy="4536504"/>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defRPr/>
            </a:pPr>
            <a:r>
              <a:rPr lang="ru-RU" sz="2400" b="1" dirty="0">
                <a:solidFill>
                  <a:srgbClr val="002060"/>
                </a:solidFill>
                <a:effectLst>
                  <a:outerShdw blurRad="38100" dist="38100" dir="2700000" algn="tl">
                    <a:srgbClr val="000000">
                      <a:alpha val="43137"/>
                    </a:srgbClr>
                  </a:outerShdw>
                </a:effectLst>
              </a:rPr>
              <a:t>Причина отказа в заключении трудового договора должна быть доведена в письменной форме до сведения заинтересованного лица в семидневный срок</a:t>
            </a:r>
            <a:br>
              <a:rPr lang="ru-RU" sz="2400" b="1" dirty="0">
                <a:solidFill>
                  <a:srgbClr val="002060"/>
                </a:solidFill>
                <a:effectLst>
                  <a:outerShdw blurRad="38100" dist="38100" dir="2700000" algn="tl">
                    <a:srgbClr val="000000">
                      <a:alpha val="43137"/>
                    </a:srgbClr>
                  </a:outerShdw>
                </a:effectLst>
              </a:rPr>
            </a:br>
            <a:r>
              <a:rPr lang="ru-RU" sz="2400" b="1" dirty="0">
                <a:solidFill>
                  <a:srgbClr val="002060"/>
                </a:solidFill>
                <a:effectLst>
                  <a:outerShdw blurRad="38100" dist="38100" dir="2700000" algn="tl">
                    <a:srgbClr val="000000">
                      <a:alpha val="43137"/>
                    </a:srgbClr>
                  </a:outerShdw>
                </a:effectLst>
              </a:rPr>
              <a:t>Ранее было установлено, что по требованию лица, которому отказано в заключении трудового договора, работодатель обязан сообщить причину отказа в письменной форме, при этом срок, в течение которого работодатель обязан предоставить такой письменный ответ, законодательно не предусмотрен.</a:t>
            </a:r>
          </a:p>
        </p:txBody>
      </p:sp>
    </p:spTree>
  </p:cSld>
  <p:clrMapOvr>
    <a:masterClrMapping/>
  </p:clrMapOvr>
  <p:transition>
    <p:fade thruBlk="1"/>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9512" y="404664"/>
            <a:ext cx="8784976" cy="1152128"/>
          </a:xfrm>
          <a:prstGeom prst="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defRPr/>
            </a:pPr>
            <a:r>
              <a:rPr lang="ru-RU" sz="1600" dirty="0">
                <a:solidFill>
                  <a:srgbClr val="002060"/>
                </a:solidFill>
              </a:rPr>
              <a:t/>
            </a:r>
            <a:br>
              <a:rPr lang="ru-RU" sz="1600" dirty="0">
                <a:solidFill>
                  <a:srgbClr val="002060"/>
                </a:solidFill>
              </a:rPr>
            </a:br>
            <a:r>
              <a:rPr lang="ru-RU" sz="1600" dirty="0">
                <a:solidFill>
                  <a:srgbClr val="002060"/>
                </a:solidFill>
              </a:rPr>
              <a:t>ПИСЬМО Минтруда России от 8 февраля 2016 года N 15-2/ООГ-470</a:t>
            </a:r>
            <a:br>
              <a:rPr lang="ru-RU" sz="1600" dirty="0">
                <a:solidFill>
                  <a:srgbClr val="002060"/>
                </a:solidFill>
              </a:rPr>
            </a:br>
            <a:r>
              <a:rPr lang="ru-RU" sz="1600" dirty="0">
                <a:solidFill>
                  <a:srgbClr val="002060"/>
                </a:solidFill>
              </a:rPr>
              <a:t>«</a:t>
            </a:r>
            <a:r>
              <a:rPr lang="ru-RU" sz="1600" b="1" dirty="0">
                <a:solidFill>
                  <a:srgbClr val="002060"/>
                </a:solidFill>
              </a:rPr>
              <a:t>По вопросу разъяснения отдельных положений Правил по охране труда при работе на высоте, утвержденных приказом Минтруда России от 28 марта 2014 года N 155н»</a:t>
            </a:r>
            <a:endParaRPr lang="ru-RU" sz="1600" dirty="0">
              <a:solidFill>
                <a:srgbClr val="002060"/>
              </a:solidFill>
            </a:endParaRPr>
          </a:p>
          <a:p>
            <a:pPr>
              <a:defRPr/>
            </a:pPr>
            <a:endParaRPr lang="ru-RU" sz="1600" b="1" dirty="0">
              <a:solidFill>
                <a:srgbClr val="002060"/>
              </a:solidFill>
            </a:endParaRPr>
          </a:p>
        </p:txBody>
      </p:sp>
      <p:sp>
        <p:nvSpPr>
          <p:cNvPr id="5" name="Прямоугольник 4"/>
          <p:cNvSpPr/>
          <p:nvPr/>
        </p:nvSpPr>
        <p:spPr>
          <a:xfrm>
            <a:off x="179512" y="1844824"/>
            <a:ext cx="8784976" cy="1152128"/>
          </a:xfrm>
          <a:prstGeom prst="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r>
              <a:rPr lang="ru-RU" sz="1600" dirty="0">
                <a:solidFill>
                  <a:srgbClr val="002060"/>
                </a:solidFill>
              </a:rPr>
              <a:t/>
            </a:r>
            <a:br>
              <a:rPr lang="ru-RU" sz="1600" dirty="0">
                <a:solidFill>
                  <a:srgbClr val="002060"/>
                </a:solidFill>
              </a:rPr>
            </a:br>
            <a:r>
              <a:rPr lang="ru-RU" sz="1600" dirty="0">
                <a:solidFill>
                  <a:srgbClr val="002060"/>
                </a:solidFill>
              </a:rPr>
              <a:t>ПИСЬМО Минтруда </a:t>
            </a:r>
            <a:r>
              <a:rPr lang="ru-RU" sz="1600" dirty="0" smtClean="0">
                <a:solidFill>
                  <a:srgbClr val="002060"/>
                </a:solidFill>
              </a:rPr>
              <a:t>России </a:t>
            </a:r>
            <a:r>
              <a:rPr lang="ru-RU" sz="1600" b="1" dirty="0" smtClean="0">
                <a:solidFill>
                  <a:srgbClr val="002060"/>
                </a:solidFill>
              </a:rPr>
              <a:t>от 29 апреля 2016 г. N 15-2/ООГ-1695</a:t>
            </a:r>
            <a:endParaRPr lang="ru-RU" sz="1600" dirty="0" smtClean="0">
              <a:solidFill>
                <a:srgbClr val="002060"/>
              </a:solidFill>
            </a:endParaRPr>
          </a:p>
          <a:p>
            <a:pPr>
              <a:defRPr/>
            </a:pPr>
            <a:r>
              <a:rPr lang="ru-RU" sz="1600" b="1" dirty="0" smtClean="0">
                <a:solidFill>
                  <a:srgbClr val="002060"/>
                </a:solidFill>
              </a:rPr>
              <a:t>«По вопросу обучения работников безопасным методам и приемам выполнения работ на высоте согласно требованиям Правил по охране труда при работе на высоте»</a:t>
            </a:r>
            <a:endParaRPr lang="ru-RU" sz="1600" b="1" dirty="0">
              <a:solidFill>
                <a:srgbClr val="002060"/>
              </a:solidFill>
            </a:endParaRPr>
          </a:p>
          <a:p>
            <a:pPr>
              <a:defRPr/>
            </a:pPr>
            <a:endParaRPr lang="ru-RU" sz="1600" b="1" dirty="0">
              <a:solidFill>
                <a:srgbClr val="002060"/>
              </a:solidFill>
            </a:endParaRPr>
          </a:p>
        </p:txBody>
      </p:sp>
      <p:sp>
        <p:nvSpPr>
          <p:cNvPr id="6" name="Прямоугольник 5"/>
          <p:cNvSpPr/>
          <p:nvPr/>
        </p:nvSpPr>
        <p:spPr>
          <a:xfrm>
            <a:off x="107504" y="3284984"/>
            <a:ext cx="8784976" cy="3240360"/>
          </a:xfrm>
          <a:prstGeom prst="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r>
              <a:rPr lang="ru-RU" sz="1400" dirty="0">
                <a:solidFill>
                  <a:srgbClr val="002060"/>
                </a:solidFill>
              </a:rPr>
              <a:t/>
            </a:r>
            <a:br>
              <a:rPr lang="ru-RU" sz="1400" dirty="0">
                <a:solidFill>
                  <a:srgbClr val="002060"/>
                </a:solidFill>
              </a:rPr>
            </a:br>
            <a:r>
              <a:rPr lang="ru-RU" sz="1400" dirty="0" smtClean="0">
                <a:solidFill>
                  <a:srgbClr val="002060"/>
                </a:solidFill>
              </a:rPr>
              <a:t> ПИСЬМО Минтруда России </a:t>
            </a:r>
            <a:r>
              <a:rPr lang="ru-RU" sz="1400" b="1" dirty="0" smtClean="0">
                <a:solidFill>
                  <a:srgbClr val="002060"/>
                </a:solidFill>
              </a:rPr>
              <a:t>от 16.08.2016 N 15-2/ООГ-2956 «По вопросу применения Правил безопасности при работе с инструментом и приспособлениями, утв. Минэнерго СССР 30.04.1985, Постановлением Президиума ЦК профсоюза рабочих электростанций и электротехнической промышленности от 27.03.1985, протокол N 42»</a:t>
            </a:r>
          </a:p>
          <a:p>
            <a:r>
              <a:rPr lang="ru-RU" sz="1400" dirty="0" smtClean="0">
                <a:solidFill>
                  <a:srgbClr val="002060"/>
                </a:solidFill>
              </a:rPr>
              <a:t> 8 января 2016 г. вступил в силу приказ Минтруда России от 17 августа 2015 г. N 552н "Об утверждении Правил по охране труда при работе с инструментом и приспособлениями», зарегистрированные в Минюсте России, следовательно, имеют статус нормативного правового акта, обязательного для применения</a:t>
            </a:r>
          </a:p>
          <a:p>
            <a:r>
              <a:rPr lang="ru-RU" sz="1400" dirty="0" smtClean="0">
                <a:solidFill>
                  <a:srgbClr val="002060"/>
                </a:solidFill>
              </a:rPr>
              <a:t>Действующие в настоящее время Правила безопасности при работе с инструментом и приспособлениями (РД 34.03.204), утвержденные Минэнерго СССР 30 апреля 1985 г., не зарегистрированы Минюстом России, и, следовательно, не являются нормативным правовым актом. В этой связи Правила безопасности при работе с инструментом и приспособлениями могут применяться в части, не противоречащей Правилам</a:t>
            </a:r>
            <a:endParaRPr lang="ru-RU" sz="1400" b="1" dirty="0" smtClean="0">
              <a:solidFill>
                <a:srgbClr val="002060"/>
              </a:solidFill>
            </a:endParaRPr>
          </a:p>
          <a:p>
            <a:pPr>
              <a:defRPr/>
            </a:pPr>
            <a:endParaRPr lang="ru-RU" sz="1400" b="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179512" y="404664"/>
            <a:ext cx="8784976" cy="1152128"/>
          </a:xfrm>
          <a:prstGeom prst="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defRPr/>
            </a:pPr>
            <a:r>
              <a:rPr lang="ru-RU" sz="1600" dirty="0">
                <a:solidFill>
                  <a:srgbClr val="002060"/>
                </a:solidFill>
              </a:rPr>
              <a:t/>
            </a:r>
            <a:br>
              <a:rPr lang="ru-RU" sz="1600" dirty="0">
                <a:solidFill>
                  <a:srgbClr val="002060"/>
                </a:solidFill>
              </a:rPr>
            </a:br>
            <a:r>
              <a:rPr lang="ru-RU" sz="1600" b="1" dirty="0" smtClean="0">
                <a:solidFill>
                  <a:srgbClr val="002060"/>
                </a:solidFill>
              </a:rPr>
              <a:t>Письмо Минтруда России от 16.09.2016 № 15-2/ООГ-3359 "О прохождении работниками обязательных психиатрических освидетельствований"</a:t>
            </a:r>
          </a:p>
          <a:p>
            <a:pPr>
              <a:defRPr/>
            </a:pPr>
            <a:endParaRPr lang="ru-RU" sz="1600" dirty="0">
              <a:solidFill>
                <a:srgbClr val="002060"/>
              </a:solidFill>
            </a:endParaRPr>
          </a:p>
          <a:p>
            <a:pPr>
              <a:defRPr/>
            </a:pPr>
            <a:endParaRPr lang="ru-RU" sz="1600" b="1" dirty="0">
              <a:solidFill>
                <a:srgbClr val="002060"/>
              </a:solidFill>
            </a:endParaRPr>
          </a:p>
        </p:txBody>
      </p:sp>
      <p:sp>
        <p:nvSpPr>
          <p:cNvPr id="8" name="Прямоугольник 7"/>
          <p:cNvSpPr/>
          <p:nvPr/>
        </p:nvSpPr>
        <p:spPr>
          <a:xfrm>
            <a:off x="179512" y="1844824"/>
            <a:ext cx="8784976" cy="3240360"/>
          </a:xfrm>
          <a:prstGeom prst="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defRPr/>
            </a:pPr>
            <a:r>
              <a:rPr lang="ru-RU" sz="1400" b="1" dirty="0">
                <a:solidFill>
                  <a:srgbClr val="002060"/>
                </a:solidFill>
              </a:rPr>
              <a:t/>
            </a:r>
            <a:br>
              <a:rPr lang="ru-RU" sz="1400" b="1" dirty="0">
                <a:solidFill>
                  <a:srgbClr val="002060"/>
                </a:solidFill>
              </a:rPr>
            </a:br>
            <a:r>
              <a:rPr lang="ru-RU" sz="1400" b="1" dirty="0" smtClean="0">
                <a:solidFill>
                  <a:srgbClr val="002060"/>
                </a:solidFill>
              </a:rPr>
              <a:t>ПРИКАЗ Минтруда России от 8 сентября 2016 г. № 501н</a:t>
            </a:r>
          </a:p>
          <a:p>
            <a:pPr algn="ctr">
              <a:defRPr/>
            </a:pPr>
            <a:r>
              <a:rPr lang="ru-RU" sz="1400" b="1" dirty="0" smtClean="0">
                <a:solidFill>
                  <a:srgbClr val="002060"/>
                </a:solidFill>
              </a:rPr>
              <a:t> </a:t>
            </a:r>
          </a:p>
          <a:p>
            <a:pPr algn="ctr">
              <a:defRPr/>
            </a:pPr>
            <a:r>
              <a:rPr lang="ru-RU" sz="1400" b="1" dirty="0" smtClean="0">
                <a:solidFill>
                  <a:srgbClr val="002060"/>
                </a:solidFill>
              </a:rPr>
              <a:t>        Об утверждении Порядка рассмотрения разногласий по вопросам проведения экспертизы качества специальной оценки условий труда, несогласия работников, профессиональных союзов, их объединений, иных уполномоченных работниками представительных органов, работодателей, их объединений, страховщиков, территориальных органов федерального органа исполнительной власти, уполномоченного на проведение федерального государственного надзора за соблюдением трудового законодательства и иных нормативных правовых актов, содержащих нормы трудового права, организаций, проводивших специальную оценку условий труда, с результатами экспертизы качества специальной оценки условий труда</a:t>
            </a:r>
          </a:p>
          <a:p>
            <a:pPr algn="ctr">
              <a:defRPr/>
            </a:pPr>
            <a:r>
              <a:rPr lang="ru-RU" sz="1400" b="1" dirty="0" smtClean="0">
                <a:solidFill>
                  <a:srgbClr val="002060"/>
                </a:solidFill>
              </a:rPr>
              <a:t> </a:t>
            </a:r>
          </a:p>
          <a:p>
            <a:pPr algn="ctr">
              <a:defRPr/>
            </a:pPr>
            <a:r>
              <a:rPr lang="ru-RU" sz="1400" b="1" dirty="0" smtClean="0">
                <a:solidFill>
                  <a:srgbClr val="002060"/>
                </a:solidFill>
              </a:rPr>
              <a:t>        (Зарегистрирован Минюстом России 28 сентября 2016 г. Регистрационный № 43843)</a:t>
            </a:r>
          </a:p>
          <a:p>
            <a:pPr algn="ctr">
              <a:defRPr/>
            </a:pPr>
            <a:endParaRPr lang="ru-RU" sz="1400" b="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395536" y="188640"/>
            <a:ext cx="8208912" cy="5377230"/>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sz="1600" b="1" u="sng" dirty="0" smtClean="0">
                <a:solidFill>
                  <a:srgbClr val="002060"/>
                </a:solidFill>
              </a:rPr>
              <a:t>ГОСТ 12.0.003-2015</a:t>
            </a:r>
            <a:r>
              <a:rPr lang="ru-RU" sz="1600" b="1" dirty="0" smtClean="0">
                <a:solidFill>
                  <a:srgbClr val="002060"/>
                </a:solidFill>
              </a:rPr>
              <a:t> </a:t>
            </a:r>
          </a:p>
          <a:p>
            <a:pPr algn="ctr"/>
            <a:r>
              <a:rPr lang="ru-RU" sz="1600" b="1" dirty="0" smtClean="0">
                <a:solidFill>
                  <a:srgbClr val="002060"/>
                </a:solidFill>
              </a:rPr>
              <a:t>ССБТ. Опасные и вредные производственные факторы. Классификация</a:t>
            </a:r>
          </a:p>
          <a:p>
            <a:pPr algn="ctr"/>
            <a:r>
              <a:rPr lang="ru-RU" sz="1600" b="1" dirty="0" smtClean="0">
                <a:solidFill>
                  <a:srgbClr val="002060"/>
                </a:solidFill>
              </a:rPr>
              <a:t>(вступил в силу с 01 марта 2016 Г.)</a:t>
            </a:r>
          </a:p>
          <a:p>
            <a:pPr algn="ctr"/>
            <a:r>
              <a:rPr lang="ru-RU" sz="1600" b="1" u="sng" dirty="0" smtClean="0">
                <a:solidFill>
                  <a:srgbClr val="002060"/>
                </a:solidFill>
              </a:rPr>
              <a:t>ГОСТ 12.0.004-2015 </a:t>
            </a:r>
          </a:p>
          <a:p>
            <a:pPr algn="ctr"/>
            <a:r>
              <a:rPr lang="ru-RU" sz="1600" b="1" dirty="0" smtClean="0">
                <a:solidFill>
                  <a:srgbClr val="002060"/>
                </a:solidFill>
              </a:rPr>
              <a:t>ССБТ. Организация обучения безопасности труда. Общие положения</a:t>
            </a:r>
          </a:p>
          <a:p>
            <a:pPr algn="ctr"/>
            <a:r>
              <a:rPr lang="ru-RU" sz="1600" b="1" dirty="0" smtClean="0">
                <a:solidFill>
                  <a:srgbClr val="002060"/>
                </a:solidFill>
              </a:rPr>
              <a:t>(</a:t>
            </a:r>
            <a:r>
              <a:rPr lang="ru-RU" sz="1600" b="1" dirty="0" smtClean="0">
                <a:solidFill>
                  <a:srgbClr val="002060"/>
                </a:solidFill>
              </a:rPr>
              <a:t>вступил </a:t>
            </a:r>
            <a:r>
              <a:rPr lang="ru-RU" sz="1600" b="1" dirty="0" smtClean="0">
                <a:solidFill>
                  <a:srgbClr val="002060"/>
                </a:solidFill>
              </a:rPr>
              <a:t>в силу с 01 марта 2017 г.)</a:t>
            </a:r>
          </a:p>
          <a:p>
            <a:pPr algn="ctr"/>
            <a:r>
              <a:rPr lang="ru-RU" sz="1600" b="1" u="sng" dirty="0" smtClean="0">
                <a:solidFill>
                  <a:srgbClr val="002060"/>
                </a:solidFill>
              </a:rPr>
              <a:t>ГОСТ 12.4.026-2015 </a:t>
            </a:r>
          </a:p>
          <a:p>
            <a:pPr algn="ctr"/>
            <a:r>
              <a:rPr lang="ru-RU" sz="1600" b="1" dirty="0" smtClean="0">
                <a:solidFill>
                  <a:srgbClr val="002060"/>
                </a:solidFill>
              </a:rPr>
              <a:t>ССБТ. Цвета сигнальные, знаки безопасности и разметка сигнальная. Назначение и правила применения. Общие технические требования и характеристики. Методы испытаний</a:t>
            </a:r>
          </a:p>
          <a:p>
            <a:pPr algn="ctr"/>
            <a:r>
              <a:rPr lang="ru-RU" sz="1600" b="1" dirty="0" smtClean="0">
                <a:solidFill>
                  <a:srgbClr val="002060"/>
                </a:solidFill>
              </a:rPr>
              <a:t>(</a:t>
            </a:r>
            <a:r>
              <a:rPr lang="ru-RU" sz="1600" b="1" dirty="0" smtClean="0">
                <a:solidFill>
                  <a:srgbClr val="002060"/>
                </a:solidFill>
              </a:rPr>
              <a:t>вступил </a:t>
            </a:r>
            <a:r>
              <a:rPr lang="ru-RU" sz="1600" b="1" dirty="0" smtClean="0">
                <a:solidFill>
                  <a:srgbClr val="002060"/>
                </a:solidFill>
              </a:rPr>
              <a:t>в силу с 01 марта 2017 г.)</a:t>
            </a:r>
          </a:p>
          <a:p>
            <a:pPr algn="ctr"/>
            <a:r>
              <a:rPr lang="ru-RU" sz="1600" b="1" dirty="0" smtClean="0">
                <a:solidFill>
                  <a:srgbClr val="002060"/>
                </a:solidFill>
              </a:rPr>
              <a:t>ГОСТ 12.0.230.1-2015</a:t>
            </a:r>
          </a:p>
          <a:p>
            <a:pPr algn="ctr"/>
            <a:r>
              <a:rPr lang="ru-RU" sz="1600" b="1" dirty="0" smtClean="0">
                <a:solidFill>
                  <a:srgbClr val="002060"/>
                </a:solidFill>
              </a:rPr>
              <a:t>ССБТ. Системы управления охраной труда. Руководство по применению ГОСТ 12.0.230-2007</a:t>
            </a:r>
          </a:p>
          <a:p>
            <a:pPr algn="ctr"/>
            <a:r>
              <a:rPr lang="ru-RU" sz="1600" b="1" dirty="0" smtClean="0">
                <a:solidFill>
                  <a:srgbClr val="002060"/>
                </a:solidFill>
              </a:rPr>
              <a:t>(вступил в силу с 01 марта 2016 г.)</a:t>
            </a:r>
          </a:p>
          <a:p>
            <a:pPr algn="ctr"/>
            <a:r>
              <a:rPr lang="ru-RU" sz="1600" b="1" u="sng" dirty="0" smtClean="0">
                <a:solidFill>
                  <a:srgbClr val="002060"/>
                </a:solidFill>
              </a:rPr>
              <a:t>ГОСТ 12.0.230.2-2015 </a:t>
            </a:r>
          </a:p>
          <a:p>
            <a:pPr algn="ctr"/>
            <a:r>
              <a:rPr lang="ru-RU" sz="1600" b="1" dirty="0" smtClean="0">
                <a:solidFill>
                  <a:srgbClr val="002060"/>
                </a:solidFill>
              </a:rPr>
              <a:t>«ССБТ. Системы управления охраной труда. Оценка соответствия. Требования"</a:t>
            </a:r>
          </a:p>
          <a:p>
            <a:pPr algn="ctr"/>
            <a:r>
              <a:rPr lang="ru-RU" sz="1600" b="1" dirty="0" smtClean="0">
                <a:solidFill>
                  <a:srgbClr val="002060"/>
                </a:solidFill>
              </a:rPr>
              <a:t>(</a:t>
            </a:r>
            <a:r>
              <a:rPr lang="ru-RU" sz="1600" b="1" dirty="0" smtClean="0">
                <a:solidFill>
                  <a:srgbClr val="002060"/>
                </a:solidFill>
              </a:rPr>
              <a:t>вступил </a:t>
            </a:r>
            <a:r>
              <a:rPr lang="ru-RU" sz="1600" b="1" dirty="0" smtClean="0">
                <a:solidFill>
                  <a:srgbClr val="002060"/>
                </a:solidFill>
              </a:rPr>
              <a:t>в силу с марта 2017 г.)</a:t>
            </a:r>
          </a:p>
          <a:p>
            <a:pPr algn="ctr"/>
            <a:r>
              <a:rPr lang="ru-RU" sz="1600" b="1" u="sng" dirty="0" smtClean="0">
                <a:solidFill>
                  <a:srgbClr val="002060"/>
                </a:solidFill>
              </a:rPr>
              <a:t>Проект ГОСТ ССБТ. </a:t>
            </a:r>
          </a:p>
          <a:p>
            <a:pPr algn="ctr"/>
            <a:r>
              <a:rPr lang="ru-RU" sz="1600" b="1" dirty="0" smtClean="0">
                <a:solidFill>
                  <a:srgbClr val="002060"/>
                </a:solidFill>
              </a:rPr>
              <a:t>Методы расчета и оценки профессиональных рисков</a:t>
            </a:r>
            <a:endParaRPr lang="ru-RU" sz="1600" b="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468313" y="476250"/>
            <a:ext cx="8137525" cy="1296988"/>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ru-RU" sz="2400" b="1" dirty="0" smtClean="0">
                <a:solidFill>
                  <a:srgbClr val="002060"/>
                </a:solidFill>
                <a:effectLst>
                  <a:outerShdw blurRad="38100" dist="38100" dir="2700000" algn="tl">
                    <a:srgbClr val="000000">
                      <a:alpha val="43137"/>
                    </a:srgbClr>
                  </a:outerShdw>
                </a:effectLst>
              </a:rPr>
              <a:t>ГОСТ ССБТ 12.0.004 – НЕ ОБЯЗАТЕЛЕН!!!</a:t>
            </a:r>
            <a:endParaRPr lang="ru-RU" sz="2400" b="1" dirty="0">
              <a:solidFill>
                <a:srgbClr val="002060"/>
              </a:solidFill>
              <a:effectLst>
                <a:outerShdw blurRad="38100" dist="38100" dir="2700000" algn="tl">
                  <a:srgbClr val="000000">
                    <a:alpha val="43137"/>
                  </a:srgbClr>
                </a:outerShdw>
              </a:effectLst>
            </a:endParaRPr>
          </a:p>
        </p:txBody>
      </p:sp>
      <p:sp>
        <p:nvSpPr>
          <p:cNvPr id="7" name="Скругленный прямоугольник 6"/>
          <p:cNvSpPr/>
          <p:nvPr/>
        </p:nvSpPr>
        <p:spPr>
          <a:xfrm>
            <a:off x="467544" y="1916832"/>
            <a:ext cx="8208912" cy="4536504"/>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defRPr/>
            </a:pPr>
            <a:r>
              <a:rPr lang="ru-RU" sz="1600" dirty="0" smtClean="0">
                <a:solidFill>
                  <a:srgbClr val="002060"/>
                </a:solidFill>
              </a:rPr>
              <a:t>Федеральный закон от 29 июня 2015 г. N </a:t>
            </a:r>
            <a:r>
              <a:rPr lang="ru-RU" sz="1600" dirty="0" smtClean="0">
                <a:solidFill>
                  <a:srgbClr val="002060"/>
                </a:solidFill>
              </a:rPr>
              <a:t>162-ФЗ "О </a:t>
            </a:r>
            <a:r>
              <a:rPr lang="ru-RU" sz="1600" dirty="0" smtClean="0">
                <a:solidFill>
                  <a:srgbClr val="002060"/>
                </a:solidFill>
              </a:rPr>
              <a:t>стандартизации в Российской </a:t>
            </a:r>
            <a:r>
              <a:rPr lang="ru-RU" sz="1600" dirty="0" smtClean="0">
                <a:solidFill>
                  <a:srgbClr val="002060"/>
                </a:solidFill>
              </a:rPr>
              <a:t>Федерации«</a:t>
            </a:r>
          </a:p>
          <a:p>
            <a:pPr>
              <a:defRPr/>
            </a:pPr>
            <a:r>
              <a:rPr lang="ru-RU" sz="1600" dirty="0" smtClean="0">
                <a:solidFill>
                  <a:srgbClr val="002060"/>
                </a:solidFill>
              </a:rPr>
              <a:t>П. 5 Статьи 2:</a:t>
            </a:r>
          </a:p>
          <a:p>
            <a:pPr>
              <a:defRPr/>
            </a:pPr>
            <a:r>
              <a:rPr lang="ru-RU" sz="1600" b="1" dirty="0" smtClean="0">
                <a:solidFill>
                  <a:srgbClr val="002060"/>
                </a:solidFill>
              </a:rPr>
              <a:t>национальный стандарт</a:t>
            </a:r>
            <a:r>
              <a:rPr lang="ru-RU" sz="1600" dirty="0" smtClean="0">
                <a:solidFill>
                  <a:srgbClr val="002060"/>
                </a:solidFill>
              </a:rPr>
              <a:t> - документ по стандартизации, который разработан участником или участниками работ по стандартизации, по результатам экспертизы в техническом комитете по стандартизации или проектном техническом комитете по </a:t>
            </a:r>
            <a:r>
              <a:rPr lang="ru-RU" sz="1600" b="1" dirty="0" smtClean="0">
                <a:solidFill>
                  <a:srgbClr val="002060"/>
                </a:solidFill>
              </a:rPr>
              <a:t>стандартизации утвержден федеральным органом исполнительной власти в сфере стандартизации </a:t>
            </a:r>
            <a:r>
              <a:rPr lang="ru-RU" sz="1600" dirty="0" smtClean="0">
                <a:solidFill>
                  <a:srgbClr val="002060"/>
                </a:solidFill>
              </a:rPr>
              <a:t>и в котором для всеобщего применения устанавливаются общие характеристики объекта стандартизации, а также правила и общие принципы в отношении объекта </a:t>
            </a:r>
            <a:r>
              <a:rPr lang="ru-RU" sz="1600" dirty="0" smtClean="0">
                <a:solidFill>
                  <a:srgbClr val="002060"/>
                </a:solidFill>
              </a:rPr>
              <a:t>стандартизации</a:t>
            </a:r>
          </a:p>
          <a:p>
            <a:r>
              <a:rPr lang="ru-RU" sz="1600" dirty="0" smtClean="0">
                <a:solidFill>
                  <a:srgbClr val="002060"/>
                </a:solidFill>
              </a:rPr>
              <a:t/>
            </a:r>
            <a:br>
              <a:rPr lang="ru-RU" sz="1600" dirty="0" smtClean="0">
                <a:solidFill>
                  <a:srgbClr val="002060"/>
                </a:solidFill>
              </a:rPr>
            </a:br>
            <a:endParaRPr lang="ru-RU" sz="1600" dirty="0">
              <a:solidFill>
                <a:srgbClr val="002060"/>
              </a:solidFill>
              <a:effectLst>
                <a:outerShdw blurRad="38100" dist="38100" dir="2700000" algn="tl">
                  <a:srgbClr val="000000">
                    <a:alpha val="43137"/>
                  </a:srgbClr>
                </a:outerShdw>
              </a:effectLst>
            </a:endParaRPr>
          </a:p>
        </p:txBody>
      </p:sp>
      <p:sp>
        <p:nvSpPr>
          <p:cNvPr id="4" name="Прямоугольник 3"/>
          <p:cNvSpPr/>
          <p:nvPr/>
        </p:nvSpPr>
        <p:spPr>
          <a:xfrm>
            <a:off x="8100392" y="188640"/>
            <a:ext cx="864096" cy="17281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dirty="0" smtClean="0">
                <a:solidFill>
                  <a:srgbClr val="FF0000"/>
                </a:solidFill>
              </a:rPr>
              <a:t>!</a:t>
            </a:r>
            <a:endParaRPr lang="ru-RU" sz="8800" dirty="0">
              <a:solidFill>
                <a:srgbClr val="FF0000"/>
              </a:solidFill>
            </a:endParaRPr>
          </a:p>
        </p:txBody>
      </p:sp>
    </p:spTree>
  </p:cSld>
  <p:clrMapOvr>
    <a:masterClrMapping/>
  </p:clrMapOvr>
  <p:transition>
    <p:fade thruBlk="1"/>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395536" y="260648"/>
            <a:ext cx="8137525" cy="1296988"/>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ru-RU" sz="2400" b="1" dirty="0" smtClean="0">
                <a:solidFill>
                  <a:srgbClr val="002060"/>
                </a:solidFill>
                <a:effectLst>
                  <a:outerShdw blurRad="38100" dist="38100" dir="2700000" algn="tl">
                    <a:srgbClr val="000000">
                      <a:alpha val="43137"/>
                    </a:srgbClr>
                  </a:outerShdw>
                </a:effectLst>
              </a:rPr>
              <a:t>ГОСТ ССБТ 12.0.004 – НЕ ОБЯЗАТЕЛЕН!!!</a:t>
            </a:r>
            <a:endParaRPr lang="ru-RU" sz="2400" b="1" dirty="0">
              <a:solidFill>
                <a:srgbClr val="002060"/>
              </a:solidFill>
              <a:effectLst>
                <a:outerShdw blurRad="38100" dist="38100" dir="2700000" algn="tl">
                  <a:srgbClr val="000000">
                    <a:alpha val="43137"/>
                  </a:srgbClr>
                </a:outerShdw>
              </a:effectLst>
            </a:endParaRPr>
          </a:p>
        </p:txBody>
      </p:sp>
      <p:sp>
        <p:nvSpPr>
          <p:cNvPr id="7" name="Скругленный прямоугольник 6"/>
          <p:cNvSpPr/>
          <p:nvPr/>
        </p:nvSpPr>
        <p:spPr>
          <a:xfrm>
            <a:off x="467544" y="2132856"/>
            <a:ext cx="8208912" cy="2808312"/>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just">
              <a:defRPr/>
            </a:pPr>
            <a:r>
              <a:rPr lang="ru-RU" sz="1400" b="1" dirty="0" smtClean="0">
                <a:solidFill>
                  <a:srgbClr val="002060"/>
                </a:solidFill>
              </a:rPr>
              <a:t>Статья 211 ТК РФ</a:t>
            </a:r>
          </a:p>
          <a:p>
            <a:pPr algn="just">
              <a:defRPr/>
            </a:pPr>
            <a:endParaRPr lang="ru-RU" sz="1400" b="1" dirty="0" smtClean="0">
              <a:solidFill>
                <a:srgbClr val="002060"/>
              </a:solidFill>
            </a:endParaRPr>
          </a:p>
          <a:p>
            <a:pPr algn="just">
              <a:defRPr/>
            </a:pPr>
            <a:r>
              <a:rPr lang="ru-RU" sz="1400" b="1" dirty="0" smtClean="0">
                <a:solidFill>
                  <a:srgbClr val="002060"/>
                </a:solidFill>
              </a:rPr>
              <a:t>Государственные нормативные требования охраны труда обязательны </a:t>
            </a:r>
            <a:r>
              <a:rPr lang="ru-RU" sz="1400" dirty="0" smtClean="0">
                <a:solidFill>
                  <a:srgbClr val="002060"/>
                </a:solidFill>
              </a:rPr>
              <a:t>для исполнения юридическими и физическими лицами при осуществлении ими любых видов деятельности, в том числе при проектировании, строительстве (реконструкции) и эксплуатации объектов, конструировании машин, механизмов и другого оборудования, разработке технологических процессов, организации производства и труда.</a:t>
            </a:r>
            <a:endParaRPr lang="ru-RU" sz="1400" b="1" dirty="0" smtClean="0">
              <a:solidFill>
                <a:srgbClr val="002060"/>
              </a:solidFill>
            </a:endParaRPr>
          </a:p>
        </p:txBody>
      </p:sp>
      <p:sp>
        <p:nvSpPr>
          <p:cNvPr id="4" name="Прямоугольник 3"/>
          <p:cNvSpPr/>
          <p:nvPr/>
        </p:nvSpPr>
        <p:spPr>
          <a:xfrm>
            <a:off x="8028384" y="188640"/>
            <a:ext cx="864096" cy="139553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dirty="0" smtClean="0">
                <a:solidFill>
                  <a:srgbClr val="FF0000"/>
                </a:solidFill>
              </a:rPr>
              <a:t>!</a:t>
            </a:r>
            <a:endParaRPr lang="ru-RU" sz="8800" dirty="0">
              <a:solidFill>
                <a:srgbClr val="FF0000"/>
              </a:solidFill>
            </a:endParaRPr>
          </a:p>
        </p:txBody>
      </p:sp>
    </p:spTree>
  </p:cSld>
  <p:clrMapOvr>
    <a:masterClrMapping/>
  </p:clrMapOvr>
  <p:transition>
    <p:fade thruBlk="1"/>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395536" y="260648"/>
            <a:ext cx="8137525" cy="1296988"/>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ru-RU" sz="2400" b="1" dirty="0" smtClean="0">
                <a:solidFill>
                  <a:srgbClr val="002060"/>
                </a:solidFill>
                <a:effectLst>
                  <a:outerShdw blurRad="38100" dist="38100" dir="2700000" algn="tl">
                    <a:srgbClr val="000000">
                      <a:alpha val="43137"/>
                    </a:srgbClr>
                  </a:outerShdw>
                </a:effectLst>
              </a:rPr>
              <a:t>ГОСТ ССБТ 12.0.004 – НЕ ОБЯЗАТЕЛЕН!!!</a:t>
            </a:r>
            <a:endParaRPr lang="ru-RU" sz="2400" b="1" dirty="0">
              <a:solidFill>
                <a:srgbClr val="002060"/>
              </a:solidFill>
              <a:effectLst>
                <a:outerShdw blurRad="38100" dist="38100" dir="2700000" algn="tl">
                  <a:srgbClr val="000000">
                    <a:alpha val="43137"/>
                  </a:srgbClr>
                </a:outerShdw>
              </a:effectLst>
            </a:endParaRPr>
          </a:p>
        </p:txBody>
      </p:sp>
      <p:sp>
        <p:nvSpPr>
          <p:cNvPr id="7" name="Скругленный прямоугольник 6"/>
          <p:cNvSpPr/>
          <p:nvPr/>
        </p:nvSpPr>
        <p:spPr>
          <a:xfrm>
            <a:off x="467544" y="2132856"/>
            <a:ext cx="8208912" cy="2808312"/>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just">
              <a:defRPr/>
            </a:pPr>
            <a:r>
              <a:rPr lang="ru-RU" sz="1400" b="1" dirty="0" smtClean="0">
                <a:solidFill>
                  <a:srgbClr val="002060"/>
                </a:solidFill>
              </a:rPr>
              <a:t>Статья 209 ТК РФ</a:t>
            </a:r>
          </a:p>
          <a:p>
            <a:pPr algn="just">
              <a:defRPr/>
            </a:pPr>
            <a:endParaRPr lang="ru-RU" sz="1400" b="1" dirty="0" smtClean="0">
              <a:solidFill>
                <a:srgbClr val="002060"/>
              </a:solidFill>
            </a:endParaRPr>
          </a:p>
          <a:p>
            <a:pPr algn="just">
              <a:defRPr/>
            </a:pPr>
            <a:r>
              <a:rPr lang="ru-RU" sz="1400" b="1" dirty="0" smtClean="0">
                <a:solidFill>
                  <a:srgbClr val="002060"/>
                </a:solidFill>
              </a:rPr>
              <a:t>Стандарты безопасности труда </a:t>
            </a:r>
            <a:r>
              <a:rPr lang="ru-RU" sz="1400" dirty="0" smtClean="0">
                <a:solidFill>
                  <a:srgbClr val="002060"/>
                </a:solidFill>
              </a:rPr>
              <a:t>- правила, процедуры, критерии и нормативы, направленные на сохранение жизни и здоровья работников в процессе трудовой деятельности и регламентирующие осуществление социально-экономических, организационных, санитарно-гигиенических, лечебно-профилактических, реабилитационных мер в области охраны труда</a:t>
            </a:r>
            <a:r>
              <a:rPr lang="ru-RU" sz="1400" dirty="0" smtClean="0">
                <a:solidFill>
                  <a:srgbClr val="002060"/>
                </a:solidFill>
              </a:rPr>
              <a:t>.</a:t>
            </a:r>
          </a:p>
          <a:p>
            <a:pPr algn="just">
              <a:defRPr/>
            </a:pPr>
            <a:endParaRPr lang="ru-RU" sz="1400" b="1" dirty="0" smtClean="0">
              <a:solidFill>
                <a:srgbClr val="002060"/>
              </a:solidFill>
            </a:endParaRPr>
          </a:p>
        </p:txBody>
      </p:sp>
      <p:sp>
        <p:nvSpPr>
          <p:cNvPr id="4" name="Прямоугольник 3"/>
          <p:cNvSpPr/>
          <p:nvPr/>
        </p:nvSpPr>
        <p:spPr>
          <a:xfrm>
            <a:off x="8028384" y="188640"/>
            <a:ext cx="864096" cy="139553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dirty="0" smtClean="0">
                <a:solidFill>
                  <a:srgbClr val="FF0000"/>
                </a:solidFill>
              </a:rPr>
              <a:t>!</a:t>
            </a:r>
            <a:endParaRPr lang="ru-RU" sz="8800" dirty="0">
              <a:solidFill>
                <a:srgbClr val="FF0000"/>
              </a:solidFill>
            </a:endParaRPr>
          </a:p>
        </p:txBody>
      </p:sp>
    </p:spTree>
  </p:cSld>
  <p:clrMapOvr>
    <a:masterClrMapping/>
  </p:clrMapOvr>
  <p:transition>
    <p:fade thruBlk="1"/>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395536" y="260648"/>
            <a:ext cx="8137525" cy="1296988"/>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ru-RU" sz="2400" b="1" dirty="0" smtClean="0">
                <a:solidFill>
                  <a:srgbClr val="002060"/>
                </a:solidFill>
                <a:effectLst>
                  <a:outerShdw blurRad="38100" dist="38100" dir="2700000" algn="tl">
                    <a:srgbClr val="000000">
                      <a:alpha val="43137"/>
                    </a:srgbClr>
                  </a:outerShdw>
                </a:effectLst>
              </a:rPr>
              <a:t>ГОСТ ССБТ 12.0.004 – НЕ ОБЯЗАТЕЛЕН!!!</a:t>
            </a:r>
            <a:endParaRPr lang="ru-RU" sz="2400" b="1" dirty="0">
              <a:solidFill>
                <a:srgbClr val="002060"/>
              </a:solidFill>
              <a:effectLst>
                <a:outerShdw blurRad="38100" dist="38100" dir="2700000" algn="tl">
                  <a:srgbClr val="000000">
                    <a:alpha val="43137"/>
                  </a:srgbClr>
                </a:outerShdw>
              </a:effectLst>
            </a:endParaRPr>
          </a:p>
        </p:txBody>
      </p:sp>
      <p:sp>
        <p:nvSpPr>
          <p:cNvPr id="7" name="Скругленный прямоугольник 6"/>
          <p:cNvSpPr/>
          <p:nvPr/>
        </p:nvSpPr>
        <p:spPr>
          <a:xfrm>
            <a:off x="323528" y="1988840"/>
            <a:ext cx="8208912" cy="4509120"/>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defRPr/>
            </a:pPr>
            <a:r>
              <a:rPr lang="ru-RU" sz="1400" b="1" dirty="0" smtClean="0">
                <a:solidFill>
                  <a:srgbClr val="002060"/>
                </a:solidFill>
              </a:rPr>
              <a:t>Постановление Правительства РФ от 27 декабря 2010 г. N 1160</a:t>
            </a:r>
            <a:r>
              <a:rPr lang="ru-RU" sz="1400" dirty="0" smtClean="0">
                <a:solidFill>
                  <a:srgbClr val="002060"/>
                </a:solidFill>
              </a:rPr>
              <a:t/>
            </a:r>
            <a:br>
              <a:rPr lang="ru-RU" sz="1400" dirty="0" smtClean="0">
                <a:solidFill>
                  <a:srgbClr val="002060"/>
                </a:solidFill>
              </a:rPr>
            </a:br>
            <a:r>
              <a:rPr lang="ru-RU" sz="1400" b="1" dirty="0" smtClean="0">
                <a:solidFill>
                  <a:srgbClr val="002060"/>
                </a:solidFill>
              </a:rPr>
              <a:t>«Об </a:t>
            </a:r>
            <a:r>
              <a:rPr lang="ru-RU" sz="1400" b="1" dirty="0" smtClean="0">
                <a:solidFill>
                  <a:srgbClr val="002060"/>
                </a:solidFill>
              </a:rPr>
              <a:t>утверждении Положения о разработке, утверждении и изменении нормативных правовых актов, содержащих государственные нормативные требования охраны </a:t>
            </a:r>
            <a:r>
              <a:rPr lang="ru-RU" sz="1400" b="1" dirty="0" smtClean="0">
                <a:solidFill>
                  <a:srgbClr val="002060"/>
                </a:solidFill>
              </a:rPr>
              <a:t>труда»</a:t>
            </a:r>
          </a:p>
          <a:p>
            <a:pPr algn="just">
              <a:defRPr/>
            </a:pPr>
            <a:r>
              <a:rPr lang="ru-RU" sz="1400" b="1" dirty="0" smtClean="0">
                <a:solidFill>
                  <a:srgbClr val="002060"/>
                </a:solidFill>
              </a:rPr>
              <a:t/>
            </a:r>
            <a:br>
              <a:rPr lang="ru-RU" sz="1400" b="1" dirty="0" smtClean="0">
                <a:solidFill>
                  <a:srgbClr val="002060"/>
                </a:solidFill>
              </a:rPr>
            </a:br>
            <a:r>
              <a:rPr lang="ru-RU" sz="1400" b="1" dirty="0" smtClean="0">
                <a:solidFill>
                  <a:srgbClr val="002060"/>
                </a:solidFill>
              </a:rPr>
              <a:t>П. 2 Положения</a:t>
            </a:r>
          </a:p>
          <a:p>
            <a:pPr algn="just">
              <a:defRPr/>
            </a:pPr>
            <a:r>
              <a:rPr lang="ru-RU" sz="1400" b="1" dirty="0" smtClean="0">
                <a:solidFill>
                  <a:srgbClr val="002060"/>
                </a:solidFill>
              </a:rPr>
              <a:t>К нормативным правовым актам, содержащим государственные нормативные требования охраны труда, относятся стандарты безопасности труда</a:t>
            </a:r>
            <a:br>
              <a:rPr lang="ru-RU" sz="1400" b="1" dirty="0" smtClean="0">
                <a:solidFill>
                  <a:srgbClr val="002060"/>
                </a:solidFill>
              </a:rPr>
            </a:br>
            <a:r>
              <a:rPr lang="ru-RU" sz="1400" b="1" dirty="0" smtClean="0">
                <a:solidFill>
                  <a:srgbClr val="002060"/>
                </a:solidFill>
              </a:rPr>
              <a:t/>
            </a:r>
            <a:br>
              <a:rPr lang="ru-RU" sz="1400" b="1" dirty="0" smtClean="0">
                <a:solidFill>
                  <a:srgbClr val="002060"/>
                </a:solidFill>
              </a:rPr>
            </a:br>
            <a:r>
              <a:rPr lang="ru-RU" sz="1400" b="1" dirty="0" smtClean="0">
                <a:solidFill>
                  <a:srgbClr val="002060"/>
                </a:solidFill>
              </a:rPr>
              <a:t>П. 6 Положения</a:t>
            </a:r>
          </a:p>
          <a:p>
            <a:pPr algn="just">
              <a:defRPr/>
            </a:pPr>
            <a:r>
              <a:rPr lang="ru-RU" sz="1400" b="1" dirty="0" smtClean="0">
                <a:solidFill>
                  <a:srgbClr val="002060"/>
                </a:solidFill>
              </a:rPr>
              <a:t>Акты</a:t>
            </a:r>
            <a:r>
              <a:rPr lang="ru-RU" sz="1400" b="1" dirty="0" smtClean="0">
                <a:solidFill>
                  <a:srgbClr val="002060"/>
                </a:solidFill>
              </a:rPr>
              <a:t>, содержащие требования охраны труда, издаются Министерством труда и социальной защиты Российской Федерации после рассмотрения проектов указанных актов на заседании Российской трехсторонней комиссии по регулированию социально-трудовых отношений</a:t>
            </a:r>
            <a:r>
              <a:rPr lang="ru-RU" sz="1400" b="1" dirty="0" smtClean="0">
                <a:solidFill>
                  <a:srgbClr val="002060"/>
                </a:solidFill>
              </a:rPr>
              <a:t>.</a:t>
            </a:r>
          </a:p>
          <a:p>
            <a:pPr algn="just">
              <a:defRPr/>
            </a:pPr>
            <a:r>
              <a:rPr lang="ru-RU" sz="1400" b="1" dirty="0" smtClean="0">
                <a:solidFill>
                  <a:srgbClr val="002060"/>
                </a:solidFill>
              </a:rPr>
              <a:t/>
            </a:r>
            <a:br>
              <a:rPr lang="ru-RU" sz="1400" b="1" dirty="0" smtClean="0">
                <a:solidFill>
                  <a:srgbClr val="002060"/>
                </a:solidFill>
              </a:rPr>
            </a:br>
            <a:r>
              <a:rPr lang="ru-RU" sz="1400" b="1" dirty="0" smtClean="0">
                <a:solidFill>
                  <a:srgbClr val="002060"/>
                </a:solidFill>
              </a:rPr>
              <a:t/>
            </a:r>
            <a:br>
              <a:rPr lang="ru-RU" sz="1400" b="1" dirty="0" smtClean="0">
                <a:solidFill>
                  <a:srgbClr val="002060"/>
                </a:solidFill>
              </a:rPr>
            </a:br>
            <a:endParaRPr lang="ru-RU" sz="1400" b="1" dirty="0" smtClean="0">
              <a:solidFill>
                <a:srgbClr val="002060"/>
              </a:solidFill>
            </a:endParaRPr>
          </a:p>
        </p:txBody>
      </p:sp>
      <p:sp>
        <p:nvSpPr>
          <p:cNvPr id="4" name="Прямоугольник 3"/>
          <p:cNvSpPr/>
          <p:nvPr/>
        </p:nvSpPr>
        <p:spPr>
          <a:xfrm>
            <a:off x="8028384" y="188640"/>
            <a:ext cx="864096" cy="139553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dirty="0" smtClean="0">
                <a:solidFill>
                  <a:srgbClr val="FF0000"/>
                </a:solidFill>
              </a:rPr>
              <a:t>!</a:t>
            </a:r>
            <a:endParaRPr lang="ru-RU" sz="8800" dirty="0">
              <a:solidFill>
                <a:srgbClr val="FF0000"/>
              </a:solidFill>
            </a:endParaRPr>
          </a:p>
        </p:txBody>
      </p:sp>
    </p:spTree>
  </p:cSld>
  <p:clrMapOvr>
    <a:masterClrMapping/>
  </p:clrMapOvr>
  <p:transition>
    <p:fade thruBlk="1"/>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467544" y="188640"/>
            <a:ext cx="8137525" cy="1296988"/>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ru-RU" sz="2400" b="1" dirty="0" smtClean="0">
                <a:solidFill>
                  <a:srgbClr val="002060"/>
                </a:solidFill>
                <a:effectLst>
                  <a:outerShdw blurRad="38100" dist="38100" dir="2700000" algn="tl">
                    <a:srgbClr val="000000">
                      <a:alpha val="43137"/>
                    </a:srgbClr>
                  </a:outerShdw>
                </a:effectLst>
              </a:rPr>
              <a:t>ГОСТ ССБТ 12.0.004 – НЕ ОБЯЗАТЕЛЕН!!!</a:t>
            </a:r>
            <a:endParaRPr lang="ru-RU" sz="2400" b="1" dirty="0">
              <a:solidFill>
                <a:srgbClr val="002060"/>
              </a:solidFill>
              <a:effectLst>
                <a:outerShdw blurRad="38100" dist="38100" dir="2700000" algn="tl">
                  <a:srgbClr val="000000">
                    <a:alpha val="43137"/>
                  </a:srgbClr>
                </a:outerShdw>
              </a:effectLst>
            </a:endParaRPr>
          </a:p>
        </p:txBody>
      </p:sp>
      <p:sp>
        <p:nvSpPr>
          <p:cNvPr id="7" name="Скругленный прямоугольник 6"/>
          <p:cNvSpPr/>
          <p:nvPr/>
        </p:nvSpPr>
        <p:spPr>
          <a:xfrm>
            <a:off x="467544" y="1556792"/>
            <a:ext cx="8208912" cy="5301208"/>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defRPr/>
            </a:pPr>
            <a:r>
              <a:rPr lang="ru-RU" sz="1400" dirty="0" smtClean="0">
                <a:solidFill>
                  <a:srgbClr val="002060"/>
                </a:solidFill>
              </a:rPr>
              <a:t>Федеральный закон от 29 июня 2015 г. N </a:t>
            </a:r>
            <a:r>
              <a:rPr lang="ru-RU" sz="1400" dirty="0" smtClean="0">
                <a:solidFill>
                  <a:srgbClr val="002060"/>
                </a:solidFill>
              </a:rPr>
              <a:t>162-ФЗ "О </a:t>
            </a:r>
            <a:r>
              <a:rPr lang="ru-RU" sz="1400" dirty="0" smtClean="0">
                <a:solidFill>
                  <a:srgbClr val="002060"/>
                </a:solidFill>
              </a:rPr>
              <a:t>стандартизации в Российской </a:t>
            </a:r>
            <a:r>
              <a:rPr lang="ru-RU" sz="1400" dirty="0" smtClean="0">
                <a:solidFill>
                  <a:srgbClr val="002060"/>
                </a:solidFill>
              </a:rPr>
              <a:t>Федерации«</a:t>
            </a:r>
          </a:p>
          <a:p>
            <a:pPr>
              <a:defRPr/>
            </a:pPr>
            <a:endParaRPr lang="ru-RU" sz="1400" dirty="0" smtClean="0">
              <a:solidFill>
                <a:srgbClr val="002060"/>
              </a:solidFill>
            </a:endParaRPr>
          </a:p>
          <a:p>
            <a:pPr>
              <a:defRPr/>
            </a:pPr>
            <a:r>
              <a:rPr lang="ru-RU" sz="1400" u="sng" dirty="0" smtClean="0">
                <a:solidFill>
                  <a:srgbClr val="002060"/>
                </a:solidFill>
              </a:rPr>
              <a:t>П. 1 Статьи 4</a:t>
            </a:r>
            <a:r>
              <a:rPr lang="ru-RU" sz="1400" dirty="0" smtClean="0">
                <a:solidFill>
                  <a:srgbClr val="002060"/>
                </a:solidFill>
              </a:rPr>
              <a:t>:</a:t>
            </a:r>
          </a:p>
          <a:p>
            <a:r>
              <a:rPr lang="ru-RU" sz="1400" dirty="0" smtClean="0">
                <a:solidFill>
                  <a:srgbClr val="002060"/>
                </a:solidFill>
              </a:rPr>
              <a:t>Стандартизация в Российской Федерации основывается на следующих принципах:</a:t>
            </a:r>
          </a:p>
          <a:p>
            <a:pPr marL="342900" indent="-342900"/>
            <a:r>
              <a:rPr lang="ru-RU" sz="1400" b="1" dirty="0" smtClean="0">
                <a:solidFill>
                  <a:srgbClr val="002060"/>
                </a:solidFill>
              </a:rPr>
              <a:t>добровольность </a:t>
            </a:r>
            <a:r>
              <a:rPr lang="ru-RU" sz="1400" b="1" dirty="0" smtClean="0">
                <a:solidFill>
                  <a:srgbClr val="002060"/>
                </a:solidFill>
              </a:rPr>
              <a:t>применения </a:t>
            </a:r>
            <a:r>
              <a:rPr lang="ru-RU" sz="1400" dirty="0" smtClean="0">
                <a:solidFill>
                  <a:srgbClr val="002060"/>
                </a:solidFill>
              </a:rPr>
              <a:t>документов по стандартизации;</a:t>
            </a:r>
          </a:p>
          <a:p>
            <a:pPr marL="342900" indent="-342900">
              <a:defRPr/>
            </a:pPr>
            <a:r>
              <a:rPr lang="ru-RU" sz="1400" u="sng" dirty="0" smtClean="0">
                <a:solidFill>
                  <a:srgbClr val="002060"/>
                </a:solidFill>
              </a:rPr>
              <a:t>П. 2 Статьи 4</a:t>
            </a:r>
            <a:r>
              <a:rPr lang="ru-RU" sz="1400" dirty="0" smtClean="0">
                <a:solidFill>
                  <a:srgbClr val="002060"/>
                </a:solidFill>
              </a:rPr>
              <a:t>:</a:t>
            </a:r>
          </a:p>
          <a:p>
            <a:r>
              <a:rPr lang="ru-RU" sz="1400" dirty="0" smtClean="0">
                <a:solidFill>
                  <a:srgbClr val="002060"/>
                </a:solidFill>
              </a:rPr>
              <a:t>Стандартизация в Российской Федерации основывается на следующих принципах:</a:t>
            </a:r>
          </a:p>
          <a:p>
            <a:r>
              <a:rPr lang="ru-RU" sz="1400" dirty="0" smtClean="0">
                <a:solidFill>
                  <a:srgbClr val="002060"/>
                </a:solidFill>
              </a:rPr>
              <a:t>2</a:t>
            </a:r>
            <a:r>
              <a:rPr lang="ru-RU" sz="1400" dirty="0" smtClean="0">
                <a:solidFill>
                  <a:srgbClr val="002060"/>
                </a:solidFill>
              </a:rPr>
              <a:t>) </a:t>
            </a:r>
            <a:r>
              <a:rPr lang="ru-RU" sz="1400" b="1" dirty="0" smtClean="0">
                <a:solidFill>
                  <a:srgbClr val="002060"/>
                </a:solidFill>
              </a:rPr>
              <a:t>обязательность применения документов по стандартизации </a:t>
            </a:r>
            <a:r>
              <a:rPr lang="ru-RU" sz="1400" dirty="0" smtClean="0">
                <a:solidFill>
                  <a:srgbClr val="002060"/>
                </a:solidFill>
              </a:rPr>
              <a:t>в отношении объектов стандартизации, </a:t>
            </a:r>
            <a:r>
              <a:rPr lang="ru-RU" sz="1400" dirty="0" smtClean="0">
                <a:solidFill>
                  <a:srgbClr val="002060"/>
                </a:solidFill>
              </a:rPr>
              <a:t>предусмотренных статьей 6</a:t>
            </a:r>
            <a:r>
              <a:rPr lang="ru-RU" sz="1400" dirty="0" smtClean="0">
                <a:solidFill>
                  <a:srgbClr val="002060"/>
                </a:solidFill>
              </a:rPr>
              <a:t> настоящего Федерального закона, а также включенных в определенный Правительством Российской Федерации перечень документов по стандартизации, обязательное применение которых обеспечивает безопасность дорожного движения при его организации на территории Российской Федерации;</a:t>
            </a:r>
            <a:br>
              <a:rPr lang="ru-RU" sz="1400" dirty="0" smtClean="0">
                <a:solidFill>
                  <a:srgbClr val="002060"/>
                </a:solidFill>
              </a:rPr>
            </a:br>
            <a:r>
              <a:rPr lang="ru-RU" sz="1400" dirty="0" smtClean="0">
                <a:solidFill>
                  <a:srgbClr val="002060"/>
                </a:solidFill>
              </a:rPr>
              <a:t>Статья </a:t>
            </a:r>
            <a:r>
              <a:rPr lang="ru-RU" sz="1400" dirty="0" smtClean="0">
                <a:solidFill>
                  <a:srgbClr val="002060"/>
                </a:solidFill>
              </a:rPr>
              <a:t>6. </a:t>
            </a:r>
            <a:r>
              <a:rPr lang="ru-RU" sz="1400" u="sng" dirty="0" smtClean="0">
                <a:solidFill>
                  <a:srgbClr val="002060"/>
                </a:solidFill>
              </a:rPr>
              <a:t>Стандартизация в отношении оборонной продукции (товаров, работ, услуг) по государственному оборонному заказу, продукции, используемой в целях защиты сведений, составляющих государственную тайну или относимых к охраняемой в соответствии с законодательством Российской Федерации иной информации ограниченного доступа, продукции, сведения о которой составляют государственную тайну, продукции, для которой устанавливаются требования, связанные с обеспечением безопасности в области использования атомной энергии, а также в отношении процессов и иных объектов стандартизации, связанных с такой </a:t>
            </a:r>
            <a:r>
              <a:rPr lang="ru-RU" sz="1400" u="sng" dirty="0" smtClean="0">
                <a:solidFill>
                  <a:srgbClr val="002060"/>
                </a:solidFill>
              </a:rPr>
              <a:t>продукцией.</a:t>
            </a:r>
            <a:endParaRPr lang="ru-RU" sz="1400" u="sng" dirty="0">
              <a:solidFill>
                <a:srgbClr val="002060"/>
              </a:solidFill>
              <a:effectLst>
                <a:outerShdw blurRad="38100" dist="38100" dir="2700000" algn="tl">
                  <a:srgbClr val="000000">
                    <a:alpha val="43137"/>
                  </a:srgbClr>
                </a:outerShdw>
              </a:effectLst>
            </a:endParaRPr>
          </a:p>
        </p:txBody>
      </p:sp>
      <p:sp>
        <p:nvSpPr>
          <p:cNvPr id="4" name="Прямоугольник 3"/>
          <p:cNvSpPr/>
          <p:nvPr/>
        </p:nvSpPr>
        <p:spPr>
          <a:xfrm>
            <a:off x="8100392" y="188640"/>
            <a:ext cx="864096" cy="129614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dirty="0" smtClean="0">
                <a:solidFill>
                  <a:srgbClr val="FF0000"/>
                </a:solidFill>
              </a:rPr>
              <a:t>!</a:t>
            </a:r>
            <a:endParaRPr lang="ru-RU" sz="8800" dirty="0">
              <a:solidFill>
                <a:srgbClr val="FF0000"/>
              </a:solidFill>
            </a:endParaRPr>
          </a:p>
        </p:txBody>
      </p:sp>
    </p:spTree>
  </p:cSld>
  <p:clrMapOvr>
    <a:masterClrMapping/>
  </p:clrMapOvr>
  <p:transition>
    <p:fade thruBlk="1"/>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395536" y="260648"/>
            <a:ext cx="8137525" cy="1296988"/>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ru-RU" sz="2400" b="1" dirty="0" smtClean="0">
                <a:solidFill>
                  <a:srgbClr val="002060"/>
                </a:solidFill>
                <a:effectLst>
                  <a:outerShdw blurRad="38100" dist="38100" dir="2700000" algn="tl">
                    <a:srgbClr val="000000">
                      <a:alpha val="43137"/>
                    </a:srgbClr>
                  </a:outerShdw>
                </a:effectLst>
              </a:rPr>
              <a:t>ГОСТ ССБТ 12.0.004 – НЕ ОБЯЗАТЕЛЕН!!!</a:t>
            </a:r>
            <a:endParaRPr lang="ru-RU" sz="2400" b="1" dirty="0">
              <a:solidFill>
                <a:srgbClr val="002060"/>
              </a:solidFill>
              <a:effectLst>
                <a:outerShdw blurRad="38100" dist="38100" dir="2700000" algn="tl">
                  <a:srgbClr val="000000">
                    <a:alpha val="43137"/>
                  </a:srgbClr>
                </a:outerShdw>
              </a:effectLst>
            </a:endParaRPr>
          </a:p>
        </p:txBody>
      </p:sp>
      <p:sp>
        <p:nvSpPr>
          <p:cNvPr id="7" name="Скругленный прямоугольник 6"/>
          <p:cNvSpPr/>
          <p:nvPr/>
        </p:nvSpPr>
        <p:spPr>
          <a:xfrm>
            <a:off x="467544" y="1628800"/>
            <a:ext cx="8208912" cy="5229200"/>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defRPr/>
            </a:pPr>
            <a:r>
              <a:rPr lang="ru-RU" sz="1400" dirty="0" smtClean="0">
                <a:solidFill>
                  <a:srgbClr val="002060"/>
                </a:solidFill>
              </a:rPr>
              <a:t>Федеральный закон от 29 июня 2015 г. N </a:t>
            </a:r>
            <a:r>
              <a:rPr lang="ru-RU" sz="1400" dirty="0" smtClean="0">
                <a:solidFill>
                  <a:srgbClr val="002060"/>
                </a:solidFill>
              </a:rPr>
              <a:t>162-ФЗ "О </a:t>
            </a:r>
            <a:r>
              <a:rPr lang="ru-RU" sz="1400" dirty="0" smtClean="0">
                <a:solidFill>
                  <a:srgbClr val="002060"/>
                </a:solidFill>
              </a:rPr>
              <a:t>стандартизации в Российской </a:t>
            </a:r>
            <a:r>
              <a:rPr lang="ru-RU" sz="1400" dirty="0" smtClean="0">
                <a:solidFill>
                  <a:srgbClr val="002060"/>
                </a:solidFill>
              </a:rPr>
              <a:t>Федерации«</a:t>
            </a:r>
          </a:p>
          <a:p>
            <a:pPr>
              <a:defRPr/>
            </a:pPr>
            <a:r>
              <a:rPr lang="ru-RU" sz="1400" dirty="0" smtClean="0">
                <a:solidFill>
                  <a:srgbClr val="002060"/>
                </a:solidFill>
              </a:rPr>
              <a:t>Статья 26</a:t>
            </a:r>
          </a:p>
          <a:p>
            <a:r>
              <a:rPr lang="ru-RU" sz="1400" dirty="0" smtClean="0">
                <a:solidFill>
                  <a:srgbClr val="002060"/>
                </a:solidFill>
              </a:rPr>
              <a:t>1. </a:t>
            </a:r>
            <a:r>
              <a:rPr lang="ru-RU" sz="1400" b="1" dirty="0" smtClean="0">
                <a:solidFill>
                  <a:srgbClr val="002060"/>
                </a:solidFill>
              </a:rPr>
              <a:t>Документы национальной системы стандартизации применяются на добровольной основе </a:t>
            </a:r>
            <a:r>
              <a:rPr lang="ru-RU" sz="1400" dirty="0" smtClean="0">
                <a:solidFill>
                  <a:srgbClr val="002060"/>
                </a:solidFill>
              </a:rPr>
              <a:t>одинаковым образом и в равной мере независимо от страны и (или) места происхождения продукции (товаров, работ, услуг), если иное не установлено законодательством Российской Федерации.</a:t>
            </a:r>
          </a:p>
          <a:p>
            <a:r>
              <a:rPr lang="ru-RU" sz="1400" dirty="0" smtClean="0">
                <a:solidFill>
                  <a:srgbClr val="002060"/>
                </a:solidFill>
              </a:rPr>
              <a:t>2. Условия применения международных стандартов, региональных стандартов, межгосударственных стандартов, региональных сводов правил, стандартов иностранных государств, сводов правил иностранных государств, </a:t>
            </a:r>
            <a:r>
              <a:rPr lang="ru-RU" sz="1400" b="1" dirty="0" smtClean="0">
                <a:solidFill>
                  <a:srgbClr val="002060"/>
                </a:solidFill>
              </a:rPr>
              <a:t>в результате применения которых на добровольной основе обеспечивается соблюдение требований утвержденного технического регламента</a:t>
            </a:r>
            <a:r>
              <a:rPr lang="ru-RU" sz="1400" dirty="0" smtClean="0">
                <a:solidFill>
                  <a:srgbClr val="002060"/>
                </a:solidFill>
              </a:rPr>
              <a:t> или которые содержат правила и методы исследований (испытаний) и измерений, в том числе правила отбора образцов, необходимые для применения и исполнения утвержденного технического регламента и осуществления оценки соответствия, устанавливаются в соответствии </a:t>
            </a:r>
            <a:r>
              <a:rPr lang="ru-RU" sz="1400" dirty="0" smtClean="0">
                <a:solidFill>
                  <a:srgbClr val="002060"/>
                </a:solidFill>
              </a:rPr>
              <a:t>с Федеральным законом от </a:t>
            </a:r>
            <a:r>
              <a:rPr lang="ru-RU" sz="1400" dirty="0" smtClean="0">
                <a:solidFill>
                  <a:srgbClr val="002060"/>
                </a:solidFill>
              </a:rPr>
              <a:t>27 декабря 2002 года N 184-ФЗ "О техническом регулировании".</a:t>
            </a:r>
          </a:p>
          <a:p>
            <a:r>
              <a:rPr lang="ru-RU" sz="1400" dirty="0" smtClean="0">
                <a:solidFill>
                  <a:srgbClr val="002060"/>
                </a:solidFill>
              </a:rPr>
              <a:t>3. </a:t>
            </a:r>
            <a:r>
              <a:rPr lang="ru-RU" sz="1400" b="1" dirty="0" smtClean="0">
                <a:solidFill>
                  <a:srgbClr val="002060"/>
                </a:solidFill>
              </a:rPr>
              <a:t>Применение национального стандарта является обязательным для изготовителя и (или) исполнителя в случае публичного заявления о соответствии продукции национальному стандарту</a:t>
            </a:r>
            <a:r>
              <a:rPr lang="ru-RU" sz="1400" dirty="0" smtClean="0">
                <a:solidFill>
                  <a:srgbClr val="002060"/>
                </a:solidFill>
              </a:rPr>
              <a:t>, в том числе в случае применения обозначения национального стандарта в маркировке, в эксплуатационной или иной документации, и (или) маркировки продукции знаком национальной системы стандартизации</a:t>
            </a:r>
            <a:r>
              <a:rPr lang="ru-RU" sz="1400" dirty="0" smtClean="0">
                <a:solidFill>
                  <a:srgbClr val="002060"/>
                </a:solidFill>
              </a:rPr>
              <a:t>.</a:t>
            </a:r>
            <a:endParaRPr lang="ru-RU" sz="1400" dirty="0">
              <a:solidFill>
                <a:srgbClr val="002060"/>
              </a:solidFill>
              <a:effectLst>
                <a:outerShdw blurRad="38100" dist="38100" dir="2700000" algn="tl">
                  <a:srgbClr val="000000">
                    <a:alpha val="43137"/>
                  </a:srgbClr>
                </a:outerShdw>
              </a:effectLst>
            </a:endParaRPr>
          </a:p>
        </p:txBody>
      </p:sp>
      <p:sp>
        <p:nvSpPr>
          <p:cNvPr id="4" name="Прямоугольник 3"/>
          <p:cNvSpPr/>
          <p:nvPr/>
        </p:nvSpPr>
        <p:spPr>
          <a:xfrm>
            <a:off x="8028384" y="188640"/>
            <a:ext cx="864096" cy="139553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dirty="0" smtClean="0">
                <a:solidFill>
                  <a:srgbClr val="FF0000"/>
                </a:solidFill>
              </a:rPr>
              <a:t>!</a:t>
            </a:r>
            <a:endParaRPr lang="ru-RU" sz="8800" dirty="0">
              <a:solidFill>
                <a:srgbClr val="FF0000"/>
              </a:solidFill>
            </a:endParaRPr>
          </a:p>
        </p:txBody>
      </p:sp>
    </p:spTree>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4"/>
          <p:cNvCxnSpPr/>
          <p:nvPr/>
        </p:nvCxnSpPr>
        <p:spPr>
          <a:xfrm>
            <a:off x="0" y="981075"/>
            <a:ext cx="7056438"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p:nvPr/>
        </p:nvCxnSpPr>
        <p:spPr>
          <a:xfrm>
            <a:off x="4164013" y="6478588"/>
            <a:ext cx="489743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5364" name="TextBox 1"/>
          <p:cNvSpPr txBox="1">
            <a:spLocks noChangeArrowheads="1"/>
          </p:cNvSpPr>
          <p:nvPr/>
        </p:nvSpPr>
        <p:spPr bwMode="auto">
          <a:xfrm>
            <a:off x="250825" y="1773238"/>
            <a:ext cx="8515350" cy="3170237"/>
          </a:xfrm>
          <a:prstGeom prst="rect">
            <a:avLst/>
          </a:prstGeom>
          <a:noFill/>
          <a:ln w="9525">
            <a:noFill/>
            <a:miter lim="800000"/>
            <a:headEnd/>
            <a:tailEnd/>
          </a:ln>
        </p:spPr>
        <p:txBody>
          <a:bodyPr>
            <a:spAutoFit/>
          </a:bodyPr>
          <a:lstStyle/>
          <a:p>
            <a:endParaRPr lang="ru-RU" sz="2000" b="1">
              <a:solidFill>
                <a:srgbClr val="002060"/>
              </a:solidFill>
              <a:latin typeface="Verdana" pitchFamily="34" charset="0"/>
            </a:endParaRPr>
          </a:p>
          <a:p>
            <a:r>
              <a:rPr lang="ru-RU" sz="2000" b="1">
                <a:solidFill>
                  <a:srgbClr val="002060"/>
                </a:solidFill>
                <a:latin typeface="Verdana" pitchFamily="34" charset="0"/>
              </a:rPr>
              <a:t>Постановление Правительства РФ от 16 июля 2014 г. № 665 «О списках работ, производств, должностей, специальностей и учреждений (организаций), с учетом которых досрочно назначается страховая пенсия по старости, и правилах исчисления периодов работы (деятельности), дающей право на досрочное пенсионное обеспечение». </a:t>
            </a:r>
          </a:p>
          <a:p>
            <a:endParaRPr lang="ru-RU" sz="2000" b="1">
              <a:solidFill>
                <a:srgbClr val="002060"/>
              </a:solidFill>
              <a:latin typeface="Verdana" pitchFamily="34" charset="0"/>
            </a:endParaRPr>
          </a:p>
          <a:p>
            <a:endParaRPr lang="ru-RU" sz="2000" b="1">
              <a:solidFill>
                <a:srgbClr val="002060"/>
              </a:solidFill>
              <a:latin typeface="Verdana" pitchFamily="34" charset="0"/>
            </a:endParaRPr>
          </a:p>
        </p:txBody>
      </p:sp>
      <p:sp>
        <p:nvSpPr>
          <p:cNvPr id="9" name="Заголовок 1"/>
          <p:cNvSpPr txBox="1">
            <a:spLocks/>
          </p:cNvSpPr>
          <p:nvPr/>
        </p:nvSpPr>
        <p:spPr bwMode="auto">
          <a:xfrm>
            <a:off x="112713" y="214313"/>
            <a:ext cx="8891587" cy="549275"/>
          </a:xfrm>
          <a:prstGeom prst="rect">
            <a:avLst/>
          </a:prstGeom>
          <a:noFill/>
          <a:ln w="9525">
            <a:noFill/>
            <a:miter lim="800000"/>
            <a:headEnd/>
            <a:tailEnd/>
          </a:ln>
        </p:spPr>
        <p:txBody>
          <a:bodyPr anchor="ctr"/>
          <a:lstStyle/>
          <a:p>
            <a:pPr algn="ctr" fontAlgn="auto">
              <a:lnSpc>
                <a:spcPct val="110000"/>
              </a:lnSpc>
              <a:spcBef>
                <a:spcPts val="0"/>
              </a:spcBef>
              <a:spcAft>
                <a:spcPts val="0"/>
              </a:spcAft>
              <a:defRPr/>
            </a:pPr>
            <a:r>
              <a:rPr lang="ru-RU" sz="2600" b="1" dirty="0">
                <a:solidFill>
                  <a:srgbClr val="002060"/>
                </a:solidFill>
                <a:effectLst>
                  <a:outerShdw blurRad="38100" dist="38100" dir="2700000" algn="tl">
                    <a:srgbClr val="000000">
                      <a:alpha val="43137"/>
                    </a:srgbClr>
                  </a:outerShdw>
                </a:effectLst>
                <a:latin typeface="Verdana" pitchFamily="34" charset="0"/>
                <a:ea typeface="+mj-ea"/>
                <a:cs typeface="+mj-cs"/>
              </a:rPr>
              <a:t>Изменения в пенсионном законодательстве</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395536" y="260648"/>
            <a:ext cx="8137525" cy="1296988"/>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ru-RU" sz="2400" b="1" dirty="0" smtClean="0">
                <a:solidFill>
                  <a:srgbClr val="002060"/>
                </a:solidFill>
                <a:effectLst>
                  <a:outerShdw blurRad="38100" dist="38100" dir="2700000" algn="tl">
                    <a:srgbClr val="000000">
                      <a:alpha val="43137"/>
                    </a:srgbClr>
                  </a:outerShdw>
                </a:effectLst>
              </a:rPr>
              <a:t>ГОСТ ССБТ 12.0.004 – НЕ ОБЯЗАТЕЛЕН!!!</a:t>
            </a:r>
            <a:endParaRPr lang="ru-RU" sz="2400" b="1" dirty="0">
              <a:solidFill>
                <a:srgbClr val="002060"/>
              </a:solidFill>
              <a:effectLst>
                <a:outerShdw blurRad="38100" dist="38100" dir="2700000" algn="tl">
                  <a:srgbClr val="000000">
                    <a:alpha val="43137"/>
                  </a:srgbClr>
                </a:outerShdw>
              </a:effectLst>
            </a:endParaRPr>
          </a:p>
        </p:txBody>
      </p:sp>
      <p:sp>
        <p:nvSpPr>
          <p:cNvPr id="7" name="Скругленный прямоугольник 6"/>
          <p:cNvSpPr/>
          <p:nvPr/>
        </p:nvSpPr>
        <p:spPr>
          <a:xfrm>
            <a:off x="467544" y="1916832"/>
            <a:ext cx="8208912" cy="3024336"/>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defRPr/>
            </a:pPr>
            <a:endParaRPr lang="ru-RU" sz="1400" dirty="0" smtClean="0">
              <a:solidFill>
                <a:srgbClr val="002060"/>
              </a:solidFill>
            </a:endParaRPr>
          </a:p>
          <a:p>
            <a:pPr algn="ctr">
              <a:defRPr/>
            </a:pPr>
            <a:r>
              <a:rPr lang="ru-RU" b="1" dirty="0" smtClean="0">
                <a:solidFill>
                  <a:srgbClr val="002060"/>
                </a:solidFill>
              </a:rPr>
              <a:t>Федеральный закон от 27.12.2002 года № 184-ФЗ «О техническом регулировании»</a:t>
            </a:r>
          </a:p>
          <a:p>
            <a:endParaRPr lang="ru-RU" sz="1400" b="1" dirty="0" smtClean="0">
              <a:solidFill>
                <a:srgbClr val="002060"/>
              </a:solidFill>
            </a:endParaRPr>
          </a:p>
          <a:p>
            <a:endParaRPr lang="ru-RU" sz="1400" b="1" dirty="0" smtClean="0">
              <a:solidFill>
                <a:srgbClr val="002060"/>
              </a:solidFill>
            </a:endParaRPr>
          </a:p>
          <a:p>
            <a:pPr algn="ctr"/>
            <a:r>
              <a:rPr lang="ru-RU" sz="1400" b="1" dirty="0" smtClean="0">
                <a:solidFill>
                  <a:srgbClr val="002060"/>
                </a:solidFill>
              </a:rPr>
              <a:t>Глава </a:t>
            </a:r>
            <a:r>
              <a:rPr lang="ru-RU" sz="1400" b="1" dirty="0" smtClean="0">
                <a:solidFill>
                  <a:srgbClr val="002060"/>
                </a:solidFill>
              </a:rPr>
              <a:t>3. ДОКУМЕНТЫ ПО СТАНДАРТИЗАЦИИ, В </a:t>
            </a:r>
            <a:r>
              <a:rPr lang="ru-RU" sz="1400" b="1" dirty="0" smtClean="0">
                <a:solidFill>
                  <a:srgbClr val="002060"/>
                </a:solidFill>
              </a:rPr>
              <a:t>РЕЗУЛЬТАТЕ ПРИМЕНЕНИЯ </a:t>
            </a:r>
            <a:r>
              <a:rPr lang="ru-RU" sz="1400" b="1" dirty="0" smtClean="0">
                <a:solidFill>
                  <a:srgbClr val="002060"/>
                </a:solidFill>
              </a:rPr>
              <a:t>КОТОРЫХ НА ДОБРОВОЛЬНОЙ ОСНОВЕ </a:t>
            </a:r>
            <a:r>
              <a:rPr lang="ru-RU" sz="1400" b="1" dirty="0" smtClean="0">
                <a:solidFill>
                  <a:srgbClr val="002060"/>
                </a:solidFill>
              </a:rPr>
              <a:t>ОБЕСПЕЧИВАЕТСЯ СОБЛЮДЕНИЕ </a:t>
            </a:r>
            <a:r>
              <a:rPr lang="ru-RU" sz="1400" b="1" dirty="0" smtClean="0">
                <a:solidFill>
                  <a:srgbClr val="002060"/>
                </a:solidFill>
              </a:rPr>
              <a:t>ТРЕБОВАНИЙ ТЕХНИЧЕСКИХ </a:t>
            </a:r>
            <a:r>
              <a:rPr lang="ru-RU" sz="1400" b="1" dirty="0" smtClean="0">
                <a:solidFill>
                  <a:srgbClr val="002060"/>
                </a:solidFill>
              </a:rPr>
              <a:t>РЕГЛАМЕНТОВ</a:t>
            </a:r>
            <a:endParaRPr lang="ru-RU" sz="1400" dirty="0" smtClean="0">
              <a:solidFill>
                <a:srgbClr val="002060"/>
              </a:solidFill>
            </a:endParaRPr>
          </a:p>
        </p:txBody>
      </p:sp>
      <p:sp>
        <p:nvSpPr>
          <p:cNvPr id="4" name="Прямоугольник 3"/>
          <p:cNvSpPr/>
          <p:nvPr/>
        </p:nvSpPr>
        <p:spPr>
          <a:xfrm>
            <a:off x="8028384" y="188640"/>
            <a:ext cx="864096" cy="139553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dirty="0" smtClean="0">
                <a:solidFill>
                  <a:srgbClr val="FF0000"/>
                </a:solidFill>
              </a:rPr>
              <a:t>!</a:t>
            </a:r>
            <a:endParaRPr lang="ru-RU" sz="8800" dirty="0">
              <a:solidFill>
                <a:srgbClr val="FF0000"/>
              </a:solidFill>
            </a:endParaRPr>
          </a:p>
        </p:txBody>
      </p:sp>
    </p:spTree>
  </p:cSld>
  <p:clrMapOvr>
    <a:masterClrMapping/>
  </p:clrMapOvr>
  <p:transition>
    <p:fade thruBlk="1"/>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844" y="285728"/>
            <a:ext cx="8784976" cy="1714512"/>
          </a:xfrm>
          <a:prstGeom prst="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sz="1600" dirty="0">
                <a:solidFill>
                  <a:srgbClr val="002060"/>
                </a:solidFill>
              </a:rPr>
              <a:t/>
            </a:r>
            <a:br>
              <a:rPr lang="ru-RU" sz="1600" dirty="0">
                <a:solidFill>
                  <a:srgbClr val="002060"/>
                </a:solidFill>
              </a:rPr>
            </a:br>
            <a:r>
              <a:rPr lang="ru-RU" sz="1600" b="1" dirty="0" smtClean="0">
                <a:solidFill>
                  <a:srgbClr val="002060"/>
                </a:solidFill>
              </a:rPr>
              <a:t> ПОСТАНОВЛЕНИЕ Правительства РФ</a:t>
            </a:r>
          </a:p>
          <a:p>
            <a:pPr algn="ctr"/>
            <a:endParaRPr lang="ru-RU" sz="1600" dirty="0" smtClean="0">
              <a:solidFill>
                <a:srgbClr val="002060"/>
              </a:solidFill>
            </a:endParaRPr>
          </a:p>
          <a:p>
            <a:pPr algn="ctr"/>
            <a:r>
              <a:rPr lang="ru-RU" sz="1600" b="1" dirty="0" smtClean="0">
                <a:solidFill>
                  <a:srgbClr val="002060"/>
                </a:solidFill>
              </a:rPr>
              <a:t>от 28 июня 2016 г. N 589</a:t>
            </a:r>
            <a:endParaRPr lang="ru-RU" sz="1600" dirty="0" smtClean="0">
              <a:solidFill>
                <a:srgbClr val="002060"/>
              </a:solidFill>
            </a:endParaRPr>
          </a:p>
          <a:p>
            <a:pPr algn="ctr"/>
            <a:r>
              <a:rPr lang="ru-RU" sz="1600" b="1" dirty="0" smtClean="0">
                <a:solidFill>
                  <a:srgbClr val="002060"/>
                </a:solidFill>
              </a:rPr>
              <a:t>О ФЕДЕРАЛЬНОМ ИНФОРМАЦИОННОМ ФОНДЕ СТАНДАРТОВ</a:t>
            </a:r>
            <a:endParaRPr lang="ru-RU" sz="1600" dirty="0" smtClean="0">
              <a:solidFill>
                <a:srgbClr val="002060"/>
              </a:solidFill>
            </a:endParaRPr>
          </a:p>
          <a:p>
            <a:pPr algn="ctr">
              <a:defRPr/>
            </a:pPr>
            <a:endParaRPr lang="ru-RU" sz="1600" dirty="0">
              <a:solidFill>
                <a:srgbClr val="002060"/>
              </a:solidFill>
            </a:endParaRPr>
          </a:p>
          <a:p>
            <a:pPr algn="ctr">
              <a:defRPr/>
            </a:pPr>
            <a:endParaRPr lang="ru-RU" sz="1600" b="1" dirty="0">
              <a:solidFill>
                <a:srgbClr val="002060"/>
              </a:solidFill>
            </a:endParaRPr>
          </a:p>
        </p:txBody>
      </p:sp>
      <p:sp>
        <p:nvSpPr>
          <p:cNvPr id="6" name="Прямоугольник 5"/>
          <p:cNvSpPr/>
          <p:nvPr/>
        </p:nvSpPr>
        <p:spPr>
          <a:xfrm>
            <a:off x="179512" y="2204864"/>
            <a:ext cx="8784976" cy="1714512"/>
          </a:xfrm>
          <a:prstGeom prst="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sz="1600" b="1" dirty="0">
                <a:solidFill>
                  <a:srgbClr val="002060"/>
                </a:solidFill>
              </a:rPr>
              <a:t/>
            </a:r>
            <a:br>
              <a:rPr lang="ru-RU" sz="1600" b="1" dirty="0">
                <a:solidFill>
                  <a:srgbClr val="002060"/>
                </a:solidFill>
              </a:rPr>
            </a:br>
            <a:r>
              <a:rPr lang="ru-RU" sz="1600" b="1" dirty="0" smtClean="0">
                <a:solidFill>
                  <a:srgbClr val="002060"/>
                </a:solidFill>
              </a:rPr>
              <a:t> Приказ Минздрава России</a:t>
            </a:r>
          </a:p>
          <a:p>
            <a:pPr algn="ctr"/>
            <a:r>
              <a:rPr lang="ru-RU" sz="1600" b="1" dirty="0" smtClean="0">
                <a:solidFill>
                  <a:srgbClr val="002060"/>
                </a:solidFill>
              </a:rPr>
              <a:t>от 05 Мая 2016 г. N 279н</a:t>
            </a:r>
          </a:p>
          <a:p>
            <a:pPr algn="ctr"/>
            <a:r>
              <a:rPr lang="ru-RU" sz="1600" b="1" dirty="0" smtClean="0">
                <a:solidFill>
                  <a:srgbClr val="002060"/>
                </a:solidFill>
              </a:rPr>
              <a:t>"Об утверждении Порядка организации санаторно-курортного лечения"</a:t>
            </a:r>
          </a:p>
          <a:p>
            <a:pPr algn="ctr"/>
            <a:r>
              <a:rPr lang="ru-RU" sz="1600" b="1" dirty="0" smtClean="0">
                <a:solidFill>
                  <a:srgbClr val="002060"/>
                </a:solidFill>
              </a:rPr>
              <a:t>(Зарегистрировано в Минюсте России 21.06.2016 N 42580)</a:t>
            </a:r>
            <a:endParaRPr lang="ru-RU" sz="1600" b="1" dirty="0">
              <a:solidFill>
                <a:srgbClr val="002060"/>
              </a:solidFill>
            </a:endParaRPr>
          </a:p>
          <a:p>
            <a:pPr algn="ctr">
              <a:defRPr/>
            </a:pPr>
            <a:endParaRPr lang="ru-RU" sz="1600" b="1" dirty="0">
              <a:solidFill>
                <a:srgbClr val="002060"/>
              </a:solidFill>
            </a:endParaRPr>
          </a:p>
        </p:txBody>
      </p:sp>
      <p:sp>
        <p:nvSpPr>
          <p:cNvPr id="5" name="Прямоугольник 4"/>
          <p:cNvSpPr/>
          <p:nvPr/>
        </p:nvSpPr>
        <p:spPr>
          <a:xfrm>
            <a:off x="179512" y="4221088"/>
            <a:ext cx="8784976" cy="1714512"/>
          </a:xfrm>
          <a:prstGeom prst="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sz="1600" b="1" dirty="0">
                <a:solidFill>
                  <a:srgbClr val="002060"/>
                </a:solidFill>
              </a:rPr>
              <a:t/>
            </a:r>
            <a:br>
              <a:rPr lang="ru-RU" sz="1600" b="1" dirty="0">
                <a:solidFill>
                  <a:srgbClr val="002060"/>
                </a:solidFill>
              </a:rPr>
            </a:br>
            <a:r>
              <a:rPr lang="ru-RU" sz="1600" b="1" dirty="0" smtClean="0">
                <a:solidFill>
                  <a:srgbClr val="002060"/>
                </a:solidFill>
              </a:rPr>
              <a:t> Приказ Минздрава России от 23.08.2016 N 625н </a:t>
            </a:r>
            <a:br>
              <a:rPr lang="ru-RU" sz="1600" b="1" dirty="0" smtClean="0">
                <a:solidFill>
                  <a:srgbClr val="002060"/>
                </a:solidFill>
              </a:rPr>
            </a:br>
            <a:r>
              <a:rPr lang="ru-RU" sz="1600" b="1" dirty="0" smtClean="0">
                <a:solidFill>
                  <a:srgbClr val="002060"/>
                </a:solidFill>
              </a:rPr>
              <a:t>"Об утверждении Порядка проведения экспертизы временной нетрудоспособности" </a:t>
            </a:r>
            <a:br>
              <a:rPr lang="ru-RU" sz="1600" b="1" dirty="0" smtClean="0">
                <a:solidFill>
                  <a:srgbClr val="002060"/>
                </a:solidFill>
              </a:rPr>
            </a:br>
            <a:r>
              <a:rPr lang="ru-RU" sz="1600" b="1" dirty="0" smtClean="0">
                <a:solidFill>
                  <a:srgbClr val="002060"/>
                </a:solidFill>
              </a:rPr>
              <a:t>(Зарегистрировано в Минюсте России </a:t>
            </a:r>
            <a:r>
              <a:rPr lang="en-US" sz="1600" b="1" dirty="0" smtClean="0">
                <a:solidFill>
                  <a:srgbClr val="002060"/>
                </a:solidFill>
              </a:rPr>
              <a:t>20.02.2017 N 45704</a:t>
            </a:r>
            <a:r>
              <a:rPr lang="ru-RU" sz="1600" b="1" dirty="0" smtClean="0">
                <a:solidFill>
                  <a:srgbClr val="002060"/>
                </a:solidFill>
              </a:rPr>
              <a:t>)</a:t>
            </a:r>
            <a:endParaRPr lang="ru-RU" sz="1600" b="1" dirty="0">
              <a:solidFill>
                <a:srgbClr val="002060"/>
              </a:solidFill>
            </a:endParaRPr>
          </a:p>
          <a:p>
            <a:pPr algn="ctr">
              <a:defRPr/>
            </a:pPr>
            <a:endParaRPr lang="ru-RU" sz="1600" b="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428596" y="500042"/>
            <a:ext cx="8208912" cy="5233214"/>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sz="1400" b="1" dirty="0" smtClean="0">
                <a:solidFill>
                  <a:srgbClr val="002060"/>
                </a:solidFill>
              </a:rPr>
              <a:t>С 2017 года для </a:t>
            </a:r>
            <a:r>
              <a:rPr lang="ru-RU" sz="1400" b="1" dirty="0" err="1" smtClean="0">
                <a:solidFill>
                  <a:srgbClr val="002060"/>
                </a:solidFill>
              </a:rPr>
              <a:t>микропредприятий</a:t>
            </a:r>
            <a:r>
              <a:rPr lang="ru-RU" sz="1400" b="1" dirty="0" smtClean="0">
                <a:solidFill>
                  <a:srgbClr val="002060"/>
                </a:solidFill>
              </a:rPr>
              <a:t> и ИП установлены особенности регулирования труда работников </a:t>
            </a:r>
          </a:p>
          <a:p>
            <a:r>
              <a:rPr lang="ru-RU" sz="1400" dirty="0" smtClean="0">
                <a:solidFill>
                  <a:srgbClr val="002060"/>
                </a:solidFill>
              </a:rPr>
              <a:t>Федеральным законом от 3 июля 2016 № 348-ФЗ внесены изменения в Трудовой кодекс Российской Федерации в части особенностей регулирования труда лиц, работающих у работодателей - субъектов малого предпринимательства, которые отнесены к </a:t>
            </a:r>
            <a:r>
              <a:rPr lang="ru-RU" sz="1400" dirty="0" err="1" smtClean="0">
                <a:solidFill>
                  <a:srgbClr val="002060"/>
                </a:solidFill>
              </a:rPr>
              <a:t>микропредприятиям</a:t>
            </a:r>
            <a:r>
              <a:rPr lang="ru-RU" sz="1400" dirty="0" smtClean="0">
                <a:solidFill>
                  <a:srgbClr val="002060"/>
                </a:solidFill>
              </a:rPr>
              <a:t>. </a:t>
            </a:r>
            <a:br>
              <a:rPr lang="ru-RU" sz="1400" dirty="0" smtClean="0">
                <a:solidFill>
                  <a:srgbClr val="002060"/>
                </a:solidFill>
              </a:rPr>
            </a:br>
            <a:r>
              <a:rPr lang="ru-RU" sz="1400" dirty="0" smtClean="0">
                <a:solidFill>
                  <a:srgbClr val="002060"/>
                </a:solidFill>
              </a:rPr>
              <a:t>В Трудовом кодексе РФ введена новая глава 48.1, согласно которой у работодателей - субъектов малого предпринимательства (включая работодателей - индивидуальных предпринимателей), которые в соответствии с законодательством отнесены к </a:t>
            </a:r>
            <a:r>
              <a:rPr lang="ru-RU" sz="1400" dirty="0" err="1" smtClean="0">
                <a:solidFill>
                  <a:srgbClr val="002060"/>
                </a:solidFill>
              </a:rPr>
              <a:t>микропредприятиям</a:t>
            </a:r>
            <a:r>
              <a:rPr lang="ru-RU" sz="1400" dirty="0" smtClean="0">
                <a:solidFill>
                  <a:srgbClr val="002060"/>
                </a:solidFill>
              </a:rPr>
              <a:t>, </a:t>
            </a:r>
            <a:r>
              <a:rPr lang="ru-RU" sz="1400" b="1" dirty="0" smtClean="0">
                <a:solidFill>
                  <a:srgbClr val="002060"/>
                </a:solidFill>
              </a:rPr>
              <a:t>регулирование трудовых отношений осуществляется с учетом установленных особенностей, </a:t>
            </a:r>
            <a:r>
              <a:rPr lang="ru-RU" sz="1400" dirty="0" smtClean="0">
                <a:solidFill>
                  <a:srgbClr val="002060"/>
                </a:solidFill>
              </a:rPr>
              <a:t>предусматривающих в частности, следующее: данные работодатели вправе отказаться полностью или частично от принятия локальных нормативных актов, содержащих нормы трудового права (правила внутреннего трудового распорядка, положение об оплате труда, положение о премировании, график сменности и другие); для регулирования трудовых отношений работодатель должен включить в трудовые договоры с работниками условия, регулирующие вопросы, которые в соответствии с трудовым законодательством должны регулироваться локальными нормативными актами; </a:t>
            </a:r>
            <a:r>
              <a:rPr lang="ru-RU" sz="1400" b="1" dirty="0" smtClean="0">
                <a:solidFill>
                  <a:srgbClr val="002060"/>
                </a:solidFill>
              </a:rPr>
              <a:t>трудовые договоры заключаются на основе типовой формы, утверждаемой Правительством РФ </a:t>
            </a:r>
            <a:r>
              <a:rPr lang="ru-RU" sz="1400" dirty="0" smtClean="0">
                <a:solidFill>
                  <a:srgbClr val="002060"/>
                </a:solidFill>
              </a:rPr>
              <a:t>с учетом мнения Российской трехсторонней комиссии по регулированию социально-трудовых отношений.</a:t>
            </a:r>
          </a:p>
          <a:p>
            <a:pPr algn="ctr"/>
            <a:r>
              <a:rPr lang="ru-RU" sz="1400" dirty="0" smtClean="0">
                <a:solidFill>
                  <a:srgbClr val="002060"/>
                </a:solidFill>
              </a:rPr>
              <a:t> </a:t>
            </a:r>
            <a:br>
              <a:rPr lang="ru-RU" sz="1400" dirty="0" smtClean="0">
                <a:solidFill>
                  <a:srgbClr val="002060"/>
                </a:solidFill>
              </a:rPr>
            </a:br>
            <a:r>
              <a:rPr lang="ru-RU" sz="1400" b="1" dirty="0" smtClean="0">
                <a:solidFill>
                  <a:srgbClr val="002060"/>
                </a:solidFill>
              </a:rPr>
              <a:t>Закон вступает в силу 1 января 2017 года.</a:t>
            </a:r>
            <a:endParaRPr lang="ru-RU" sz="1400" b="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428596" y="500042"/>
            <a:ext cx="8208912" cy="4536504"/>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sz="1600" b="1" dirty="0" smtClean="0">
                <a:solidFill>
                  <a:srgbClr val="002060"/>
                </a:solidFill>
              </a:rPr>
              <a:t>ПОСТАНОВЛЕНИЕ Правительства Российской Федерации </a:t>
            </a:r>
          </a:p>
          <a:p>
            <a:pPr algn="ctr"/>
            <a:r>
              <a:rPr lang="ru-RU" sz="1600" b="1" dirty="0" smtClean="0">
                <a:solidFill>
                  <a:srgbClr val="002060"/>
                </a:solidFill>
              </a:rPr>
              <a:t>от 27 августа 2016 г. N 858</a:t>
            </a:r>
          </a:p>
          <a:p>
            <a:r>
              <a:rPr lang="ru-RU" sz="1600" b="1" dirty="0" smtClean="0">
                <a:solidFill>
                  <a:srgbClr val="002060"/>
                </a:solidFill>
              </a:rPr>
              <a:t> </a:t>
            </a:r>
          </a:p>
          <a:p>
            <a:r>
              <a:rPr lang="ru-RU" sz="1600" b="1" dirty="0" smtClean="0">
                <a:solidFill>
                  <a:srgbClr val="002060"/>
                </a:solidFill>
              </a:rPr>
              <a:t>О ТИПОВОЙ ФОРМЕ ТРУДОВОГО ДОГОВОРА, ЗАКЛЮЧАЕМОГО МЕЖДУ РАБОТНИКОМ И РАБОТОДАТЕЛЕМ - СУБЪЕКТОМ МАЛОГО ПРЕДПРИНИМАТЕЛЬСТВА, КОТОРЫЙ ОТНОСИТСЯ К МИКРОПРЕДПРИЯТИЯМ</a:t>
            </a:r>
          </a:p>
          <a:p>
            <a:r>
              <a:rPr lang="ru-RU" sz="1600" dirty="0" smtClean="0">
                <a:solidFill>
                  <a:srgbClr val="002060"/>
                </a:solidFill>
              </a:rPr>
              <a:t>Настоящее постановление вступает в силу со дня вступления в силу Федерального закона "О внесении изменения в Трудовой кодекс Российской Федерации в части особенностей регулирования труда лиц, работающих у работодателей - субъектов малого предпринимательства, которые отнесены к </a:t>
            </a:r>
            <a:r>
              <a:rPr lang="ru-RU" sz="1600" dirty="0" err="1" smtClean="0">
                <a:solidFill>
                  <a:srgbClr val="002060"/>
                </a:solidFill>
              </a:rPr>
              <a:t>микропредприятиям</a:t>
            </a:r>
            <a:r>
              <a:rPr lang="ru-RU" sz="1600" dirty="0" smtClean="0">
                <a:solidFill>
                  <a:srgbClr val="002060"/>
                </a:solidFill>
              </a:rPr>
              <a:t>".</a:t>
            </a:r>
            <a:endParaRPr lang="ru-RU" sz="1600" b="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428596" y="500042"/>
            <a:ext cx="8208912" cy="4536504"/>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sz="1600" dirty="0" smtClean="0">
                <a:solidFill>
                  <a:srgbClr val="002060"/>
                </a:solidFill>
              </a:rPr>
              <a:t>ФОНД СОЦИАЛЬНОГО СТРАХОВАНИЯ РОССИЙСКОЙ ФЕДЕРАЦИИ </a:t>
            </a:r>
          </a:p>
          <a:p>
            <a:pPr algn="ctr"/>
            <a:r>
              <a:rPr lang="ru-RU" sz="1600" dirty="0" smtClean="0">
                <a:solidFill>
                  <a:srgbClr val="002060"/>
                </a:solidFill>
              </a:rPr>
              <a:t>ПРИКАЗ от 23 июня 2015 г. N 267 ОБ УТВЕРЖДЕНИИ ОСОБЕННОСТЕЙ ЗАПОЛНЕНИЯ СТРАХОВАТЕЛЯМИ РАСЧЕТА ПО НАЧИСЛЕННЫМ И УПЛАЧЕННЫМ СТРАХОВЫМ ВЗНОСАМ НА ОБЯЗАТЕЛЬНОЕ СОЦИАЛЬНОЕ СТРАХОВАНИЕ НА СЛУЧАЙ ВРЕМЕННОЙ НЕТРУДОСПОСОБНОСТИ И В СВЯЗИ С МАТЕРИНСТВОМ И ПО ОБЯЗАТЕЛЬНОМУ СОЦИАЛЬНОМУ СТРАХОВАНИЮ ОТ НЕСЧАСТНЫХ СЛУЧАЕВ НА ПРОИЗВОДСТВЕ И ПРОФЕССИОНАЛЬНЫХ ЗАБОЛЕВАНИЙ, А ТАКЖЕ ПО РАСХОДАМ НА ВЫПЛАТУ СТРАХОВОГО ОБЕСПЕЧЕНИЯ (ФОРМА 4 - ФСС) </a:t>
            </a:r>
          </a:p>
          <a:p>
            <a:pPr algn="ctr"/>
            <a:r>
              <a:rPr lang="ru-RU" sz="1600" dirty="0" smtClean="0">
                <a:solidFill>
                  <a:srgbClr val="002060"/>
                </a:solidFill>
              </a:rPr>
              <a:t>(в ред. Приказа ФСС РФ от 09.03.2016 N 88)</a:t>
            </a:r>
          </a:p>
          <a:p>
            <a:pPr algn="ctr"/>
            <a:r>
              <a:rPr lang="ru-RU" sz="1600" dirty="0" smtClean="0">
                <a:solidFill>
                  <a:srgbClr val="002060"/>
                </a:solidFill>
              </a:rPr>
              <a:t>Данный «опус» содержит разъяснение о том, что некоторые регионы, участвующие в </a:t>
            </a:r>
            <a:r>
              <a:rPr lang="ru-RU" sz="1600" dirty="0" err="1" smtClean="0">
                <a:solidFill>
                  <a:srgbClr val="002060"/>
                </a:solidFill>
              </a:rPr>
              <a:t>пилотном</a:t>
            </a:r>
            <a:r>
              <a:rPr lang="ru-RU" sz="1600" dirty="0" smtClean="0">
                <a:solidFill>
                  <a:srgbClr val="002060"/>
                </a:solidFill>
              </a:rPr>
              <a:t> проекте, должны заполнять отчётность страхователей несколько иначе, чем остальные. </a:t>
            </a:r>
            <a:endParaRPr lang="ru-RU" sz="1600" b="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428596" y="500042"/>
            <a:ext cx="8208912" cy="4536504"/>
          </a:xfrm>
          <a:prstGeom prst="roundRect">
            <a:avLst/>
          </a:prstGeom>
        </p:spPr>
        <p:style>
          <a:lnRef idx="2">
            <a:schemeClr val="accent1">
              <a:shade val="50000"/>
            </a:schemeClr>
          </a:lnRef>
          <a:fillRef idx="1002">
            <a:schemeClr val="lt2"/>
          </a:fillRef>
          <a:effectRef idx="0">
            <a:schemeClr val="accent1"/>
          </a:effectRef>
          <a:fontRef idx="minor">
            <a:schemeClr val="lt1"/>
          </a:fontRef>
        </p:style>
        <p:txBody>
          <a:bodyPr anchor="ctr"/>
          <a:lstStyle/>
          <a:p>
            <a:pPr algn="ctr"/>
            <a:r>
              <a:rPr lang="ru-RU" sz="1600" b="1" dirty="0" smtClean="0">
                <a:solidFill>
                  <a:srgbClr val="002060"/>
                </a:solidFill>
              </a:rPr>
              <a:t>Проект Федерального закона «О внесении изменений в отдельные законодательные акты Российской Федерации (в части совершенствования механизмов профилактики производственного травматизма и профессиональной заболеваемости, соблюдения трудового законодательства и иных нормативных правовых актов, содержащих нормы трудового права)»</a:t>
            </a:r>
          </a:p>
          <a:p>
            <a:pPr>
              <a:buFont typeface="Arial" pitchFamily="34" charset="0"/>
              <a:buChar char="•"/>
            </a:pPr>
            <a:r>
              <a:rPr lang="ru-RU" sz="1600" dirty="0" smtClean="0">
                <a:solidFill>
                  <a:srgbClr val="002060"/>
                </a:solidFill>
              </a:rPr>
              <a:t>в Федеральный закон от 30 марта 1999 года № 52-ФЗ «О санитарно-эпидемиологическом благополучии населения»</a:t>
            </a:r>
          </a:p>
          <a:p>
            <a:pPr>
              <a:buFont typeface="Arial" pitchFamily="34" charset="0"/>
              <a:buChar char="•"/>
            </a:pPr>
            <a:r>
              <a:rPr lang="ru-RU" sz="1600" dirty="0" smtClean="0">
                <a:solidFill>
                  <a:srgbClr val="002060"/>
                </a:solidFill>
              </a:rPr>
              <a:t>в Кодекс Российской Федерации об административных правонарушениях</a:t>
            </a:r>
          </a:p>
          <a:p>
            <a:pPr>
              <a:buFont typeface="Arial" pitchFamily="34" charset="0"/>
              <a:buChar char="•"/>
            </a:pPr>
            <a:r>
              <a:rPr lang="ru-RU" sz="1600" dirty="0" smtClean="0">
                <a:solidFill>
                  <a:srgbClr val="002060"/>
                </a:solidFill>
              </a:rPr>
              <a:t>в Трудовой кодекс Российской Федерации (убирают опасные условия труда, переписывают Раздел Х)</a:t>
            </a:r>
          </a:p>
          <a:p>
            <a:pPr>
              <a:buFont typeface="Arial" pitchFamily="34" charset="0"/>
              <a:buChar char="•"/>
            </a:pPr>
            <a:r>
              <a:rPr lang="ru-RU" sz="1600" dirty="0" smtClean="0">
                <a:solidFill>
                  <a:srgbClr val="002060"/>
                </a:solidFill>
              </a:rPr>
              <a:t>Внести в Федеральный закон от 28 декабря 2013 г. № 426-ФЗ «О специальной оценке условий труда» (добавляют учет оценки рисков)</a:t>
            </a:r>
          </a:p>
          <a:p>
            <a:pPr>
              <a:buFont typeface="Arial" pitchFamily="34" charset="0"/>
              <a:buChar char="•"/>
            </a:pPr>
            <a:endParaRPr lang="ru-RU" sz="1600"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Grp="1" noChangeArrowheads="1"/>
          </p:cNvSpPr>
          <p:nvPr>
            <p:ph type="ctrTitle"/>
          </p:nvPr>
        </p:nvSpPr>
        <p:spPr>
          <a:xfrm>
            <a:off x="755576" y="260648"/>
            <a:ext cx="7772400" cy="576064"/>
          </a:xfrm>
          <a:prstGeom prst="rect">
            <a:avLst/>
          </a:prstGeom>
        </p:spPr>
        <p:txBody>
          <a:bodyPr anchor="ctr">
            <a:normAutofit fontScale="90000"/>
          </a:bodyPr>
          <a:lstStyle/>
          <a:p>
            <a:pPr>
              <a:defRPr/>
            </a:pPr>
            <a:r>
              <a:rPr lang="ru-RU" sz="2000" b="1" dirty="0" smtClean="0">
                <a:solidFill>
                  <a:schemeClr val="tx2"/>
                </a:solidFill>
                <a:latin typeface="Arial Narrow" pitchFamily="34" charset="0"/>
              </a:rPr>
              <a:t>ВНЕСЕНИЕ ИЗМЕНЕНИЙ В ОТДЕЛЬНЫЕ ЗАКОНОДАТЕЛЬНЫЕ АКТЫ РОССИЙСКОЙ ФЕДЕРАЦИИ</a:t>
            </a:r>
            <a:endParaRPr lang="ru-RU" sz="2000" b="1" dirty="0">
              <a:solidFill>
                <a:schemeClr val="tx2"/>
              </a:solidFill>
              <a:latin typeface="Arial Narrow" pitchFamily="34" charset="0"/>
            </a:endParaRPr>
          </a:p>
        </p:txBody>
      </p:sp>
      <p:sp>
        <p:nvSpPr>
          <p:cNvPr id="6" name="Номер слайда 5"/>
          <p:cNvSpPr>
            <a:spLocks noGrp="1"/>
          </p:cNvSpPr>
          <p:nvPr>
            <p:ph type="sldNum" sz="quarter" idx="12"/>
          </p:nvPr>
        </p:nvSpPr>
        <p:spPr>
          <a:xfrm>
            <a:off x="6876256" y="6356350"/>
            <a:ext cx="2133600" cy="365125"/>
          </a:xfrm>
        </p:spPr>
        <p:txBody>
          <a:bodyPr/>
          <a:lstStyle/>
          <a:p>
            <a:fld id="{B19B0651-EE4F-4900-A07F-96A6BFA9D0F0}" type="slidenum">
              <a:rPr lang="ru-RU" sz="2400" b="1" smtClean="0">
                <a:solidFill>
                  <a:schemeClr val="tx1">
                    <a:lumMod val="65000"/>
                    <a:lumOff val="35000"/>
                  </a:schemeClr>
                </a:solidFill>
                <a:latin typeface="Arial Narrow" pitchFamily="34" charset="0"/>
              </a:rPr>
              <a:pPr/>
              <a:t>96</a:t>
            </a:fld>
            <a:endParaRPr lang="ru-RU" sz="2400" b="1" dirty="0">
              <a:solidFill>
                <a:schemeClr val="tx1">
                  <a:lumMod val="65000"/>
                  <a:lumOff val="35000"/>
                </a:schemeClr>
              </a:solidFill>
              <a:latin typeface="Arial Narrow" pitchFamily="34" charset="0"/>
            </a:endParaRPr>
          </a:p>
        </p:txBody>
      </p:sp>
      <p:graphicFrame>
        <p:nvGraphicFramePr>
          <p:cNvPr id="5" name="Схема 4"/>
          <p:cNvGraphicFramePr/>
          <p:nvPr/>
        </p:nvGraphicFramePr>
        <p:xfrm>
          <a:off x="827584" y="2996952"/>
          <a:ext cx="7848872" cy="29681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Прямоугольник 7"/>
          <p:cNvSpPr/>
          <p:nvPr/>
        </p:nvSpPr>
        <p:spPr>
          <a:xfrm>
            <a:off x="467544" y="980728"/>
            <a:ext cx="8280920" cy="15841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600" b="1" dirty="0" smtClean="0">
                <a:latin typeface="Arial Narrow" pitchFamily="34" charset="0"/>
              </a:rPr>
              <a:t>Проектом федерального закона </a:t>
            </a:r>
            <a:r>
              <a:rPr lang="ru-RU" sz="1600" b="1" i="1" dirty="0" smtClean="0"/>
              <a:t>«О внесении изменений в отдельные законодательные акты Российской Федерации </a:t>
            </a:r>
            <a:r>
              <a:rPr lang="ru-RU" sz="1600" i="1" dirty="0" smtClean="0">
                <a:latin typeface="Arial Narrow" pitchFamily="34" charset="0"/>
              </a:rPr>
              <a:t>(в части совершенствования механизмов профилактики производственного травматизма и профессиональной заболеваемости</a:t>
            </a:r>
            <a:r>
              <a:rPr lang="ru-RU" sz="1600" dirty="0" smtClean="0">
                <a:latin typeface="Arial Narrow" pitchFamily="34" charset="0"/>
              </a:rPr>
              <a:t>, </a:t>
            </a:r>
            <a:r>
              <a:rPr lang="ru-RU" sz="1600" i="1" dirty="0" smtClean="0">
                <a:latin typeface="Arial Narrow" pitchFamily="34" charset="0"/>
              </a:rPr>
              <a:t>соблюдения трудового законодательства и иных нормативных правовых актов, содержащих нормы трудового права)»</a:t>
            </a:r>
            <a:endParaRPr lang="ru-RU" sz="1600" dirty="0" smtClean="0">
              <a:latin typeface="Arial Narrow" pitchFamily="34" charset="0"/>
            </a:endParaRPr>
          </a:p>
          <a:p>
            <a:pPr algn="ctr"/>
            <a:r>
              <a:rPr lang="ru-RU" sz="1600" b="1" dirty="0" smtClean="0">
                <a:latin typeface="Arial Narrow" pitchFamily="34" charset="0"/>
              </a:rPr>
              <a:t>планируется внесение изменений в: </a:t>
            </a:r>
            <a:endParaRPr lang="ru-RU" sz="1600" b="1" dirty="0">
              <a:latin typeface="Arial Narrow" pitchFamily="34" charset="0"/>
            </a:endParaRPr>
          </a:p>
        </p:txBody>
      </p:sp>
    </p:spTree>
    <p:extLst>
      <p:ext uri="{BB962C8B-B14F-4D97-AF65-F5344CB8AC3E}">
        <p14:creationId xmlns:p14="http://schemas.microsoft.com/office/powerpoint/2010/main" xmlns="" val="5012998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Grp="1" noChangeArrowheads="1"/>
          </p:cNvSpPr>
          <p:nvPr>
            <p:ph type="ctrTitle"/>
          </p:nvPr>
        </p:nvSpPr>
        <p:spPr>
          <a:xfrm>
            <a:off x="323528" y="260648"/>
            <a:ext cx="8496944" cy="576064"/>
          </a:xfrm>
          <a:prstGeom prst="rect">
            <a:avLst/>
          </a:prstGeom>
        </p:spPr>
        <p:txBody>
          <a:bodyPr anchor="ctr">
            <a:normAutofit fontScale="90000"/>
          </a:bodyPr>
          <a:lstStyle/>
          <a:p>
            <a:pPr>
              <a:defRPr/>
            </a:pPr>
            <a:r>
              <a:rPr lang="ru-RU" sz="2000" b="1" dirty="0" smtClean="0">
                <a:solidFill>
                  <a:schemeClr val="tx2"/>
                </a:solidFill>
                <a:latin typeface="Arial Narrow" pitchFamily="34" charset="0"/>
              </a:rPr>
              <a:t>ЦЕЛИ УКАЗАННЫХ ИЗМЕНЕНИЙ ЗАКОНОДАТЕЛЬСТВА РОССИЙСКОЙ ФЕДЕРАЦИИ</a:t>
            </a:r>
            <a:endParaRPr lang="ru-RU" sz="2000" b="1" dirty="0">
              <a:solidFill>
                <a:schemeClr val="tx2"/>
              </a:solidFill>
              <a:latin typeface="Arial Narrow" pitchFamily="34" charset="0"/>
            </a:endParaRPr>
          </a:p>
        </p:txBody>
      </p:sp>
      <p:sp>
        <p:nvSpPr>
          <p:cNvPr id="6" name="Номер слайда 5"/>
          <p:cNvSpPr>
            <a:spLocks noGrp="1"/>
          </p:cNvSpPr>
          <p:nvPr>
            <p:ph type="sldNum" sz="quarter" idx="12"/>
          </p:nvPr>
        </p:nvSpPr>
        <p:spPr>
          <a:xfrm>
            <a:off x="6876256" y="6356350"/>
            <a:ext cx="2133600" cy="365125"/>
          </a:xfrm>
        </p:spPr>
        <p:txBody>
          <a:bodyPr/>
          <a:lstStyle/>
          <a:p>
            <a:fld id="{B19B0651-EE4F-4900-A07F-96A6BFA9D0F0}" type="slidenum">
              <a:rPr lang="ru-RU" sz="2400" b="1" smtClean="0">
                <a:solidFill>
                  <a:schemeClr val="tx1">
                    <a:lumMod val="65000"/>
                    <a:lumOff val="35000"/>
                  </a:schemeClr>
                </a:solidFill>
                <a:latin typeface="Arial Narrow" pitchFamily="34" charset="0"/>
              </a:rPr>
              <a:pPr/>
              <a:t>97</a:t>
            </a:fld>
            <a:endParaRPr lang="ru-RU" sz="2400" b="1" dirty="0">
              <a:solidFill>
                <a:schemeClr val="tx1">
                  <a:lumMod val="65000"/>
                  <a:lumOff val="35000"/>
                </a:schemeClr>
              </a:solidFill>
              <a:latin typeface="Arial Narrow" pitchFamily="34" charset="0"/>
            </a:endParaRPr>
          </a:p>
        </p:txBody>
      </p:sp>
      <p:graphicFrame>
        <p:nvGraphicFramePr>
          <p:cNvPr id="10" name="Схема 9"/>
          <p:cNvGraphicFramePr/>
          <p:nvPr/>
        </p:nvGraphicFramePr>
        <p:xfrm>
          <a:off x="323528" y="1052736"/>
          <a:ext cx="8568952" cy="54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5012998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Grp="1" noChangeArrowheads="1"/>
          </p:cNvSpPr>
          <p:nvPr>
            <p:ph type="ctrTitle"/>
          </p:nvPr>
        </p:nvSpPr>
        <p:spPr>
          <a:xfrm>
            <a:off x="755576" y="188640"/>
            <a:ext cx="7772400" cy="576064"/>
          </a:xfrm>
          <a:prstGeom prst="rect">
            <a:avLst/>
          </a:prstGeom>
        </p:spPr>
        <p:txBody>
          <a:bodyPr anchor="ctr">
            <a:normAutofit fontScale="90000"/>
          </a:bodyPr>
          <a:lstStyle/>
          <a:p>
            <a:pPr>
              <a:defRPr/>
            </a:pPr>
            <a:r>
              <a:rPr lang="ru-RU" sz="2000" b="1" dirty="0" smtClean="0">
                <a:solidFill>
                  <a:schemeClr val="tx2"/>
                </a:solidFill>
                <a:latin typeface="Arial Narrow" pitchFamily="34" charset="0"/>
              </a:rPr>
              <a:t>ВНЕСЕНИЕ ИЗМЕНЕНИЙ В ТРУДОВОЙ КОДЕКС РОССИЙСКОЙ ФЕДЕРАЦИИ</a:t>
            </a:r>
            <a:endParaRPr lang="ru-RU" sz="2000" b="1" dirty="0">
              <a:solidFill>
                <a:schemeClr val="tx2"/>
              </a:solidFill>
              <a:latin typeface="Arial Narrow" pitchFamily="34" charset="0"/>
            </a:endParaRPr>
          </a:p>
        </p:txBody>
      </p:sp>
      <p:sp>
        <p:nvSpPr>
          <p:cNvPr id="6" name="Номер слайда 5"/>
          <p:cNvSpPr>
            <a:spLocks noGrp="1"/>
          </p:cNvSpPr>
          <p:nvPr>
            <p:ph type="sldNum" sz="quarter" idx="12"/>
          </p:nvPr>
        </p:nvSpPr>
        <p:spPr>
          <a:xfrm>
            <a:off x="6876256" y="6356350"/>
            <a:ext cx="2133600" cy="365125"/>
          </a:xfrm>
        </p:spPr>
        <p:txBody>
          <a:bodyPr/>
          <a:lstStyle/>
          <a:p>
            <a:fld id="{B19B0651-EE4F-4900-A07F-96A6BFA9D0F0}" type="slidenum">
              <a:rPr lang="ru-RU" sz="2400" b="1" smtClean="0">
                <a:solidFill>
                  <a:schemeClr val="tx1">
                    <a:lumMod val="65000"/>
                    <a:lumOff val="35000"/>
                  </a:schemeClr>
                </a:solidFill>
                <a:latin typeface="Arial Narrow" pitchFamily="34" charset="0"/>
              </a:rPr>
              <a:pPr/>
              <a:t>98</a:t>
            </a:fld>
            <a:endParaRPr lang="ru-RU" sz="2400" b="1" dirty="0">
              <a:solidFill>
                <a:schemeClr val="tx1">
                  <a:lumMod val="65000"/>
                  <a:lumOff val="35000"/>
                </a:schemeClr>
              </a:solidFill>
              <a:latin typeface="Arial Narrow" pitchFamily="34" charset="0"/>
            </a:endParaRPr>
          </a:p>
        </p:txBody>
      </p:sp>
      <p:graphicFrame>
        <p:nvGraphicFramePr>
          <p:cNvPr id="8" name="Схема 7"/>
          <p:cNvGraphicFramePr/>
          <p:nvPr/>
        </p:nvGraphicFramePr>
        <p:xfrm>
          <a:off x="467544" y="1340768"/>
          <a:ext cx="8352928"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Прямоугольник 10"/>
          <p:cNvSpPr/>
          <p:nvPr/>
        </p:nvSpPr>
        <p:spPr>
          <a:xfrm>
            <a:off x="323528" y="764704"/>
            <a:ext cx="8568952" cy="432048"/>
          </a:xfrm>
          <a:prstGeom prst="rect">
            <a:avLst/>
          </a:prstGeom>
          <a:solidFill>
            <a:schemeClr val="accent3">
              <a:lumMod val="60000"/>
              <a:lumOff val="40000"/>
            </a:schemeClr>
          </a:solidFill>
          <a:ln>
            <a:no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ru-RU" dirty="0" smtClean="0">
                <a:solidFill>
                  <a:schemeClr val="tx2"/>
                </a:solidFill>
                <a:latin typeface="Arial Narrow" pitchFamily="34" charset="0"/>
                <a:cs typeface="Times New Roman" pitchFamily="18" charset="0"/>
              </a:rPr>
              <a:t>Новая редакция Х раздела «Охрана труда»</a:t>
            </a:r>
            <a:endParaRPr lang="ru-RU" dirty="0"/>
          </a:p>
        </p:txBody>
      </p:sp>
    </p:spTree>
    <p:extLst>
      <p:ext uri="{BB962C8B-B14F-4D97-AF65-F5344CB8AC3E}">
        <p14:creationId xmlns:p14="http://schemas.microsoft.com/office/powerpoint/2010/main" xmlns="" val="5012998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Grp="1" noChangeArrowheads="1"/>
          </p:cNvSpPr>
          <p:nvPr>
            <p:ph type="ctrTitle"/>
          </p:nvPr>
        </p:nvSpPr>
        <p:spPr>
          <a:xfrm>
            <a:off x="755576" y="188640"/>
            <a:ext cx="7772400" cy="576064"/>
          </a:xfrm>
          <a:prstGeom prst="rect">
            <a:avLst/>
          </a:prstGeom>
        </p:spPr>
        <p:txBody>
          <a:bodyPr anchor="ctr">
            <a:normAutofit fontScale="90000"/>
          </a:bodyPr>
          <a:lstStyle/>
          <a:p>
            <a:pPr>
              <a:defRPr/>
            </a:pPr>
            <a:r>
              <a:rPr lang="ru-RU" sz="2000" b="1" dirty="0" smtClean="0">
                <a:solidFill>
                  <a:schemeClr val="tx2"/>
                </a:solidFill>
                <a:latin typeface="Arial Narrow" pitchFamily="34" charset="0"/>
              </a:rPr>
              <a:t>ВНЕСЕНИЕ ИЗМЕНЕНИЙ В ТРУДОВОЙ КОДЕКС РОССИЙСКОЙ ФЕДЕРАЦИИ</a:t>
            </a:r>
            <a:endParaRPr lang="ru-RU" sz="2000" b="1" dirty="0">
              <a:solidFill>
                <a:schemeClr val="tx2"/>
              </a:solidFill>
              <a:latin typeface="Arial Narrow" pitchFamily="34" charset="0"/>
            </a:endParaRPr>
          </a:p>
        </p:txBody>
      </p:sp>
      <p:sp>
        <p:nvSpPr>
          <p:cNvPr id="6" name="Номер слайда 5"/>
          <p:cNvSpPr>
            <a:spLocks noGrp="1"/>
          </p:cNvSpPr>
          <p:nvPr>
            <p:ph type="sldNum" sz="quarter" idx="12"/>
          </p:nvPr>
        </p:nvSpPr>
        <p:spPr>
          <a:xfrm>
            <a:off x="6876256" y="6356350"/>
            <a:ext cx="2133600" cy="365125"/>
          </a:xfrm>
        </p:spPr>
        <p:txBody>
          <a:bodyPr/>
          <a:lstStyle/>
          <a:p>
            <a:fld id="{B19B0651-EE4F-4900-A07F-96A6BFA9D0F0}" type="slidenum">
              <a:rPr lang="ru-RU" sz="2400" b="1" smtClean="0">
                <a:solidFill>
                  <a:schemeClr val="tx1">
                    <a:lumMod val="65000"/>
                    <a:lumOff val="35000"/>
                  </a:schemeClr>
                </a:solidFill>
                <a:latin typeface="Arial Narrow" pitchFamily="34" charset="0"/>
              </a:rPr>
              <a:pPr/>
              <a:t>99</a:t>
            </a:fld>
            <a:endParaRPr lang="ru-RU" sz="2400" b="1" dirty="0">
              <a:solidFill>
                <a:schemeClr val="tx1">
                  <a:lumMod val="65000"/>
                  <a:lumOff val="35000"/>
                </a:schemeClr>
              </a:solidFill>
              <a:latin typeface="Arial Narrow" pitchFamily="34" charset="0"/>
            </a:endParaRPr>
          </a:p>
        </p:txBody>
      </p:sp>
      <p:sp>
        <p:nvSpPr>
          <p:cNvPr id="5" name="Прямоугольник 4"/>
          <p:cNvSpPr/>
          <p:nvPr/>
        </p:nvSpPr>
        <p:spPr>
          <a:xfrm>
            <a:off x="395536" y="1196752"/>
            <a:ext cx="8424936" cy="504056"/>
          </a:xfrm>
          <a:prstGeom prst="rect">
            <a:avLst/>
          </a:prstGeom>
          <a:solidFill>
            <a:schemeClr val="accent3">
              <a:lumMod val="60000"/>
              <a:lumOff val="40000"/>
            </a:schemeClr>
          </a:solidFill>
          <a:ln>
            <a:noFill/>
          </a:ln>
        </p:spPr>
        <p:style>
          <a:lnRef idx="1">
            <a:schemeClr val="accent3"/>
          </a:lnRef>
          <a:fillRef idx="3">
            <a:schemeClr val="accent3"/>
          </a:fillRef>
          <a:effectRef idx="2">
            <a:schemeClr val="accent3"/>
          </a:effectRef>
          <a:fontRef idx="minor">
            <a:schemeClr val="lt1"/>
          </a:fontRef>
        </p:style>
        <p:txBody>
          <a:bodyPr rtlCol="0" anchor="ctr"/>
          <a:lstStyle/>
          <a:p>
            <a:pPr algn="ctr" fontAlgn="auto">
              <a:spcBef>
                <a:spcPts val="0"/>
              </a:spcBef>
              <a:spcAft>
                <a:spcPts val="0"/>
              </a:spcAft>
            </a:pPr>
            <a:r>
              <a:rPr lang="ru-RU" dirty="0" smtClean="0">
                <a:solidFill>
                  <a:schemeClr val="tx2"/>
                </a:solidFill>
                <a:latin typeface="Arial Narrow" pitchFamily="34" charset="0"/>
                <a:cs typeface="Times New Roman" pitchFamily="18" charset="0"/>
              </a:rPr>
              <a:t>Детализированы полномочия органов государственной власти в сфере охраны труда</a:t>
            </a:r>
          </a:p>
        </p:txBody>
      </p:sp>
      <p:graphicFrame>
        <p:nvGraphicFramePr>
          <p:cNvPr id="9" name="Схема 8"/>
          <p:cNvGraphicFramePr/>
          <p:nvPr/>
        </p:nvGraphicFramePr>
        <p:xfrm>
          <a:off x="539552" y="2132856"/>
          <a:ext cx="8208912" cy="16561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1" name="Схема 10"/>
          <p:cNvGraphicFramePr/>
          <p:nvPr/>
        </p:nvGraphicFramePr>
        <p:xfrm>
          <a:off x="539552" y="3933056"/>
          <a:ext cx="8208912" cy="237626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Скругленный прямоугольник 7"/>
          <p:cNvSpPr/>
          <p:nvPr/>
        </p:nvSpPr>
        <p:spPr>
          <a:xfrm>
            <a:off x="755576" y="692696"/>
            <a:ext cx="7632848"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2"/>
                </a:solidFill>
                <a:latin typeface="Arial Narrow" pitchFamily="34" charset="0"/>
              </a:rPr>
              <a:t>Глава 34. Государственное управление охраной труда </a:t>
            </a:r>
            <a:endParaRPr lang="ru-RU" b="1" dirty="0">
              <a:solidFill>
                <a:schemeClr val="tx2"/>
              </a:solidFill>
              <a:latin typeface="Arial Narrow" pitchFamily="34" charset="0"/>
            </a:endParaRPr>
          </a:p>
        </p:txBody>
      </p:sp>
      <p:sp>
        <p:nvSpPr>
          <p:cNvPr id="12" name="Скругленный прямоугольник 11"/>
          <p:cNvSpPr/>
          <p:nvPr/>
        </p:nvSpPr>
        <p:spPr>
          <a:xfrm>
            <a:off x="8100392" y="1988840"/>
            <a:ext cx="864096" cy="50405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bg1"/>
                </a:solidFill>
                <a:latin typeface="Arial Narrow" pitchFamily="34" charset="0"/>
              </a:rPr>
              <a:t>НОВОЕ!</a:t>
            </a:r>
            <a:endParaRPr lang="ru-RU" sz="1400" dirty="0">
              <a:solidFill>
                <a:schemeClr val="bg1"/>
              </a:solidFill>
              <a:latin typeface="Arial Narrow" pitchFamily="34" charset="0"/>
            </a:endParaRPr>
          </a:p>
        </p:txBody>
      </p:sp>
    </p:spTree>
    <p:extLst>
      <p:ext uri="{BB962C8B-B14F-4D97-AF65-F5344CB8AC3E}">
        <p14:creationId xmlns:p14="http://schemas.microsoft.com/office/powerpoint/2010/main" xmlns="" val="5012998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
  <TotalTime>1525</TotalTime>
  <Words>6212</Words>
  <Application>Microsoft Office PowerPoint</Application>
  <PresentationFormat>Экран (4:3)</PresentationFormat>
  <Paragraphs>681</Paragraphs>
  <Slides>116</Slides>
  <Notes>39</Notes>
  <HiddenSlides>0</HiddenSlides>
  <MMClips>0</MMClips>
  <ScaleCrop>false</ScaleCrop>
  <HeadingPairs>
    <vt:vector size="4" baseType="variant">
      <vt:variant>
        <vt:lpstr>Тема</vt:lpstr>
      </vt:variant>
      <vt:variant>
        <vt:i4>1</vt:i4>
      </vt:variant>
      <vt:variant>
        <vt:lpstr>Заголовки слайдов</vt:lpstr>
      </vt:variant>
      <vt:variant>
        <vt:i4>116</vt:i4>
      </vt:variant>
    </vt:vector>
  </HeadingPairs>
  <TitlesOfParts>
    <vt:vector size="117" baseType="lpstr">
      <vt:lpstr>1_Открытая</vt:lpstr>
      <vt:lpstr>Слайд 1</vt:lpstr>
      <vt:lpstr>Слайд 2</vt:lpstr>
      <vt:lpstr>Слайд 3</vt:lpstr>
      <vt:lpstr>Федеральный закон от 28 декабря 2013 г. № 400-ФЗ «О страховых пенсиях»</vt:lpstr>
      <vt:lpstr>Федеральный закон от 28 декабря 2013 г. № 400-ФЗ «О страховых пенсиях»</vt:lpstr>
      <vt:lpstr>Льготный стаж, подтвержденный результатами СОУТ</vt:lpstr>
      <vt:lpstr> Статья 15 Федерального закона от 28.12.2013 г. №421-ФЗ </vt:lpstr>
      <vt:lpstr>Слайд 8</vt:lpstr>
      <vt:lpstr>Слайд 9</vt:lpstr>
      <vt:lpstr>Слайд 10</vt:lpstr>
      <vt:lpstr>Слайд 11</vt:lpstr>
      <vt:lpstr>Слайд 12</vt:lpstr>
      <vt:lpstr> Статья 15 Федерального закона от 28.12.2013 г. №421-ФЗ </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lpstr>Слайд 67</vt:lpstr>
      <vt:lpstr>Слайд 68</vt:lpstr>
      <vt:lpstr>Слайд 69</vt:lpstr>
      <vt:lpstr>Слайд 70</vt:lpstr>
      <vt:lpstr>Слайд 71</vt:lpstr>
      <vt:lpstr>Слайд 72</vt:lpstr>
      <vt:lpstr>Слайд 73</vt:lpstr>
      <vt:lpstr>Слайд 74</vt:lpstr>
      <vt:lpstr>Слайд 75</vt:lpstr>
      <vt:lpstr>Слайд 76</vt:lpstr>
      <vt:lpstr>Слайд 77</vt:lpstr>
      <vt:lpstr>Слайд 78</vt:lpstr>
      <vt:lpstr>Слайд 79</vt:lpstr>
      <vt:lpstr>Слайд 80</vt:lpstr>
      <vt:lpstr>Слайд 81</vt:lpstr>
      <vt:lpstr>Слайд 82</vt:lpstr>
      <vt:lpstr>Слайд 83</vt:lpstr>
      <vt:lpstr>Слайд 84</vt:lpstr>
      <vt:lpstr>Слайд 85</vt:lpstr>
      <vt:lpstr>Слайд 86</vt:lpstr>
      <vt:lpstr>Слайд 87</vt:lpstr>
      <vt:lpstr>Слайд 88</vt:lpstr>
      <vt:lpstr>Слайд 89</vt:lpstr>
      <vt:lpstr>Слайд 90</vt:lpstr>
      <vt:lpstr>Слайд 91</vt:lpstr>
      <vt:lpstr>Слайд 92</vt:lpstr>
      <vt:lpstr>Слайд 93</vt:lpstr>
      <vt:lpstr>Слайд 94</vt:lpstr>
      <vt:lpstr>Слайд 95</vt:lpstr>
      <vt:lpstr>ВНЕСЕНИЕ ИЗМЕНЕНИЙ В ОТДЕЛЬНЫЕ ЗАКОНОДАТЕЛЬНЫЕ АКТЫ РОССИЙСКОЙ ФЕДЕРАЦИИ</vt:lpstr>
      <vt:lpstr>ЦЕЛИ УКАЗАННЫХ ИЗМЕНЕНИЙ ЗАКОНОДАТЕЛЬСТВА РОССИЙСКОЙ ФЕДЕРАЦИИ</vt:lpstr>
      <vt:lpstr>ВНЕСЕНИЕ ИЗМЕНЕНИЙ В ТРУДОВОЙ КОДЕКС РОССИЙСКОЙ ФЕДЕРАЦИИ</vt:lpstr>
      <vt:lpstr>ВНЕСЕНИЕ ИЗМЕНЕНИЙ В ТРУДОВОЙ КОДЕКС РОССИЙСКОЙ ФЕДЕРАЦИИ</vt:lpstr>
      <vt:lpstr>ВНЕСЕНИЕ ИЗМЕНЕНИЙ В ТРУДОВОЙ КОДЕКС РОССИЙСКОЙ ФЕДЕРАЦИИ</vt:lpstr>
      <vt:lpstr>ВНЕСЕНИЕ ИЗМЕНЕНИЙ В ТРУДОВОЙ КОДЕКС РОССИЙСКОЙ ФЕДЕРАЦИИ</vt:lpstr>
      <vt:lpstr>ВНЕСЕНИЕ ИЗМЕНЕНИЙ В ТРУДОВОЙ КОДЕКС РОССИЙСКОЙ ФЕДЕРАЦИИ</vt:lpstr>
      <vt:lpstr>ВНЕСЕНИЕ ИЗМЕНЕНИЙ В ТРУДОВОЙ КОДЕКС РОССИЙСКОЙ ФЕДЕРАЦИИ</vt:lpstr>
      <vt:lpstr>ВНЕСЕНИЕ ИЗМЕНЕНИЙ В ТРУДОВОЙ КОДЕКС РОССИЙСКОЙ ФЕДЕРАЦИИ</vt:lpstr>
      <vt:lpstr>ВНЕСЕНИЕ ИЗМЕНЕНИЙ В ТРУДОВОЙ КОДЕКС РОССИЙСКОЙ ФЕДЕРАЦИИ</vt:lpstr>
      <vt:lpstr>ВНЕСЕНИЕ ИЗМЕНЕНИЙ В ТРУДОВОЙ КОДЕКС РОССИЙСКОЙ ФЕДЕРАЦИИ</vt:lpstr>
      <vt:lpstr>ВНЕСЕНИЕ ИЗМЕНЕНИЙ В ТРУДОВОЙ КОДЕКС РОССИЙСКОЙ ФЕДЕРАЦИИ</vt:lpstr>
      <vt:lpstr>ВНЕСЕНИЕ ИЗМЕНЕНИЙ В ТРУДОВОЙ КОДЕКС РОССИЙСКОЙ ФЕДЕРАЦИИ</vt:lpstr>
      <vt:lpstr>ВНЕСЕНИЕ ИЗМЕНЕНИЙ В ТРУДОВОЙ КОДЕКС РОССИЙСКОЙ ФЕДЕРАЦИИ</vt:lpstr>
      <vt:lpstr>ВОЗМОЖНЫЕ ВЫГОДЫ ОТ ПРИНЯТИЯ УКАЗАННЫХ ИЗМЕНЕНИЙ ЗАКОНОДАТЕЛЬСТВА РОССИЙСКОЙ ФЕДЕРАЦИИ</vt:lpstr>
      <vt:lpstr>Слайд 111</vt:lpstr>
      <vt:lpstr>Слайд 112</vt:lpstr>
      <vt:lpstr>Слайд 113</vt:lpstr>
      <vt:lpstr>Слайд 114</vt:lpstr>
      <vt:lpstr>Слайд 115</vt:lpstr>
      <vt:lpstr>Слайд 116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kuznetcova</dc:creator>
  <cp:lastModifiedBy>kuznetcova</cp:lastModifiedBy>
  <cp:revision>280</cp:revision>
  <dcterms:created xsi:type="dcterms:W3CDTF">2014-03-11T06:12:12Z</dcterms:created>
  <dcterms:modified xsi:type="dcterms:W3CDTF">2017-04-17T10:43:51Z</dcterms:modified>
</cp:coreProperties>
</file>