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70" d="100"/>
          <a:sy n="70" d="100"/>
        </p:scale>
        <p:origin x="-133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4E5FC-D367-4169-99FB-9F2FB8AA2F00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5810-7CA9-4195-BE17-789871A0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40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45810-7CA9-4195-BE17-789871A07CB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820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545810-7CA9-4195-BE17-789871A07CB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61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1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9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3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50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332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26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5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0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0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D0088-2E39-4118-95C9-9F2277161793}" type="datetimeFigureOut">
              <a:rPr lang="ru-RU" smtClean="0"/>
              <a:t>16.11.16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46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#Par648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0" y="0"/>
            <a:ext cx="9144000" cy="1760538"/>
            <a:chOff x="0" y="-376"/>
            <a:chExt cx="5760" cy="1109"/>
          </a:xfrm>
        </p:grpSpPr>
        <p:sp>
          <p:nvSpPr>
            <p:cNvPr id="5" name="Rectangle 37"/>
            <p:cNvSpPr>
              <a:spLocks noChangeArrowheads="1"/>
            </p:cNvSpPr>
            <p:nvPr/>
          </p:nvSpPr>
          <p:spPr bwMode="auto">
            <a:xfrm>
              <a:off x="0" y="346"/>
              <a:ext cx="5760" cy="59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1" lang="ru-RU" sz="1400" b="1" dirty="0">
                <a:latin typeface="Calibri" pitchFamily="34" charset="0"/>
              </a:endParaRPr>
            </a:p>
          </p:txBody>
        </p:sp>
        <p:sp>
          <p:nvSpPr>
            <p:cNvPr id="6" name="Rectangle 38"/>
            <p:cNvSpPr>
              <a:spLocks noChangeArrowheads="1"/>
            </p:cNvSpPr>
            <p:nvPr/>
          </p:nvSpPr>
          <p:spPr bwMode="auto">
            <a:xfrm>
              <a:off x="0" y="458"/>
              <a:ext cx="5760" cy="166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Rectangle 39"/>
            <p:cNvSpPr>
              <a:spLocks noChangeArrowheads="1"/>
            </p:cNvSpPr>
            <p:nvPr/>
          </p:nvSpPr>
          <p:spPr bwMode="auto">
            <a:xfrm>
              <a:off x="0" y="401"/>
              <a:ext cx="5760" cy="81"/>
            </a:xfrm>
            <a:prstGeom prst="rect">
              <a:avLst/>
            </a:prstGeom>
            <a:solidFill>
              <a:srgbClr val="9933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 Box 40"/>
            <p:cNvSpPr txBox="1">
              <a:spLocks noChangeArrowheads="1"/>
            </p:cNvSpPr>
            <p:nvPr/>
          </p:nvSpPr>
          <p:spPr bwMode="auto">
            <a:xfrm>
              <a:off x="270" y="-376"/>
              <a:ext cx="532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Северо-Западное </a:t>
              </a:r>
              <a:r>
                <a:rPr kumimoji="1" lang="ru-RU" sz="20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управление</a:t>
              </a:r>
              <a:endParaRPr kumimoji="1"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Федеральной службы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по экологическому, 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технологическому и атомному </a:t>
              </a:r>
              <a:r>
                <a:rPr kumimoji="1" lang="ru-RU" sz="20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надзору</a:t>
              </a:r>
            </a:p>
          </p:txBody>
        </p:sp>
        <p:pic>
          <p:nvPicPr>
            <p:cNvPr id="9" name="Picture 41" descr="fsetan_emblema200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16"/>
              <a:ext cx="666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1643049"/>
            <a:ext cx="9144000" cy="308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kumimoji="1" lang="ru-RU" sz="3200" b="1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Подготовка и предоставление в Ростехнадзор сведений о производственном контроле</a:t>
            </a:r>
          </a:p>
        </p:txBody>
      </p:sp>
    </p:spTree>
    <p:extLst>
      <p:ext uri="{BB962C8B-B14F-4D97-AF65-F5344CB8AC3E}">
        <p14:creationId xmlns:p14="http://schemas.microsoft.com/office/powerpoint/2010/main" val="26223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00808"/>
            <a:ext cx="8352928" cy="40011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20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Статья 19.7. </a:t>
            </a:r>
            <a:r>
              <a:rPr lang="ru-RU" sz="2000" b="0" dirty="0" smtClean="0">
                <a:solidFill>
                  <a:schemeClr val="tx1"/>
                </a:solidFill>
              </a:rPr>
              <a:t>Непредставление сведений (информации)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492896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0" dirty="0" smtClean="0"/>
              <a:t>Непредставление или несвоевременное представление в государственный орган (должностному лицу), орган (должностному лицу), осуществляющий (осуществляющему) </a:t>
            </a:r>
            <a:endParaRPr lang="ru-RU" dirty="0" smtClean="0"/>
          </a:p>
          <a:p>
            <a:pPr lvl="0"/>
            <a:r>
              <a:rPr lang="ru-RU" b="0" dirty="0" smtClean="0"/>
              <a:t>государственный контроль (надзор), сведений (информации), представление которых предусмотрено законом, либо представление в государственный орган (должностному лицу) таких сведений (информации) в неполном объеме или в искаженном виде, влечет предупреждение или наложение административного штрафа</a:t>
            </a:r>
            <a:endParaRPr lang="ru-RU" dirty="0" smtClean="0"/>
          </a:p>
          <a:p>
            <a:pPr lvl="0"/>
            <a:r>
              <a:rPr lang="ru-RU" b="1" dirty="0" smtClean="0"/>
              <a:t>на граждан в размере от ста до трехсот рублей</a:t>
            </a:r>
            <a:r>
              <a:rPr lang="ru-RU" b="0" dirty="0" smtClean="0"/>
              <a:t>; </a:t>
            </a:r>
            <a:endParaRPr lang="ru-RU" dirty="0" smtClean="0"/>
          </a:p>
          <a:p>
            <a:pPr lvl="0"/>
            <a:r>
              <a:rPr lang="ru-RU" b="1" dirty="0" smtClean="0"/>
              <a:t>на должностных лиц - от трехсот до пятисот рублей; на юридических лиц - от трех тысяч до пяти тысяч рублей.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871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0" y="0"/>
            <a:ext cx="9144000" cy="1760538"/>
            <a:chOff x="0" y="-376"/>
            <a:chExt cx="5760" cy="1109"/>
          </a:xfrm>
        </p:grpSpPr>
        <p:sp>
          <p:nvSpPr>
            <p:cNvPr id="5" name="Rectangle 37"/>
            <p:cNvSpPr>
              <a:spLocks noChangeArrowheads="1"/>
            </p:cNvSpPr>
            <p:nvPr/>
          </p:nvSpPr>
          <p:spPr bwMode="auto">
            <a:xfrm>
              <a:off x="0" y="346"/>
              <a:ext cx="5760" cy="59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1" lang="ru-RU" sz="1400" b="1" dirty="0">
                <a:latin typeface="Calibri" pitchFamily="34" charset="0"/>
              </a:endParaRPr>
            </a:p>
          </p:txBody>
        </p:sp>
        <p:sp>
          <p:nvSpPr>
            <p:cNvPr id="6" name="Rectangle 38"/>
            <p:cNvSpPr>
              <a:spLocks noChangeArrowheads="1"/>
            </p:cNvSpPr>
            <p:nvPr/>
          </p:nvSpPr>
          <p:spPr bwMode="auto">
            <a:xfrm>
              <a:off x="0" y="458"/>
              <a:ext cx="5760" cy="166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Rectangle 39"/>
            <p:cNvSpPr>
              <a:spLocks noChangeArrowheads="1"/>
            </p:cNvSpPr>
            <p:nvPr/>
          </p:nvSpPr>
          <p:spPr bwMode="auto">
            <a:xfrm>
              <a:off x="0" y="401"/>
              <a:ext cx="5760" cy="81"/>
            </a:xfrm>
            <a:prstGeom prst="rect">
              <a:avLst/>
            </a:prstGeom>
            <a:solidFill>
              <a:srgbClr val="9933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 Box 40"/>
            <p:cNvSpPr txBox="1">
              <a:spLocks noChangeArrowheads="1"/>
            </p:cNvSpPr>
            <p:nvPr/>
          </p:nvSpPr>
          <p:spPr bwMode="auto">
            <a:xfrm>
              <a:off x="270" y="-376"/>
              <a:ext cx="532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Северо-Западное </a:t>
              </a:r>
              <a:r>
                <a:rPr kumimoji="1" lang="ru-RU" sz="20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управление</a:t>
              </a:r>
              <a:endParaRPr kumimoji="1" lang="ru-RU" sz="2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Федеральной службы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по экологическому, 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технологическому и атомному </a:t>
              </a:r>
              <a:r>
                <a:rPr kumimoji="1" lang="ru-RU" sz="20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надзору</a:t>
              </a:r>
            </a:p>
          </p:txBody>
        </p:sp>
        <p:pic>
          <p:nvPicPr>
            <p:cNvPr id="9" name="Picture 41" descr="fsetan_emblema200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16"/>
              <a:ext cx="666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1643049"/>
            <a:ext cx="9144000" cy="308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kumimoji="1" lang="ru-RU" sz="32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kumimoji="1" lang="ru-RU" sz="3200" b="1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09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600" dirty="0" smtClean="0"/>
              <a:t>Нормативная правовая основа по предоставлению отчетности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400" b="1" dirty="0"/>
              <a:t>Федеральный закон от 21.07.1997 N 116-ФЗ</a:t>
            </a:r>
            <a:br>
              <a:rPr lang="ru-RU" sz="2400" b="1" dirty="0"/>
            </a:br>
            <a:r>
              <a:rPr lang="ru-RU" sz="2400" b="1" dirty="0"/>
              <a:t>«О промышленной безопасности опасных производственных объектов</a:t>
            </a:r>
            <a:r>
              <a:rPr lang="ru-RU" sz="2400" b="1" dirty="0" smtClean="0"/>
              <a:t>»</a:t>
            </a:r>
          </a:p>
          <a:p>
            <a:r>
              <a:rPr lang="ru-RU" sz="2400" dirty="0" smtClean="0"/>
              <a:t>«Правила организации и осуществления производственного контроля…», утв. Постановлением Правительства РФ от 10 марта 1999 г. N 263</a:t>
            </a:r>
          </a:p>
          <a:p>
            <a:r>
              <a:rPr lang="ru-RU" sz="2400" b="1" dirty="0" smtClean="0"/>
              <a:t>«Требования </a:t>
            </a:r>
            <a:r>
              <a:rPr lang="ru-RU" sz="2400" b="1" dirty="0"/>
              <a:t>к форме представления организацией, эксплуатирующей опасный производственный объект, сведений об организации </a:t>
            </a:r>
            <a:r>
              <a:rPr lang="ru-RU" sz="2400" b="1" dirty="0" smtClean="0"/>
              <a:t>…», утв. Приказом </a:t>
            </a:r>
            <a:r>
              <a:rPr lang="ru-RU" sz="2400" b="1" dirty="0" err="1" smtClean="0"/>
              <a:t>Ростехнадзора</a:t>
            </a:r>
            <a:r>
              <a:rPr lang="ru-RU" sz="2400" b="1" dirty="0" smtClean="0"/>
              <a:t> </a:t>
            </a:r>
            <a:r>
              <a:rPr lang="ru-RU" sz="2400" b="1" dirty="0"/>
              <a:t>от 23 января 2014 г. N </a:t>
            </a:r>
            <a:r>
              <a:rPr lang="ru-RU" sz="2400" b="1" dirty="0" smtClean="0"/>
              <a:t>25</a:t>
            </a:r>
          </a:p>
          <a:p>
            <a:r>
              <a:rPr lang="ru-RU" sz="2400" dirty="0"/>
              <a:t>Приказ </a:t>
            </a:r>
            <a:r>
              <a:rPr lang="ru-RU" sz="2400" dirty="0" err="1"/>
              <a:t>Ростехнадзора</a:t>
            </a:r>
            <a:r>
              <a:rPr lang="ru-RU" sz="2400" dirty="0"/>
              <a:t> от 26.03.2015 № 123 «О внедрении </a:t>
            </a:r>
            <a:br>
              <a:rPr lang="ru-RU" sz="2400" dirty="0"/>
            </a:br>
            <a:r>
              <a:rPr lang="ru-RU" sz="2400" dirty="0"/>
              <a:t>в промышленную эксплуатацию подсистемы «СПК-Мониторинг» Комплексной системы информатизации </a:t>
            </a:r>
            <a:r>
              <a:rPr lang="ru-RU" sz="2400" dirty="0" err="1"/>
              <a:t>Ростехнадзора</a:t>
            </a:r>
            <a:r>
              <a:rPr lang="ru-RU" sz="2400" dirty="0"/>
              <a:t>»</a:t>
            </a:r>
          </a:p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257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5184576" cy="1446550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200" b="1" dirty="0" smtClean="0"/>
              <a:t>Организация обязана организовывать </a:t>
            </a:r>
            <a:r>
              <a:rPr lang="ru-RU" sz="2200" b="1" dirty="0"/>
              <a:t>и осуществлять производственный контроль за соблюдением требований промышленной безопасности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060848"/>
            <a:ext cx="5742384" cy="1107996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200" b="1" dirty="0" smtClean="0"/>
              <a:t>Требования к </a:t>
            </a:r>
            <a:r>
              <a:rPr lang="ru-RU" sz="2200" b="1" dirty="0" smtClean="0"/>
              <a:t>организации и осуществлению производственного контроля</a:t>
            </a:r>
            <a:r>
              <a:rPr lang="ru-RU" sz="2200" b="1" dirty="0" smtClean="0"/>
              <a:t>, устанавливаются Правительством </a:t>
            </a:r>
            <a:r>
              <a:rPr lang="ru-RU" sz="2200" b="1" dirty="0"/>
              <a:t>РФ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501008"/>
            <a:ext cx="5184576" cy="1446550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200" b="1" dirty="0"/>
              <a:t>Сведения об организации производственного контроля представляются в </a:t>
            </a:r>
            <a:r>
              <a:rPr lang="ru-RU" sz="2200" b="1" dirty="0" smtClean="0"/>
              <a:t>органы </a:t>
            </a:r>
            <a:r>
              <a:rPr lang="ru-RU" sz="2200" b="1" dirty="0" err="1"/>
              <a:t>Ростехнадзора</a:t>
            </a:r>
            <a:r>
              <a:rPr lang="ru-RU" sz="2200" b="1" dirty="0"/>
              <a:t> ежегодно до 1 апреля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5229200"/>
            <a:ext cx="5742384" cy="769441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200" b="1" dirty="0"/>
              <a:t>Требования к форме представления сведений </a:t>
            </a:r>
            <a:r>
              <a:rPr lang="ru-RU" sz="2200" b="1" dirty="0" smtClean="0"/>
              <a:t>устанавливаются </a:t>
            </a:r>
            <a:r>
              <a:rPr lang="ru-RU" sz="2200" b="1" dirty="0" err="1" smtClean="0"/>
              <a:t>Ростехнадзором</a:t>
            </a:r>
            <a:r>
              <a:rPr lang="ru-RU" sz="2200" b="1" dirty="0" smtClean="0"/>
              <a:t> 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9937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0648"/>
            <a:ext cx="8229600" cy="777875"/>
          </a:xfrm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400" dirty="0" smtClean="0"/>
              <a:t>Предоставление отчетной информации осуществляется</a:t>
            </a:r>
            <a:endParaRPr lang="ru-RU" sz="2400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3269985" y="3397591"/>
            <a:ext cx="1782418" cy="1872208"/>
            <a:chOff x="132957" y="719892"/>
            <a:chExt cx="2692037" cy="2939540"/>
          </a:xfrm>
        </p:grpSpPr>
        <p:sp>
          <p:nvSpPr>
            <p:cNvPr id="5" name="Овал 4"/>
            <p:cNvSpPr/>
            <p:nvPr/>
          </p:nvSpPr>
          <p:spPr>
            <a:xfrm>
              <a:off x="132957" y="719892"/>
              <a:ext cx="2692037" cy="2939540"/>
            </a:xfrm>
            <a:prstGeom prst="ellipse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Овал 4"/>
            <p:cNvSpPr/>
            <p:nvPr/>
          </p:nvSpPr>
          <p:spPr>
            <a:xfrm>
              <a:off x="527197" y="1150378"/>
              <a:ext cx="1903557" cy="2078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740" tIns="78740" rIns="78740" bIns="78740" numCol="1" spcCol="1270" anchor="ctr" anchorCtr="0">
              <a:noAutofit/>
            </a:bodyPr>
            <a:lstStyle/>
            <a:p>
              <a:pPr lvl="0" algn="ctr" defTabSz="2755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200" kern="1200" dirty="0">
                  <a:solidFill>
                    <a:schemeClr val="tx1"/>
                  </a:solidFill>
                </a:rPr>
                <a:t/>
              </a:r>
              <a:br>
                <a:rPr lang="ru-RU" sz="6200" kern="1200" dirty="0">
                  <a:solidFill>
                    <a:schemeClr val="tx1"/>
                  </a:solidFill>
                </a:rPr>
              </a:br>
              <a:endParaRPr lang="ru-RU" sz="6200" kern="1200" dirty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354893" y="1622943"/>
            <a:ext cx="2947090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Бумажный носитель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1566169"/>
            <a:ext cx="3672408" cy="92333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Xml</a:t>
            </a:r>
            <a:r>
              <a:rPr lang="ru-RU" dirty="0" smtClean="0"/>
              <a:t>-файл, подписанный </a:t>
            </a:r>
            <a:r>
              <a:rPr lang="ru-RU" dirty="0"/>
              <a:t>усиленной квалифицированной электронной подписью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4894" y="2120745"/>
            <a:ext cx="2947089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en-US" dirty="0" smtClean="0"/>
              <a:t>Excel</a:t>
            </a:r>
            <a:r>
              <a:rPr lang="ru-RU" dirty="0" smtClean="0"/>
              <a:t>-таблицы, приложения</a:t>
            </a:r>
          </a:p>
          <a:p>
            <a:pPr lvl="0"/>
            <a:r>
              <a:rPr lang="ru-RU" b="1" i="1" dirty="0" smtClean="0"/>
              <a:t>на электронном носителе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2582410"/>
            <a:ext cx="3672408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электронные</a:t>
            </a:r>
            <a:r>
              <a:rPr lang="ru-RU" dirty="0" smtClean="0"/>
              <a:t> приложения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5390" y="1477319"/>
            <a:ext cx="3213357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986266" y="1477319"/>
            <a:ext cx="3906214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Скругленная соединительная линия 14"/>
          <p:cNvCxnSpPr>
            <a:stCxn id="12" idx="2"/>
          </p:cNvCxnSpPr>
          <p:nvPr/>
        </p:nvCxnSpPr>
        <p:spPr>
          <a:xfrm rot="16200000" flipH="1">
            <a:off x="1917158" y="3078413"/>
            <a:ext cx="1087585" cy="1197763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>
            <a:stCxn id="13" idx="2"/>
          </p:cNvCxnSpPr>
          <p:nvPr/>
        </p:nvCxnSpPr>
        <p:spPr>
          <a:xfrm rot="5400000">
            <a:off x="5355911" y="2853649"/>
            <a:ext cx="1303609" cy="1863317"/>
          </a:xfrm>
          <a:prstGeom prst="curved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39552" y="4072085"/>
            <a:ext cx="1724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i="1" dirty="0" smtClean="0"/>
              <a:t>через канцелярию </a:t>
            </a:r>
          </a:p>
          <a:p>
            <a:pPr lvl="0"/>
            <a:r>
              <a:rPr lang="ru-RU" sz="1400" i="1" dirty="0" smtClean="0"/>
              <a:t>лично или по почте</a:t>
            </a:r>
            <a:endParaRPr lang="ru-RU" sz="1400" b="1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228184" y="4179807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i="1" dirty="0" smtClean="0"/>
              <a:t>по электронной почте</a:t>
            </a:r>
            <a:endParaRPr lang="ru-RU" sz="1400" b="1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5589240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Внесение в Комплексную систему информатизации </a:t>
            </a:r>
            <a:r>
              <a:rPr lang="ru-RU" b="1" dirty="0" err="1" smtClean="0"/>
              <a:t>Ростехнадзора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4484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350255"/>
              </p:ext>
            </p:extLst>
          </p:nvPr>
        </p:nvGraphicFramePr>
        <p:xfrm>
          <a:off x="0" y="908720"/>
          <a:ext cx="4499992" cy="51845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8800"/>
                <a:gridCol w="1158800"/>
                <a:gridCol w="1091196"/>
                <a:gridCol w="1091196"/>
              </a:tblGrid>
              <a:tr h="211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Сведения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Атрибутивное описание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Тип данных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Комментарий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</a:tr>
              <a:tr h="21109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1. Общие сведения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</a:tr>
              <a:tr h="203949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1.1. План мероприятий по обеспечению промышленной безопасности на текущий год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Наименование мероприятия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Символьный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Рекомендуемый перечень мероприятий плана по обеспечению промышленной безопасности на текущий год приведен в </a:t>
                      </a:r>
                      <a:r>
                        <a:rPr lang="ru-RU" sz="700" u="none" strike="noStrike">
                          <a:effectLst/>
                          <a:hlinkClick r:id="rId3" action="ppaction://hlinkfile" tooltip="Ссылка на текущий документ"/>
                        </a:rPr>
                        <a:t>Приложении</a:t>
                      </a:r>
                      <a:r>
                        <a:rPr lang="ru-RU" sz="700">
                          <a:effectLst/>
                        </a:rPr>
                        <a:t> к Сведениям об организации производственного контроля за соблюдением требований промышленной безопасности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</a:tr>
              <a:tr h="19088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Регистрационный номер опасного производственного объекта (далее - ОПО)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Символьный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Указывается в соответствии со Свидетельством о регистрации ОПО в государственном реестре в формате </a:t>
                      </a:r>
                      <a:r>
                        <a:rPr lang="ru-RU" sz="700" dirty="0" err="1">
                          <a:effectLst/>
                        </a:rPr>
                        <a:t>xxx-xxxxx-xxxx</a:t>
                      </a:r>
                      <a:r>
                        <a:rPr lang="ru-RU" sz="700" dirty="0">
                          <a:effectLst/>
                        </a:rPr>
                        <a:t>. В том случае, если мероприятие предусмотрено в отношении всех ОПО, эксплуатируемых организацией, то номера ОПО указывать не требуется.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</a:tr>
              <a:tr h="4722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Срок исполнения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Дата, в формате дд.мм.гггг, в формате дд.мм.гггг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</a:tr>
              <a:tr h="3416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Ответственный исполнитель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Символьный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7030" marR="28587" marT="28587" marB="47030"/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Форма отчетности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238170"/>
              </p:ext>
            </p:extLst>
          </p:nvPr>
        </p:nvGraphicFramePr>
        <p:xfrm>
          <a:off x="4716016" y="908720"/>
          <a:ext cx="4427984" cy="51081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0256"/>
                <a:gridCol w="1140256"/>
                <a:gridCol w="1073736"/>
                <a:gridCol w="1073736"/>
              </a:tblGrid>
              <a:tr h="708156">
                <a:tc row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Примечание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Символьный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Указывается любая информация по усмотрению эксплуатирующей организации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201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Дата выполнения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Дата, в формате дд.мм.гггг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201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Дата переноса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Дата, в формате дд.мм.гггг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201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Основание переноса срока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Символьный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201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Причина переноса срока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Символьный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32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Отметка о выполнении мероприятия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Логический (выполнено (да)/не выполнено (нет))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1847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1.2. Сведения об организации системы управления промышленной безопасностью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Документы в электронном виде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Файл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Документы предоставляются в соответствии с требованиями к документационному обеспечению систем управления промышленной безопасностью, утвержденными постановлением Правительства Российской Федерации от 26.06.2013 N 536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  <a:tr h="834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1.3. Сведения о выполнении плана проведения контрольно-профилактических проверок за отчетный период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Наименование структурного подразделения эксплуатирующей организации, выполняющего контрольно-профилактическую проверку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Символьный</a:t>
                      </a:r>
                      <a:endParaRPr lang="ru-RU" sz="7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6782" marR="28436" marT="28436" marB="4678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2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отчетности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518674"/>
              </p:ext>
            </p:extLst>
          </p:nvPr>
        </p:nvGraphicFramePr>
        <p:xfrm>
          <a:off x="467544" y="1484784"/>
          <a:ext cx="8352927" cy="1512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8865"/>
                <a:gridCol w="708962"/>
                <a:gridCol w="475155"/>
                <a:gridCol w="475155"/>
                <a:gridCol w="671251"/>
                <a:gridCol w="673137"/>
                <a:gridCol w="565660"/>
                <a:gridCol w="580745"/>
                <a:gridCol w="784383"/>
                <a:gridCol w="708962"/>
                <a:gridCol w="854148"/>
                <a:gridCol w="716504"/>
              </a:tblGrid>
              <a:tr h="4154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Регистрационный номер ОПО 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Наименование мероприятия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Срок исполнения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Ответственный исполнитель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Дата выполнения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Дата переноса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Основание переноса срока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Причина переноса срока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Отметка о выполнении мероприятия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Примечание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Фамилия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Имя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Отчество 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1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А01-11980-0002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Мероприятие №1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10.12.15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Иванов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Иван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Иванович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15.12.15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25.12.15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Основание 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Причина 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Да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Примечание 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  <a:tr h="1661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Мероприятие №2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11.12.15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Сидоров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Николай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Иванович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16.12.15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26.12.15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Основание 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Причина 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Нет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Примечание 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  <a:tr h="1661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А01-11980-0003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Мероприятие №3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12.12.15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Егоров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Егор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Егорович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17.12.15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27.12.15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Основание 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Причина 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Нет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Примечание 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  <a:tr h="166172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Мероприятие №4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13.12.15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Романов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Роман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Романович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18.12.15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28.12.15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Основание 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Причина 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Да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Примечание 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05942"/>
              </p:ext>
            </p:extLst>
          </p:nvPr>
        </p:nvGraphicFramePr>
        <p:xfrm>
          <a:off x="395536" y="3212976"/>
          <a:ext cx="8208910" cy="1296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5069"/>
                <a:gridCol w="533166"/>
                <a:gridCol w="649603"/>
                <a:gridCol w="545423"/>
                <a:gridCol w="796684"/>
                <a:gridCol w="1245585"/>
                <a:gridCol w="294160"/>
                <a:gridCol w="343187"/>
                <a:gridCol w="340123"/>
                <a:gridCol w="294160"/>
                <a:gridCol w="447368"/>
                <a:gridCol w="533166"/>
                <a:gridCol w="686374"/>
                <a:gridCol w="684842"/>
              </a:tblGrid>
              <a:tr h="2254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 dirty="0">
                          <a:effectLst/>
                        </a:rPr>
                        <a:t>Наименование аварии</a:t>
                      </a:r>
                      <a:endParaRPr lang="ru-RU" sz="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Уровень аварии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Место аварии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Опознавательные признаки аварии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Оптимальные способы противоаварийной защиты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Технические средства (системы) противоаварийной защиты, применяемые при подавлении и локализации аварии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600" u="none" strike="noStrike">
                          <a:effectLst/>
                        </a:rPr>
                        <a:t>Ответственный руководитель работ по локализации и ликвидации аварии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Фамилия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Имя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Отчество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Образование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Стаж работы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Дата последней аттестации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Порядок действий</a:t>
                      </a:r>
                      <a:r>
                        <a:rPr lang="ru-RU" sz="400" u="none" strike="noStrike">
                          <a:effectLst/>
                        </a:rPr>
                        <a:t> 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Комментарий к оценке готовности</a:t>
                      </a:r>
                      <a:r>
                        <a:rPr lang="ru-RU" sz="400" u="none" strike="noStrike">
                          <a:effectLst/>
                        </a:rPr>
                        <a:t> 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225416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Авария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Уровень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Место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Признаки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Способы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Средства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Иванов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Иван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Иванович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Высшее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u="none" strike="noStrike">
                          <a:effectLst/>
                        </a:rPr>
                        <a:t>15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u="none" strike="noStrike">
                          <a:effectLst/>
                        </a:rPr>
                        <a:t>12.01.13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Порядок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Комментарий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5416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Авария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Уровень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Место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Признаки №1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Способы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Средства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Петров 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Петр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Петрович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Высшее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u="none" strike="noStrike">
                          <a:effectLst/>
                        </a:rPr>
                        <a:t>6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u="none" strike="noStrike" dirty="0">
                          <a:effectLst/>
                        </a:rPr>
                        <a:t>11.12.12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Порядок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Комментарий №2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25416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09717"/>
              </p:ext>
            </p:extLst>
          </p:nvPr>
        </p:nvGraphicFramePr>
        <p:xfrm>
          <a:off x="467544" y="4653136"/>
          <a:ext cx="8229599" cy="1907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1555"/>
                <a:gridCol w="586085"/>
                <a:gridCol w="943229"/>
                <a:gridCol w="1749095"/>
                <a:gridCol w="1492683"/>
                <a:gridCol w="503666"/>
                <a:gridCol w="1013437"/>
                <a:gridCol w="1269849"/>
              </a:tblGrid>
              <a:tr h="43104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ФИО </a:t>
                      </a:r>
                      <a:br>
                        <a:rPr lang="ru-RU" sz="1000" u="none" strike="noStrike" dirty="0">
                          <a:effectLst/>
                        </a:rPr>
                      </a:br>
                      <a:r>
                        <a:rPr lang="ru-RU" sz="1000" u="none" strike="noStrike" dirty="0">
                          <a:effectLst/>
                        </a:rPr>
                        <a:t>сотрудника, осуществляющего ПК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Должность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Образование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Стаж работы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Дата последней аттестации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Зона ответственности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1925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Фамилия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Имя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Отчество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Иванов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Иван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Иванович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Инженер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Высшее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12.03.10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Зона №1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Зона №2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Петров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Петр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Петрович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Эксперт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Неполное высшее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13.03.10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Зона №1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Зона №3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Зона №5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Николаев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Иван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Владимирович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Консультант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Высшее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14.03.10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Зона №2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18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2880320"/>
          </a:xfrm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В соответствии с п. 15 </a:t>
            </a:r>
            <a:r>
              <a:rPr lang="ru-RU" sz="3200" dirty="0" smtClean="0"/>
              <a:t>«Правил организации и осуществления производственного контроля…» (утв. Постановлением Правительства РФ от 10 марта 1999 г.N263).          </a:t>
            </a:r>
            <a:br>
              <a:rPr lang="ru-RU" sz="3200" dirty="0" smtClean="0"/>
            </a:br>
            <a:r>
              <a:rPr lang="ru-RU" sz="3200" b="1" dirty="0" smtClean="0"/>
              <a:t>к отчету об </a:t>
            </a:r>
            <a:r>
              <a:rPr lang="ru-RU" sz="3200" b="1" dirty="0"/>
              <a:t>организации производственного контроля </a:t>
            </a:r>
            <a:r>
              <a:rPr lang="ru-RU" sz="3200" b="1" dirty="0" smtClean="0"/>
              <a:t>должны быть приложены: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996952"/>
            <a:ext cx="8568952" cy="3384376"/>
          </a:xfrm>
          <a:ln w="28575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r>
              <a:rPr lang="ru-RU" sz="2800" dirty="0"/>
              <a:t>план мероприятий по обеспечению промышленной безопасности на текущий </a:t>
            </a:r>
            <a:r>
              <a:rPr lang="ru-RU" sz="2800" dirty="0" smtClean="0"/>
              <a:t>год</a:t>
            </a:r>
          </a:p>
          <a:p>
            <a:r>
              <a:rPr lang="ru-RU" sz="2800" dirty="0"/>
              <a:t>копии полисов обязательного страхования гражданской ответственности владельца опасного производственного объекта за причинение вреда в результате аварии на опасном производственном объекте</a:t>
            </a:r>
          </a:p>
        </p:txBody>
      </p:sp>
    </p:spTree>
    <p:extLst>
      <p:ext uri="{BB962C8B-B14F-4D97-AF65-F5344CB8AC3E}">
        <p14:creationId xmlns:p14="http://schemas.microsoft.com/office/powerpoint/2010/main" val="223340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 w="28575">
            <a:solidFill>
              <a:srgbClr val="C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Основания для </a:t>
            </a:r>
            <a:r>
              <a:rPr lang="ru-RU" b="1" dirty="0" smtClean="0"/>
              <a:t>возвращения</a:t>
            </a:r>
            <a:r>
              <a:rPr lang="ru-RU" dirty="0" smtClean="0"/>
              <a:t> Отчета на доработку</a:t>
            </a:r>
            <a:endParaRPr kumimoji="1" lang="ru-RU" b="1" dirty="0">
              <a:solidFill>
                <a:schemeClr val="tx2"/>
              </a:solidFill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97291" y="2852936"/>
            <a:ext cx="6318448" cy="1708160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marL="0" lvl="1" algn="just"/>
            <a:r>
              <a:rPr lang="ru-RU" sz="2100" dirty="0" smtClean="0"/>
              <a:t>Установлена неполнота или недостоверность сведений, представленных в Отчете (например, не заполнены информационные поля, приведены данные, не соответствующие виду производства эксплуатирующей организации,  и  тому подобное)</a:t>
            </a:r>
            <a:endParaRPr lang="ru-RU" sz="2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725144"/>
            <a:ext cx="7128792" cy="1708160"/>
          </a:xfrm>
          <a:prstGeom prst="rect">
            <a:avLst/>
          </a:prstGeom>
          <a:ln w="19050"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100" dirty="0" smtClean="0"/>
              <a:t>Отчет не соответствует предъявляемым требованиям  к содержанию и форме заполнения информационных полей (например, порядок столбцов электронных таблиц изменен, отсутствуют  предусмотренные подписи, имеются исправления, текст не читается и тому подобное)</a:t>
            </a:r>
            <a:endParaRPr lang="ru-RU" sz="21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628800"/>
            <a:ext cx="6768752" cy="1061829"/>
          </a:xfrm>
          <a:prstGeom prst="rect">
            <a:avLst/>
          </a:prstGeom>
          <a:ln w="19050"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/>
            <a:r>
              <a:rPr lang="ru-RU" sz="2100" dirty="0" smtClean="0"/>
              <a:t>Представление Отчета в форме электронного документа </a:t>
            </a:r>
            <a:br>
              <a:rPr lang="ru-RU" sz="2100" dirty="0" smtClean="0"/>
            </a:br>
            <a:r>
              <a:rPr lang="ru-RU" sz="2100" dirty="0" smtClean="0"/>
              <a:t>в формате </a:t>
            </a:r>
            <a:r>
              <a:rPr lang="en-US" sz="2100" dirty="0" smtClean="0"/>
              <a:t>XML</a:t>
            </a:r>
            <a:r>
              <a:rPr lang="ru-RU" sz="2100" dirty="0" smtClean="0"/>
              <a:t>, не подписанного электронной подписью (ЭП), подписанного недостоверной ЭП 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84349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00808"/>
            <a:ext cx="8352928" cy="132343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altLang="ru-RU" sz="20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Статья 9.1. </a:t>
            </a:r>
            <a:r>
              <a:rPr lang="ru-RU" altLang="ru-RU" sz="20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Нарушение требований промышленной безопасности или условий лицензий на осуществление видов деятельности в области промышленной безопасности опасных производственных объектов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4096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Нарушение </a:t>
            </a:r>
            <a:r>
              <a:rPr lang="ru-RU" altLang="ru-RU" u="none" dirty="0" smtClean="0">
                <a:solidFill>
                  <a:schemeClr val="tx1"/>
                </a:solidFill>
                <a:latin typeface="Verdana" panose="020B0604030504040204" pitchFamily="34" charset="0"/>
              </a:rPr>
              <a:t>требований</a:t>
            </a:r>
            <a:r>
              <a:rPr lang="ru-RU" alt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 промышленной безопасности влечет наложение административного штрафа</a:t>
            </a:r>
            <a:endParaRPr lang="ru-RU" dirty="0" smtClean="0"/>
          </a:p>
          <a:p>
            <a:pPr lvl="0"/>
            <a:r>
              <a:rPr lang="ru-RU" altLang="ru-RU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на должностных лиц - от двадцати тысяч до тридцати тысяч рублей</a:t>
            </a:r>
            <a:r>
              <a:rPr lang="ru-RU" alt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 или дисквалификацию на срок от шести месяцев до одного года;</a:t>
            </a:r>
            <a:endParaRPr lang="ru-RU" dirty="0" smtClean="0"/>
          </a:p>
          <a:p>
            <a:pPr lvl="0"/>
            <a:r>
              <a:rPr lang="ru-RU" alt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на юридических лиц - </a:t>
            </a:r>
            <a:r>
              <a:rPr lang="ru-RU" altLang="ru-RU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от двухсот тысяч до трехсот тысяч рублей </a:t>
            </a:r>
            <a:r>
              <a:rPr lang="ru-RU" alt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или административное приостановление деятельности на срок до девяноста суток.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82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915</Words>
  <Application>Microsoft Office PowerPoint</Application>
  <PresentationFormat>Экран (4:3)</PresentationFormat>
  <Paragraphs>279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Нормативная правовая основа по предоставлению отчетности</vt:lpstr>
      <vt:lpstr>Презентация PowerPoint</vt:lpstr>
      <vt:lpstr>Предоставление отчетной информации осуществляется</vt:lpstr>
      <vt:lpstr>Форма отчетности</vt:lpstr>
      <vt:lpstr>Форма отчетности</vt:lpstr>
      <vt:lpstr>В соответствии с п. 15 «Правил организации и осуществления производственного контроля…» (утв. Постановлением Правительства РФ от 10 марта 1999 г.N263).           к отчету об организации производственного контроля должны быть приложены:</vt:lpstr>
      <vt:lpstr>Основания для возвращения Отчета на доработку</vt:lpstr>
      <vt:lpstr>Ответственность</vt:lpstr>
      <vt:lpstr>Ответственность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Кирьянов Вячеслав Игоревич</dc:creator>
  <cp:lastModifiedBy>Кирьянов Вячеслав Игоревич</cp:lastModifiedBy>
  <cp:revision>17</cp:revision>
  <dcterms:created xsi:type="dcterms:W3CDTF">2016-11-16T18:52:56Z</dcterms:created>
  <dcterms:modified xsi:type="dcterms:W3CDTF">2016-11-16T20:48:15Z</dcterms:modified>
</cp:coreProperties>
</file>