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71" r:id="rId4"/>
    <p:sldId id="258" r:id="rId5"/>
    <p:sldId id="266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60"/>
  </p:normalViewPr>
  <p:slideViewPr>
    <p:cSldViewPr>
      <p:cViewPr>
        <p:scale>
          <a:sx n="70" d="100"/>
          <a:sy n="70" d="100"/>
        </p:scale>
        <p:origin x="-1914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4E5FC-D367-4169-99FB-9F2FB8AA2F00}" type="datetimeFigureOut">
              <a:rPr lang="ru-RU" smtClean="0"/>
              <a:t>21.11.16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45810-7CA9-4195-BE17-789871A07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940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21.11.16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938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21.11.16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621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21.11.16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246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21.11.16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141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21.11.16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780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21.11.16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76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21.11.16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928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21.11.16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132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21.11.16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78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21.11.16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148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D0088-2E39-4118-95C9-9F2277161793}" type="datetimeFigureOut">
              <a:rPr lang="ru-RU" smtClean="0"/>
              <a:t>21.11.16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287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D0088-2E39-4118-95C9-9F2277161793}" type="datetimeFigureOut">
              <a:rPr lang="ru-RU" smtClean="0"/>
              <a:t>21.11.16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83A54-9DFA-4CEF-A027-B8D93899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960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0" y="0"/>
            <a:ext cx="9144000" cy="1760538"/>
            <a:chOff x="0" y="-376"/>
            <a:chExt cx="5760" cy="1109"/>
          </a:xfrm>
        </p:grpSpPr>
        <p:sp>
          <p:nvSpPr>
            <p:cNvPr id="5" name="Rectangle 37"/>
            <p:cNvSpPr>
              <a:spLocks noChangeArrowheads="1"/>
            </p:cNvSpPr>
            <p:nvPr/>
          </p:nvSpPr>
          <p:spPr bwMode="auto">
            <a:xfrm>
              <a:off x="0" y="346"/>
              <a:ext cx="5760" cy="59"/>
            </a:xfrm>
            <a:prstGeom prst="rect">
              <a:avLst/>
            </a:prstGeom>
            <a:gradFill rotWithShape="0">
              <a:gsLst>
                <a:gs pos="0">
                  <a:srgbClr val="003366"/>
                </a:gs>
                <a:gs pos="100000">
                  <a:srgbClr val="0000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kumimoji="1" lang="ru-RU" sz="1400" b="1" dirty="0">
                <a:latin typeface="Calibri" pitchFamily="34" charset="0"/>
              </a:endParaRPr>
            </a:p>
          </p:txBody>
        </p:sp>
        <p:sp>
          <p:nvSpPr>
            <p:cNvPr id="6" name="Rectangle 38"/>
            <p:cNvSpPr>
              <a:spLocks noChangeArrowheads="1"/>
            </p:cNvSpPr>
            <p:nvPr/>
          </p:nvSpPr>
          <p:spPr bwMode="auto">
            <a:xfrm>
              <a:off x="0" y="458"/>
              <a:ext cx="5760" cy="166"/>
            </a:xfrm>
            <a:prstGeom prst="rect">
              <a:avLst/>
            </a:prstGeom>
            <a:gradFill rotWithShape="0">
              <a:gsLst>
                <a:gs pos="0">
                  <a:srgbClr val="003366"/>
                </a:gs>
                <a:gs pos="100000">
                  <a:srgbClr val="0000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/>
            <a:lstStyle/>
            <a:p>
              <a:pPr>
                <a:defRPr/>
              </a:pPr>
              <a:endParaRPr kumimoji="1" lang="ru-RU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" name="Rectangle 39"/>
            <p:cNvSpPr>
              <a:spLocks noChangeArrowheads="1"/>
            </p:cNvSpPr>
            <p:nvPr/>
          </p:nvSpPr>
          <p:spPr bwMode="auto">
            <a:xfrm>
              <a:off x="0" y="401"/>
              <a:ext cx="5760" cy="81"/>
            </a:xfrm>
            <a:prstGeom prst="rect">
              <a:avLst/>
            </a:prstGeom>
            <a:solidFill>
              <a:srgbClr val="993300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/>
            <a:lstStyle/>
            <a:p>
              <a:pPr>
                <a:defRPr/>
              </a:pPr>
              <a:endParaRPr kumimoji="1" lang="ru-RU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Text Box 40"/>
            <p:cNvSpPr txBox="1">
              <a:spLocks noChangeArrowheads="1"/>
            </p:cNvSpPr>
            <p:nvPr/>
          </p:nvSpPr>
          <p:spPr bwMode="auto">
            <a:xfrm>
              <a:off x="270" y="-376"/>
              <a:ext cx="5328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  <a:defRPr/>
              </a:pP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Северо-Западное </a:t>
              </a: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управление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Федеральной службы </a:t>
              </a: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по экологическому, 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технологическому и атомному </a:t>
              </a: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надзору</a:t>
              </a:r>
            </a:p>
          </p:txBody>
        </p:sp>
        <p:pic>
          <p:nvPicPr>
            <p:cNvPr id="9" name="Picture 41" descr="fsetan_emblema200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-16"/>
              <a:ext cx="666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1643050"/>
            <a:ext cx="9144000" cy="308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65" tIns="46034" rIns="92065" bIns="46034" anchor="ctr"/>
          <a:lstStyle/>
          <a:p>
            <a:pPr algn="ctr"/>
            <a:r>
              <a:rPr kumimoji="1" lang="ru-RU" sz="3200" b="1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Требования к пуску подъемных сооружений </a:t>
            </a:r>
          </a:p>
          <a:p>
            <a:pPr algn="ctr"/>
            <a:r>
              <a:rPr kumimoji="1" lang="ru-RU" sz="3200" b="1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в работу</a:t>
            </a:r>
            <a:endParaRPr kumimoji="1" lang="ru-RU" sz="3200" b="1" dirty="0">
              <a:solidFill>
                <a:srgbClr val="003366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37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  <a:ln w="1905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3600" dirty="0"/>
              <a:t>Нормативные правовые акты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54006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endParaRPr lang="ru-RU" sz="2400" b="1" dirty="0" smtClean="0"/>
          </a:p>
          <a:p>
            <a:endParaRPr lang="ru-RU" sz="2400" b="1" dirty="0"/>
          </a:p>
          <a:p>
            <a:r>
              <a:rPr lang="ru-RU" sz="2400" b="1" dirty="0" smtClean="0"/>
              <a:t>Федеральный </a:t>
            </a:r>
            <a:r>
              <a:rPr lang="ru-RU" sz="2400" b="1" dirty="0"/>
              <a:t>закон от 21.07.1997 N 116-ФЗ</a:t>
            </a:r>
            <a:br>
              <a:rPr lang="ru-RU" sz="2400" b="1" dirty="0"/>
            </a:br>
            <a:r>
              <a:rPr lang="ru-RU" sz="2400" b="1" dirty="0"/>
              <a:t>«О промышленной безопасности опасных производственных объектов</a:t>
            </a:r>
            <a:r>
              <a:rPr lang="ru-RU" sz="2400" b="1" dirty="0"/>
              <a:t>»</a:t>
            </a:r>
          </a:p>
          <a:p>
            <a:pPr marL="0" indent="0">
              <a:buNone/>
            </a:pPr>
            <a:endParaRPr lang="ru-RU" sz="2400" b="1" dirty="0"/>
          </a:p>
          <a:p>
            <a:r>
              <a:rPr lang="ru-RU" sz="2400" dirty="0"/>
              <a:t>Приказ </a:t>
            </a:r>
            <a:r>
              <a:rPr lang="ru-RU" sz="2400" dirty="0" err="1"/>
              <a:t>Ростехнадзора</a:t>
            </a:r>
            <a:r>
              <a:rPr lang="ru-RU" sz="2400" dirty="0"/>
              <a:t> от 12.11.2013 N 533 (в ред. приказа </a:t>
            </a:r>
            <a:r>
              <a:rPr lang="ru-RU" sz="2400" dirty="0" err="1"/>
              <a:t>Ростехнадзора</a:t>
            </a:r>
            <a:r>
              <a:rPr lang="ru-RU" sz="2400" dirty="0"/>
              <a:t> от 12.04.2016 N 146) "Об утверждении Федеральных норм и правил в области промышленной безопасности «Правила безопасности опасных производственных объектов, на которых используются подъемные сооружения» (Зарегистрировано в Минюсте России 31.12.2013 N 30992)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02575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о пуске подъемного сооружения (ПС) в работу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Специалист, ответственный за осуществление производственного контроля при эксплуатации ПС выдает «решение о пуске ПС в работу»:</a:t>
            </a:r>
          </a:p>
          <a:p>
            <a:r>
              <a:rPr lang="ru-RU" b="1" dirty="0" smtClean="0"/>
              <a:t>Самостоятельно </a:t>
            </a:r>
            <a:r>
              <a:rPr lang="ru-RU" dirty="0" smtClean="0"/>
              <a:t>в случаях, указанных в п. 138 ФНП;</a:t>
            </a:r>
          </a:p>
          <a:p>
            <a:r>
              <a:rPr lang="ru-RU" b="1" dirty="0" smtClean="0"/>
              <a:t>На основании предложений комиссии </a:t>
            </a:r>
            <a:r>
              <a:rPr lang="ru-RU" dirty="0" smtClean="0"/>
              <a:t>в случаях, указанных в п. 141 ФНП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986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8734" y="692696"/>
            <a:ext cx="5739650" cy="769431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lIns="91430" tIns="45715" rIns="91430" bIns="45715">
            <a:spAutoFit/>
          </a:bodyPr>
          <a:lstStyle/>
          <a:p>
            <a:r>
              <a:rPr lang="ru-RU" sz="2200" b="1" dirty="0" smtClean="0"/>
              <a:t>Формирование комиссии для принятия решения о возможности пуска ПС в работу  </a:t>
            </a:r>
            <a:endParaRPr lang="ru-RU" sz="2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060848"/>
            <a:ext cx="5742384" cy="430877"/>
          </a:xfrm>
          <a:prstGeom prst="rect">
            <a:avLst/>
          </a:prstGeom>
          <a:ln w="28575">
            <a:solidFill>
              <a:srgbClr val="C0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ru-RU" sz="2200" b="1" dirty="0" smtClean="0"/>
              <a:t>Работа комиссии </a:t>
            </a:r>
            <a:endParaRPr lang="ru-RU" sz="2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40968"/>
            <a:ext cx="5742384" cy="769431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lIns="91430" tIns="45715" rIns="91430" bIns="45715">
            <a:spAutoFit/>
          </a:bodyPr>
          <a:lstStyle/>
          <a:p>
            <a:pPr algn="ctr"/>
            <a:r>
              <a:rPr lang="ru-RU" sz="2200" b="1" dirty="0" smtClean="0"/>
              <a:t>Подготовка и подписание </a:t>
            </a:r>
          </a:p>
          <a:p>
            <a:pPr algn="ctr"/>
            <a:r>
              <a:rPr lang="ru-RU" sz="2200" b="1" dirty="0" smtClean="0"/>
              <a:t>Акта пуска ПС в работу</a:t>
            </a:r>
            <a:endParaRPr lang="ru-RU" sz="2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4509120"/>
            <a:ext cx="5742384" cy="2123648"/>
          </a:xfrm>
          <a:prstGeom prst="rect">
            <a:avLst/>
          </a:prstGeom>
          <a:ln w="28575">
            <a:solidFill>
              <a:srgbClr val="C00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lIns="91430" tIns="45715" rIns="91430" bIns="45715">
            <a:spAutoFit/>
          </a:bodyPr>
          <a:lstStyle/>
          <a:p>
            <a:r>
              <a:rPr lang="ru-RU" sz="2200" b="1" dirty="0" smtClean="0"/>
              <a:t>На основании предложений комиссии (с учетом Акта пуска ПС в работу) специалист, ответственный за осуществление производственного контроля при эксплуатации ПС, выдает решение о пуске ПС в работу с записью в паспорте ПС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299372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0" y="0"/>
            <a:ext cx="9144000" cy="1760538"/>
            <a:chOff x="0" y="-376"/>
            <a:chExt cx="5760" cy="1109"/>
          </a:xfrm>
        </p:grpSpPr>
        <p:sp>
          <p:nvSpPr>
            <p:cNvPr id="5" name="Rectangle 37"/>
            <p:cNvSpPr>
              <a:spLocks noChangeArrowheads="1"/>
            </p:cNvSpPr>
            <p:nvPr/>
          </p:nvSpPr>
          <p:spPr bwMode="auto">
            <a:xfrm>
              <a:off x="0" y="346"/>
              <a:ext cx="5760" cy="59"/>
            </a:xfrm>
            <a:prstGeom prst="rect">
              <a:avLst/>
            </a:prstGeom>
            <a:gradFill rotWithShape="0">
              <a:gsLst>
                <a:gs pos="0">
                  <a:srgbClr val="003366"/>
                </a:gs>
                <a:gs pos="100000">
                  <a:srgbClr val="0000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kumimoji="1" lang="ru-RU" sz="1400" b="1" dirty="0">
                <a:latin typeface="Calibri" pitchFamily="34" charset="0"/>
              </a:endParaRPr>
            </a:p>
          </p:txBody>
        </p:sp>
        <p:sp>
          <p:nvSpPr>
            <p:cNvPr id="6" name="Rectangle 38"/>
            <p:cNvSpPr>
              <a:spLocks noChangeArrowheads="1"/>
            </p:cNvSpPr>
            <p:nvPr/>
          </p:nvSpPr>
          <p:spPr bwMode="auto">
            <a:xfrm>
              <a:off x="0" y="458"/>
              <a:ext cx="5760" cy="166"/>
            </a:xfrm>
            <a:prstGeom prst="rect">
              <a:avLst/>
            </a:prstGeom>
            <a:gradFill rotWithShape="0">
              <a:gsLst>
                <a:gs pos="0">
                  <a:srgbClr val="003366"/>
                </a:gs>
                <a:gs pos="100000">
                  <a:srgbClr val="0000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/>
            <a:lstStyle/>
            <a:p>
              <a:pPr>
                <a:defRPr/>
              </a:pPr>
              <a:endParaRPr kumimoji="1" lang="ru-RU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" name="Rectangle 39"/>
            <p:cNvSpPr>
              <a:spLocks noChangeArrowheads="1"/>
            </p:cNvSpPr>
            <p:nvPr/>
          </p:nvSpPr>
          <p:spPr bwMode="auto">
            <a:xfrm>
              <a:off x="0" y="401"/>
              <a:ext cx="5760" cy="81"/>
            </a:xfrm>
            <a:prstGeom prst="rect">
              <a:avLst/>
            </a:prstGeom>
            <a:solidFill>
              <a:srgbClr val="993300"/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/>
            <a:lstStyle/>
            <a:p>
              <a:pPr>
                <a:defRPr/>
              </a:pPr>
              <a:endParaRPr kumimoji="1" lang="ru-RU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Text Box 40"/>
            <p:cNvSpPr txBox="1">
              <a:spLocks noChangeArrowheads="1"/>
            </p:cNvSpPr>
            <p:nvPr/>
          </p:nvSpPr>
          <p:spPr bwMode="auto">
            <a:xfrm>
              <a:off x="270" y="-376"/>
              <a:ext cx="5328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  <a:defRPr/>
              </a:pP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Северо-Западное </a:t>
              </a: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управление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Федеральной службы </a:t>
              </a: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по экологическому, 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технологическому и атомному </a:t>
              </a:r>
              <a:r>
                <a:rPr kumimoji="1" lang="ru-RU" sz="2000" b="1" dirty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надзору</a:t>
              </a:r>
            </a:p>
          </p:txBody>
        </p:sp>
        <p:pic>
          <p:nvPicPr>
            <p:cNvPr id="9" name="Picture 41" descr="fsetan_emblema200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-16"/>
              <a:ext cx="666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1643050"/>
            <a:ext cx="9144000" cy="308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65" tIns="46034" rIns="92065" bIns="46034" anchor="ctr"/>
          <a:lstStyle/>
          <a:p>
            <a:pPr algn="ctr"/>
            <a:r>
              <a:rPr kumimoji="1" lang="ru-RU" sz="3200" b="1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Требования к </a:t>
            </a:r>
            <a:r>
              <a:rPr kumimoji="1" lang="ru-RU" sz="3200" b="1" dirty="0" smtClean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разработке проектов </a:t>
            </a:r>
          </a:p>
          <a:p>
            <a:pPr algn="ctr"/>
            <a:r>
              <a:rPr kumimoji="1" lang="ru-RU" sz="3200" b="1" dirty="0" smtClean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производства работ (ППР) </a:t>
            </a:r>
          </a:p>
          <a:p>
            <a:pPr algn="ctr"/>
            <a:r>
              <a:rPr kumimoji="1" lang="ru-RU" sz="3200" b="1" dirty="0" smtClean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и технологических карт (ТК) </a:t>
            </a:r>
          </a:p>
          <a:p>
            <a:pPr algn="ctr"/>
            <a:r>
              <a:rPr kumimoji="1" lang="ru-RU" sz="3200" b="1" dirty="0" smtClean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на работу подъемных сооружений </a:t>
            </a:r>
            <a:endParaRPr kumimoji="1" lang="ru-RU" sz="3200" b="1" dirty="0">
              <a:solidFill>
                <a:srgbClr val="003366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endParaRPr kumimoji="1" lang="ru-RU" sz="3200" b="1" dirty="0">
              <a:solidFill>
                <a:srgbClr val="003366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09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  <a:ln w="1905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3600" dirty="0"/>
              <a:t>Нормативные правовые </a:t>
            </a:r>
            <a:r>
              <a:rPr lang="ru-RU" sz="3600" dirty="0" smtClean="0"/>
              <a:t>акты и справочные документы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54006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200" b="1" dirty="0" smtClean="0"/>
              <a:t>Федеральные нормы </a:t>
            </a:r>
            <a:r>
              <a:rPr lang="ru-RU" sz="2200" b="1" dirty="0"/>
              <a:t>и </a:t>
            </a:r>
            <a:r>
              <a:rPr lang="ru-RU" sz="2200" b="1" dirty="0" smtClean="0"/>
              <a:t>правила </a:t>
            </a:r>
            <a:r>
              <a:rPr lang="ru-RU" sz="2200" b="1" dirty="0"/>
              <a:t>в области промышленной безопасности «Правила безопасности опасных производственных объектов, на которых используются подъемные сооружения</a:t>
            </a:r>
            <a:r>
              <a:rPr lang="ru-RU" sz="2200" b="1" dirty="0" smtClean="0"/>
              <a:t>»</a:t>
            </a:r>
          </a:p>
          <a:p>
            <a:r>
              <a:rPr lang="ru-RU" sz="2200" dirty="0" smtClean="0"/>
              <a:t>СНиП 12-01-2004, СНиП 12-03-2001, СНиП 12-04-2002</a:t>
            </a:r>
          </a:p>
          <a:p>
            <a:r>
              <a:rPr lang="ru-RU" sz="2200" b="1" dirty="0" smtClean="0"/>
              <a:t>Правила по охране труда в строительстве (приказ Министерства труда и социальной защиты РФ от 01.06.2015 № 336н)</a:t>
            </a:r>
          </a:p>
          <a:p>
            <a:r>
              <a:rPr lang="ru-RU" sz="2200" b="1" dirty="0" smtClean="0"/>
              <a:t>Правила </a:t>
            </a:r>
            <a:r>
              <a:rPr lang="ru-RU" sz="2200" b="1" dirty="0"/>
              <a:t>по охране труда при погрузочно-разгрузочных работах и размещении </a:t>
            </a:r>
            <a:r>
              <a:rPr lang="ru-RU" sz="2200" b="1" dirty="0" smtClean="0"/>
              <a:t>грузов (приказ </a:t>
            </a:r>
            <a:r>
              <a:rPr lang="ru-RU" sz="2200" b="1" dirty="0"/>
              <a:t>Министерства труда и социальной защиты </a:t>
            </a:r>
            <a:r>
              <a:rPr lang="ru-RU" sz="2200" b="1" dirty="0" smtClean="0"/>
              <a:t>РФ </a:t>
            </a:r>
            <a:r>
              <a:rPr lang="ru-RU" sz="2200" b="1" dirty="0"/>
              <a:t>от </a:t>
            </a:r>
            <a:r>
              <a:rPr lang="ru-RU" sz="2200" b="1" dirty="0" smtClean="0"/>
              <a:t>17.09.2014 </a:t>
            </a:r>
            <a:r>
              <a:rPr lang="ru-RU" sz="2200" b="1" dirty="0"/>
              <a:t>№</a:t>
            </a:r>
            <a:r>
              <a:rPr lang="ru-RU" sz="2200" b="1" dirty="0" smtClean="0"/>
              <a:t> 642н)</a:t>
            </a:r>
          </a:p>
          <a:p>
            <a:r>
              <a:rPr lang="ru-RU" sz="2200" dirty="0" smtClean="0"/>
              <a:t>Методические рекомендации «О порядке разработки проектов производства работ грузоподъемными машинами и технологических карт погрузочно-разгрузочных работ» (РД 11-06-2007, утв. приказом </a:t>
            </a:r>
            <a:r>
              <a:rPr lang="ru-RU" sz="2200" dirty="0" err="1" smtClean="0"/>
              <a:t>Ростехнадзора</a:t>
            </a:r>
            <a:r>
              <a:rPr lang="ru-RU" sz="2200" dirty="0" smtClean="0"/>
              <a:t> от 10.05.2007 № 317)</a:t>
            </a:r>
            <a:endParaRPr lang="ru-RU" sz="2200" dirty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61507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</TotalTime>
  <Words>274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Нормативные правовые акты</vt:lpstr>
      <vt:lpstr>Решение о пуске подъемного сооружения (ПС) в работу</vt:lpstr>
      <vt:lpstr>Презентация PowerPoint</vt:lpstr>
      <vt:lpstr>Презентация PowerPoint</vt:lpstr>
      <vt:lpstr>Нормативные правовые акты и справочные документы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Кирьянов Вячеслав Игоревич</dc:creator>
  <cp:lastModifiedBy>Бекетов Владислав Владиславович</cp:lastModifiedBy>
  <cp:revision>26</cp:revision>
  <dcterms:created xsi:type="dcterms:W3CDTF">2016-11-16T18:52:56Z</dcterms:created>
  <dcterms:modified xsi:type="dcterms:W3CDTF">2016-11-21T14:40:29Z</dcterms:modified>
</cp:coreProperties>
</file>