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sldIdLst>
    <p:sldId id="277" r:id="rId2"/>
    <p:sldId id="311" r:id="rId3"/>
    <p:sldId id="396" r:id="rId4"/>
    <p:sldId id="411" r:id="rId5"/>
    <p:sldId id="426" r:id="rId6"/>
    <p:sldId id="390" r:id="rId7"/>
    <p:sldId id="391" r:id="rId8"/>
    <p:sldId id="410" r:id="rId9"/>
    <p:sldId id="412" r:id="rId10"/>
    <p:sldId id="413" r:id="rId11"/>
    <p:sldId id="414" r:id="rId12"/>
    <p:sldId id="415" r:id="rId13"/>
    <p:sldId id="416" r:id="rId14"/>
    <p:sldId id="417" r:id="rId15"/>
    <p:sldId id="418" r:id="rId16"/>
    <p:sldId id="374" r:id="rId17"/>
    <p:sldId id="433" r:id="rId18"/>
    <p:sldId id="434" r:id="rId19"/>
    <p:sldId id="435" r:id="rId20"/>
    <p:sldId id="436" r:id="rId21"/>
    <p:sldId id="437" r:id="rId22"/>
    <p:sldId id="438" r:id="rId23"/>
    <p:sldId id="375" r:id="rId24"/>
    <p:sldId id="397" r:id="rId25"/>
    <p:sldId id="419" r:id="rId26"/>
    <p:sldId id="387" r:id="rId27"/>
    <p:sldId id="420" r:id="rId28"/>
    <p:sldId id="421" r:id="rId29"/>
    <p:sldId id="343" r:id="rId30"/>
    <p:sldId id="422" r:id="rId31"/>
    <p:sldId id="427" r:id="rId32"/>
    <p:sldId id="428" r:id="rId33"/>
    <p:sldId id="429" r:id="rId34"/>
    <p:sldId id="430" r:id="rId35"/>
    <p:sldId id="431" r:id="rId36"/>
    <p:sldId id="432" r:id="rId37"/>
    <p:sldId id="346" r:id="rId38"/>
    <p:sldId id="368" r:id="rId39"/>
    <p:sldId id="398" r:id="rId40"/>
    <p:sldId id="407" r:id="rId41"/>
    <p:sldId id="403" r:id="rId42"/>
    <p:sldId id="425" r:id="rId43"/>
    <p:sldId id="402" r:id="rId44"/>
    <p:sldId id="409" r:id="rId45"/>
    <p:sldId id="288" r:id="rId46"/>
  </p:sldIdLst>
  <p:sldSz cx="12192000" cy="6858000"/>
  <p:notesSz cx="6858000" cy="125539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658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87" autoAdjust="0"/>
    <p:restoredTop sz="99819" autoAdjust="0"/>
  </p:normalViewPr>
  <p:slideViewPr>
    <p:cSldViewPr snapToGrid="0">
      <p:cViewPr>
        <p:scale>
          <a:sx n="80" d="100"/>
          <a:sy n="80" d="100"/>
        </p:scale>
        <p:origin x="-84" y="-7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858853-83CE-453B-955D-4C5897326ED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7D6F498-212C-4FE7-8F2F-A5AFFD26F716}">
      <dgm:prSet phldrT="[Текст]"/>
      <dgm:spPr/>
      <dgm:t>
        <a:bodyPr/>
        <a:lstStyle/>
        <a:p>
          <a:r>
            <a:rPr lang="ru-RU" dirty="0"/>
            <a:t>Найти в реестре https://nok-nark.ru ближайший центр оценки квалификаций, узнать адрес, контактную информацию центра </a:t>
          </a:r>
        </a:p>
      </dgm:t>
    </dgm:pt>
    <dgm:pt modelId="{F12B86D6-537D-432F-B24D-AD1964394A4E}" type="parTrans" cxnId="{C6EFFA92-A173-4AF9-95BC-5ACD6A3C740E}">
      <dgm:prSet/>
      <dgm:spPr/>
      <dgm:t>
        <a:bodyPr/>
        <a:lstStyle/>
        <a:p>
          <a:endParaRPr lang="ru-RU"/>
        </a:p>
      </dgm:t>
    </dgm:pt>
    <dgm:pt modelId="{AAD94F2D-3A27-43D5-AC37-D7CF0D2EB7D3}" type="sibTrans" cxnId="{C6EFFA92-A173-4AF9-95BC-5ACD6A3C740E}">
      <dgm:prSet/>
      <dgm:spPr/>
      <dgm:t>
        <a:bodyPr/>
        <a:lstStyle/>
        <a:p>
          <a:endParaRPr lang="ru-RU"/>
        </a:p>
      </dgm:t>
    </dgm:pt>
    <dgm:pt modelId="{13394484-C099-4352-A227-165843A3A5DF}">
      <dgm:prSet phldrT="[Текст]"/>
      <dgm:spPr/>
      <dgm:t>
        <a:bodyPr/>
        <a:lstStyle/>
        <a:p>
          <a:r>
            <a:rPr lang="ru-RU" dirty="0"/>
            <a:t>Получить информацию на сайте центра о процедурах проведения профессионального экзамена, о документах, которые нужно предоставить в центр вместе с заявлением </a:t>
          </a:r>
        </a:p>
      </dgm:t>
    </dgm:pt>
    <dgm:pt modelId="{77D4F043-3538-44BD-A861-87D9DFACDE1E}" type="parTrans" cxnId="{97D61321-02D3-4894-9A7A-FFAF1D0C7B56}">
      <dgm:prSet/>
      <dgm:spPr/>
      <dgm:t>
        <a:bodyPr/>
        <a:lstStyle/>
        <a:p>
          <a:endParaRPr lang="ru-RU"/>
        </a:p>
      </dgm:t>
    </dgm:pt>
    <dgm:pt modelId="{39EF618F-0F1A-4C37-A2A5-281594B285FD}" type="sibTrans" cxnId="{97D61321-02D3-4894-9A7A-FFAF1D0C7B56}">
      <dgm:prSet/>
      <dgm:spPr/>
      <dgm:t>
        <a:bodyPr/>
        <a:lstStyle/>
        <a:p>
          <a:endParaRPr lang="ru-RU"/>
        </a:p>
      </dgm:t>
    </dgm:pt>
    <dgm:pt modelId="{1BB0C5D7-148C-4396-BD0E-B4F8EF8C22DF}">
      <dgm:prSet phldrT="[Текст]"/>
      <dgm:spPr/>
      <dgm:t>
        <a:bodyPr/>
        <a:lstStyle/>
        <a:p>
          <a:r>
            <a:rPr lang="ru-RU" dirty="0"/>
            <a:t> Направить заявление и копии документов в центр оценки квалификаций </a:t>
          </a:r>
        </a:p>
      </dgm:t>
    </dgm:pt>
    <dgm:pt modelId="{E376441B-47B1-4199-998D-D0C6413D73B3}" type="parTrans" cxnId="{9131B74C-0FAE-463E-AC21-FFD0811299E0}">
      <dgm:prSet/>
      <dgm:spPr/>
      <dgm:t>
        <a:bodyPr/>
        <a:lstStyle/>
        <a:p>
          <a:endParaRPr lang="ru-RU"/>
        </a:p>
      </dgm:t>
    </dgm:pt>
    <dgm:pt modelId="{4855D0A5-BE95-4F70-958B-DCABA6ADBF3C}" type="sibTrans" cxnId="{9131B74C-0FAE-463E-AC21-FFD0811299E0}">
      <dgm:prSet/>
      <dgm:spPr/>
      <dgm:t>
        <a:bodyPr/>
        <a:lstStyle/>
        <a:p>
          <a:endParaRPr lang="ru-RU"/>
        </a:p>
      </dgm:t>
    </dgm:pt>
    <dgm:pt modelId="{2338FA96-0C22-444B-B99A-A738113327E5}">
      <dgm:prSet phldrT="[Текст]"/>
      <dgm:spPr/>
      <dgm:t>
        <a:bodyPr/>
        <a:lstStyle/>
        <a:p>
          <a:endParaRPr lang="ru-RU" dirty="0"/>
        </a:p>
      </dgm:t>
    </dgm:pt>
    <dgm:pt modelId="{635B8D20-5688-4A62-9291-4DC0BCBA97BD}" type="parTrans" cxnId="{54CA7527-C160-4775-86B5-4764F834477E}">
      <dgm:prSet/>
      <dgm:spPr/>
      <dgm:t>
        <a:bodyPr/>
        <a:lstStyle/>
        <a:p>
          <a:endParaRPr lang="ru-RU"/>
        </a:p>
      </dgm:t>
    </dgm:pt>
    <dgm:pt modelId="{00C15FD9-4B4D-4A70-9C46-83C7AE4E4FC6}" type="sibTrans" cxnId="{54CA7527-C160-4775-86B5-4764F834477E}">
      <dgm:prSet/>
      <dgm:spPr/>
      <dgm:t>
        <a:bodyPr/>
        <a:lstStyle/>
        <a:p>
          <a:endParaRPr lang="ru-RU"/>
        </a:p>
      </dgm:t>
    </dgm:pt>
    <dgm:pt modelId="{AFEE39A9-55BD-48E4-A671-BC1A81D6DE77}">
      <dgm:prSet phldrT="[Текст]"/>
      <dgm:spPr/>
      <dgm:t>
        <a:bodyPr/>
        <a:lstStyle/>
        <a:p>
          <a:r>
            <a:rPr lang="ru-RU" dirty="0"/>
            <a:t>Получить предложение центра по согласованию даты, времени и места проведения профессионального экзамена, заключить договор с центром. В согласованную дату прибыть  на место проведения профессионального экзамена и пройти процедуру экзамена </a:t>
          </a:r>
        </a:p>
      </dgm:t>
    </dgm:pt>
    <dgm:pt modelId="{DA004668-E769-43C2-9E52-876CE6A3882B}" type="parTrans" cxnId="{2126CAA3-52F0-40E1-8C81-B5B9A0D06A03}">
      <dgm:prSet/>
      <dgm:spPr/>
      <dgm:t>
        <a:bodyPr/>
        <a:lstStyle/>
        <a:p>
          <a:endParaRPr lang="ru-RU"/>
        </a:p>
      </dgm:t>
    </dgm:pt>
    <dgm:pt modelId="{72D30750-AB86-4856-8587-97BCADA373B6}" type="sibTrans" cxnId="{2126CAA3-52F0-40E1-8C81-B5B9A0D06A03}">
      <dgm:prSet/>
      <dgm:spPr/>
      <dgm:t>
        <a:bodyPr/>
        <a:lstStyle/>
        <a:p>
          <a:endParaRPr lang="ru-RU"/>
        </a:p>
      </dgm:t>
    </dgm:pt>
    <dgm:pt modelId="{EBFFA760-FEE9-4DDA-A120-799B0CCB7957}">
      <dgm:prSet phldrT="[Текст]"/>
      <dgm:spPr/>
      <dgm:t>
        <a:bodyPr/>
        <a:lstStyle/>
        <a:p>
          <a:r>
            <a:rPr lang="ru-RU" dirty="0"/>
            <a:t>По результатам экзамена получить свидетельство о квалификации или заключение о прохождении экзамена с рекомендациями, найти в реестре https://nok-nark.ru по QR-коду или номеру и дате информацию о свидетельстве</a:t>
          </a:r>
        </a:p>
      </dgm:t>
    </dgm:pt>
    <dgm:pt modelId="{DD2E7B2D-97FE-405B-B0D6-70929AE14CC9}" type="parTrans" cxnId="{88E3E8A6-2A9E-4509-AFAF-5AE1D96C825D}">
      <dgm:prSet/>
      <dgm:spPr/>
      <dgm:t>
        <a:bodyPr/>
        <a:lstStyle/>
        <a:p>
          <a:endParaRPr lang="ru-RU"/>
        </a:p>
      </dgm:t>
    </dgm:pt>
    <dgm:pt modelId="{8592B48D-39EC-49C7-B36F-2FAD4A7812C0}" type="sibTrans" cxnId="{88E3E8A6-2A9E-4509-AFAF-5AE1D96C825D}">
      <dgm:prSet/>
      <dgm:spPr/>
      <dgm:t>
        <a:bodyPr/>
        <a:lstStyle/>
        <a:p>
          <a:endParaRPr lang="ru-RU"/>
        </a:p>
      </dgm:t>
    </dgm:pt>
    <dgm:pt modelId="{832E94B7-538F-478A-8FE6-533AC234872D}" type="pres">
      <dgm:prSet presAssocID="{21858853-83CE-453B-955D-4C5897326ED8}" presName="outerComposite" presStyleCnt="0">
        <dgm:presLayoutVars>
          <dgm:chMax val="5"/>
          <dgm:dir/>
          <dgm:resizeHandles val="exact"/>
        </dgm:presLayoutVars>
      </dgm:prSet>
      <dgm:spPr/>
      <dgm:t>
        <a:bodyPr/>
        <a:lstStyle/>
        <a:p>
          <a:endParaRPr lang="ru-RU"/>
        </a:p>
      </dgm:t>
    </dgm:pt>
    <dgm:pt modelId="{F2CB49DC-C7C8-4D86-811A-7F71AAC8A9F1}" type="pres">
      <dgm:prSet presAssocID="{21858853-83CE-453B-955D-4C5897326ED8}" presName="dummyMaxCanvas" presStyleCnt="0">
        <dgm:presLayoutVars/>
      </dgm:prSet>
      <dgm:spPr/>
    </dgm:pt>
    <dgm:pt modelId="{E6EBCC73-E111-4C66-8D43-B10E14CC1745}" type="pres">
      <dgm:prSet presAssocID="{21858853-83CE-453B-955D-4C5897326ED8}" presName="FiveNodes_1" presStyleLbl="node1" presStyleIdx="0" presStyleCnt="5">
        <dgm:presLayoutVars>
          <dgm:bulletEnabled val="1"/>
        </dgm:presLayoutVars>
      </dgm:prSet>
      <dgm:spPr/>
      <dgm:t>
        <a:bodyPr/>
        <a:lstStyle/>
        <a:p>
          <a:endParaRPr lang="ru-RU"/>
        </a:p>
      </dgm:t>
    </dgm:pt>
    <dgm:pt modelId="{EEE1D891-BDDC-44E9-8523-5B98568F653C}" type="pres">
      <dgm:prSet presAssocID="{21858853-83CE-453B-955D-4C5897326ED8}" presName="FiveNodes_2" presStyleLbl="node1" presStyleIdx="1" presStyleCnt="5">
        <dgm:presLayoutVars>
          <dgm:bulletEnabled val="1"/>
        </dgm:presLayoutVars>
      </dgm:prSet>
      <dgm:spPr/>
      <dgm:t>
        <a:bodyPr/>
        <a:lstStyle/>
        <a:p>
          <a:endParaRPr lang="ru-RU"/>
        </a:p>
      </dgm:t>
    </dgm:pt>
    <dgm:pt modelId="{E1CABA35-F6A6-4E2F-B0EA-9D3146703172}" type="pres">
      <dgm:prSet presAssocID="{21858853-83CE-453B-955D-4C5897326ED8}" presName="FiveNodes_3" presStyleLbl="node1" presStyleIdx="2" presStyleCnt="5">
        <dgm:presLayoutVars>
          <dgm:bulletEnabled val="1"/>
        </dgm:presLayoutVars>
      </dgm:prSet>
      <dgm:spPr/>
      <dgm:t>
        <a:bodyPr/>
        <a:lstStyle/>
        <a:p>
          <a:endParaRPr lang="ru-RU"/>
        </a:p>
      </dgm:t>
    </dgm:pt>
    <dgm:pt modelId="{6DD1E613-82C7-4C38-9066-7F7A8E894F03}" type="pres">
      <dgm:prSet presAssocID="{21858853-83CE-453B-955D-4C5897326ED8}" presName="FiveNodes_4" presStyleLbl="node1" presStyleIdx="3" presStyleCnt="5">
        <dgm:presLayoutVars>
          <dgm:bulletEnabled val="1"/>
        </dgm:presLayoutVars>
      </dgm:prSet>
      <dgm:spPr/>
      <dgm:t>
        <a:bodyPr/>
        <a:lstStyle/>
        <a:p>
          <a:endParaRPr lang="ru-RU"/>
        </a:p>
      </dgm:t>
    </dgm:pt>
    <dgm:pt modelId="{A7C0C6F2-A7EE-46F0-98E8-02372550B22A}" type="pres">
      <dgm:prSet presAssocID="{21858853-83CE-453B-955D-4C5897326ED8}" presName="FiveNodes_5" presStyleLbl="node1" presStyleIdx="4" presStyleCnt="5">
        <dgm:presLayoutVars>
          <dgm:bulletEnabled val="1"/>
        </dgm:presLayoutVars>
      </dgm:prSet>
      <dgm:spPr/>
      <dgm:t>
        <a:bodyPr/>
        <a:lstStyle/>
        <a:p>
          <a:endParaRPr lang="ru-RU"/>
        </a:p>
      </dgm:t>
    </dgm:pt>
    <dgm:pt modelId="{AB38D96C-FD87-4207-B1A4-9EF019F72C6E}" type="pres">
      <dgm:prSet presAssocID="{21858853-83CE-453B-955D-4C5897326ED8}" presName="FiveConn_1-2" presStyleLbl="fgAccFollowNode1" presStyleIdx="0" presStyleCnt="4">
        <dgm:presLayoutVars>
          <dgm:bulletEnabled val="1"/>
        </dgm:presLayoutVars>
      </dgm:prSet>
      <dgm:spPr/>
      <dgm:t>
        <a:bodyPr/>
        <a:lstStyle/>
        <a:p>
          <a:endParaRPr lang="ru-RU"/>
        </a:p>
      </dgm:t>
    </dgm:pt>
    <dgm:pt modelId="{E2DC0FB0-A067-4046-BFAA-2FBA4DD18AC0}" type="pres">
      <dgm:prSet presAssocID="{21858853-83CE-453B-955D-4C5897326ED8}" presName="FiveConn_2-3" presStyleLbl="fgAccFollowNode1" presStyleIdx="1" presStyleCnt="4">
        <dgm:presLayoutVars>
          <dgm:bulletEnabled val="1"/>
        </dgm:presLayoutVars>
      </dgm:prSet>
      <dgm:spPr/>
      <dgm:t>
        <a:bodyPr/>
        <a:lstStyle/>
        <a:p>
          <a:endParaRPr lang="ru-RU"/>
        </a:p>
      </dgm:t>
    </dgm:pt>
    <dgm:pt modelId="{1C9697BC-3073-4B89-A0DA-EED93B0E324A}" type="pres">
      <dgm:prSet presAssocID="{21858853-83CE-453B-955D-4C5897326ED8}" presName="FiveConn_3-4" presStyleLbl="fgAccFollowNode1" presStyleIdx="2" presStyleCnt="4">
        <dgm:presLayoutVars>
          <dgm:bulletEnabled val="1"/>
        </dgm:presLayoutVars>
      </dgm:prSet>
      <dgm:spPr/>
      <dgm:t>
        <a:bodyPr/>
        <a:lstStyle/>
        <a:p>
          <a:endParaRPr lang="ru-RU"/>
        </a:p>
      </dgm:t>
    </dgm:pt>
    <dgm:pt modelId="{3883475C-4F49-4974-9EE2-C5C4CC2D4F9C}" type="pres">
      <dgm:prSet presAssocID="{21858853-83CE-453B-955D-4C5897326ED8}" presName="FiveConn_4-5" presStyleLbl="fgAccFollowNode1" presStyleIdx="3" presStyleCnt="4">
        <dgm:presLayoutVars>
          <dgm:bulletEnabled val="1"/>
        </dgm:presLayoutVars>
      </dgm:prSet>
      <dgm:spPr/>
      <dgm:t>
        <a:bodyPr/>
        <a:lstStyle/>
        <a:p>
          <a:endParaRPr lang="ru-RU"/>
        </a:p>
      </dgm:t>
    </dgm:pt>
    <dgm:pt modelId="{4E66DC46-7386-4521-97FD-813BB5C97515}" type="pres">
      <dgm:prSet presAssocID="{21858853-83CE-453B-955D-4C5897326ED8}" presName="FiveNodes_1_text" presStyleLbl="node1" presStyleIdx="4" presStyleCnt="5">
        <dgm:presLayoutVars>
          <dgm:bulletEnabled val="1"/>
        </dgm:presLayoutVars>
      </dgm:prSet>
      <dgm:spPr/>
      <dgm:t>
        <a:bodyPr/>
        <a:lstStyle/>
        <a:p>
          <a:endParaRPr lang="ru-RU"/>
        </a:p>
      </dgm:t>
    </dgm:pt>
    <dgm:pt modelId="{29E8F504-B8D5-430C-8676-9DC6D0C3A819}" type="pres">
      <dgm:prSet presAssocID="{21858853-83CE-453B-955D-4C5897326ED8}" presName="FiveNodes_2_text" presStyleLbl="node1" presStyleIdx="4" presStyleCnt="5">
        <dgm:presLayoutVars>
          <dgm:bulletEnabled val="1"/>
        </dgm:presLayoutVars>
      </dgm:prSet>
      <dgm:spPr/>
      <dgm:t>
        <a:bodyPr/>
        <a:lstStyle/>
        <a:p>
          <a:endParaRPr lang="ru-RU"/>
        </a:p>
      </dgm:t>
    </dgm:pt>
    <dgm:pt modelId="{8E5C6C30-1442-4FF1-B609-17D9F883524D}" type="pres">
      <dgm:prSet presAssocID="{21858853-83CE-453B-955D-4C5897326ED8}" presName="FiveNodes_3_text" presStyleLbl="node1" presStyleIdx="4" presStyleCnt="5">
        <dgm:presLayoutVars>
          <dgm:bulletEnabled val="1"/>
        </dgm:presLayoutVars>
      </dgm:prSet>
      <dgm:spPr/>
      <dgm:t>
        <a:bodyPr/>
        <a:lstStyle/>
        <a:p>
          <a:endParaRPr lang="ru-RU"/>
        </a:p>
      </dgm:t>
    </dgm:pt>
    <dgm:pt modelId="{64F206D3-5407-4F4C-B912-B306AABFC336}" type="pres">
      <dgm:prSet presAssocID="{21858853-83CE-453B-955D-4C5897326ED8}" presName="FiveNodes_4_text" presStyleLbl="node1" presStyleIdx="4" presStyleCnt="5">
        <dgm:presLayoutVars>
          <dgm:bulletEnabled val="1"/>
        </dgm:presLayoutVars>
      </dgm:prSet>
      <dgm:spPr/>
      <dgm:t>
        <a:bodyPr/>
        <a:lstStyle/>
        <a:p>
          <a:endParaRPr lang="ru-RU"/>
        </a:p>
      </dgm:t>
    </dgm:pt>
    <dgm:pt modelId="{45F374AD-60AA-453F-BD5F-FFD9FEBE7069}" type="pres">
      <dgm:prSet presAssocID="{21858853-83CE-453B-955D-4C5897326ED8}" presName="FiveNodes_5_text" presStyleLbl="node1" presStyleIdx="4" presStyleCnt="5">
        <dgm:presLayoutVars>
          <dgm:bulletEnabled val="1"/>
        </dgm:presLayoutVars>
      </dgm:prSet>
      <dgm:spPr/>
      <dgm:t>
        <a:bodyPr/>
        <a:lstStyle/>
        <a:p>
          <a:endParaRPr lang="ru-RU"/>
        </a:p>
      </dgm:t>
    </dgm:pt>
  </dgm:ptLst>
  <dgm:cxnLst>
    <dgm:cxn modelId="{DD668358-2540-410C-941C-B1A8EC833C9A}" type="presOf" srcId="{1BB0C5D7-148C-4396-BD0E-B4F8EF8C22DF}" destId="{E1CABA35-F6A6-4E2F-B0EA-9D3146703172}" srcOrd="0" destOrd="0" presId="urn:microsoft.com/office/officeart/2005/8/layout/vProcess5"/>
    <dgm:cxn modelId="{1296D1D8-81C2-44FE-A3C1-85FC9E2DE5D9}" type="presOf" srcId="{1BB0C5D7-148C-4396-BD0E-B4F8EF8C22DF}" destId="{8E5C6C30-1442-4FF1-B609-17D9F883524D}" srcOrd="1" destOrd="0" presId="urn:microsoft.com/office/officeart/2005/8/layout/vProcess5"/>
    <dgm:cxn modelId="{DC280BF8-B70F-4C59-B743-9306BA3A5B74}" type="presOf" srcId="{AAD94F2D-3A27-43D5-AC37-D7CF0D2EB7D3}" destId="{AB38D96C-FD87-4207-B1A4-9EF019F72C6E}" srcOrd="0" destOrd="0" presId="urn:microsoft.com/office/officeart/2005/8/layout/vProcess5"/>
    <dgm:cxn modelId="{E89CDE02-A05B-4A33-A0C1-E4A9979FADF0}" type="presOf" srcId="{EBFFA760-FEE9-4DDA-A120-799B0CCB7957}" destId="{45F374AD-60AA-453F-BD5F-FFD9FEBE7069}" srcOrd="1" destOrd="0" presId="urn:microsoft.com/office/officeart/2005/8/layout/vProcess5"/>
    <dgm:cxn modelId="{1E386E59-1D2D-4951-B3B8-49F6B5B64CBB}" type="presOf" srcId="{13394484-C099-4352-A227-165843A3A5DF}" destId="{29E8F504-B8D5-430C-8676-9DC6D0C3A819}" srcOrd="1" destOrd="0" presId="urn:microsoft.com/office/officeart/2005/8/layout/vProcess5"/>
    <dgm:cxn modelId="{97D61321-02D3-4894-9A7A-FFAF1D0C7B56}" srcId="{21858853-83CE-453B-955D-4C5897326ED8}" destId="{13394484-C099-4352-A227-165843A3A5DF}" srcOrd="1" destOrd="0" parTransId="{77D4F043-3538-44BD-A861-87D9DFACDE1E}" sibTransId="{39EF618F-0F1A-4C37-A2A5-281594B285FD}"/>
    <dgm:cxn modelId="{FD15CCBE-CB55-412F-8942-9E555FB90A2C}" type="presOf" srcId="{4855D0A5-BE95-4F70-958B-DCABA6ADBF3C}" destId="{1C9697BC-3073-4B89-A0DA-EED93B0E324A}" srcOrd="0" destOrd="0" presId="urn:microsoft.com/office/officeart/2005/8/layout/vProcess5"/>
    <dgm:cxn modelId="{88E3E8A6-2A9E-4509-AFAF-5AE1D96C825D}" srcId="{21858853-83CE-453B-955D-4C5897326ED8}" destId="{EBFFA760-FEE9-4DDA-A120-799B0CCB7957}" srcOrd="4" destOrd="0" parTransId="{DD2E7B2D-97FE-405B-B0D6-70929AE14CC9}" sibTransId="{8592B48D-39EC-49C7-B36F-2FAD4A7812C0}"/>
    <dgm:cxn modelId="{A468466E-C962-4457-83FD-F35FCE1574B1}" type="presOf" srcId="{A7D6F498-212C-4FE7-8F2F-A5AFFD26F716}" destId="{E6EBCC73-E111-4C66-8D43-B10E14CC1745}" srcOrd="0" destOrd="0" presId="urn:microsoft.com/office/officeart/2005/8/layout/vProcess5"/>
    <dgm:cxn modelId="{A0937C5E-83F4-4710-A589-ACFD86ECB143}" type="presOf" srcId="{72D30750-AB86-4856-8587-97BCADA373B6}" destId="{3883475C-4F49-4974-9EE2-C5C4CC2D4F9C}" srcOrd="0" destOrd="0" presId="urn:microsoft.com/office/officeart/2005/8/layout/vProcess5"/>
    <dgm:cxn modelId="{9131B74C-0FAE-463E-AC21-FFD0811299E0}" srcId="{21858853-83CE-453B-955D-4C5897326ED8}" destId="{1BB0C5D7-148C-4396-BD0E-B4F8EF8C22DF}" srcOrd="2" destOrd="0" parTransId="{E376441B-47B1-4199-998D-D0C6413D73B3}" sibTransId="{4855D0A5-BE95-4F70-958B-DCABA6ADBF3C}"/>
    <dgm:cxn modelId="{4CD27E2A-201E-4D09-B7A4-ABA71C90D6BD}" type="presOf" srcId="{21858853-83CE-453B-955D-4C5897326ED8}" destId="{832E94B7-538F-478A-8FE6-533AC234872D}" srcOrd="0" destOrd="0" presId="urn:microsoft.com/office/officeart/2005/8/layout/vProcess5"/>
    <dgm:cxn modelId="{CD71A385-8F2D-48A7-B313-10B8D34FFB64}" type="presOf" srcId="{EBFFA760-FEE9-4DDA-A120-799B0CCB7957}" destId="{A7C0C6F2-A7EE-46F0-98E8-02372550B22A}" srcOrd="0" destOrd="0" presId="urn:microsoft.com/office/officeart/2005/8/layout/vProcess5"/>
    <dgm:cxn modelId="{DA99062A-EA2B-471E-8888-7A0BE9CBBB99}" type="presOf" srcId="{AFEE39A9-55BD-48E4-A671-BC1A81D6DE77}" destId="{6DD1E613-82C7-4C38-9066-7F7A8E894F03}" srcOrd="0" destOrd="0" presId="urn:microsoft.com/office/officeart/2005/8/layout/vProcess5"/>
    <dgm:cxn modelId="{C6EFFA92-A173-4AF9-95BC-5ACD6A3C740E}" srcId="{21858853-83CE-453B-955D-4C5897326ED8}" destId="{A7D6F498-212C-4FE7-8F2F-A5AFFD26F716}" srcOrd="0" destOrd="0" parTransId="{F12B86D6-537D-432F-B24D-AD1964394A4E}" sibTransId="{AAD94F2D-3A27-43D5-AC37-D7CF0D2EB7D3}"/>
    <dgm:cxn modelId="{CF4452A9-9703-40C3-ACAD-3F707A8706EF}" type="presOf" srcId="{39EF618F-0F1A-4C37-A2A5-281594B285FD}" destId="{E2DC0FB0-A067-4046-BFAA-2FBA4DD18AC0}" srcOrd="0" destOrd="0" presId="urn:microsoft.com/office/officeart/2005/8/layout/vProcess5"/>
    <dgm:cxn modelId="{5EF71C74-74B1-44C3-B888-5B81E315879C}" type="presOf" srcId="{AFEE39A9-55BD-48E4-A671-BC1A81D6DE77}" destId="{64F206D3-5407-4F4C-B912-B306AABFC336}" srcOrd="1" destOrd="0" presId="urn:microsoft.com/office/officeart/2005/8/layout/vProcess5"/>
    <dgm:cxn modelId="{2126CAA3-52F0-40E1-8C81-B5B9A0D06A03}" srcId="{21858853-83CE-453B-955D-4C5897326ED8}" destId="{AFEE39A9-55BD-48E4-A671-BC1A81D6DE77}" srcOrd="3" destOrd="0" parTransId="{DA004668-E769-43C2-9E52-876CE6A3882B}" sibTransId="{72D30750-AB86-4856-8587-97BCADA373B6}"/>
    <dgm:cxn modelId="{56B8D9BD-C4D1-4BF4-B80F-90B5822280CD}" type="presOf" srcId="{A7D6F498-212C-4FE7-8F2F-A5AFFD26F716}" destId="{4E66DC46-7386-4521-97FD-813BB5C97515}" srcOrd="1" destOrd="0" presId="urn:microsoft.com/office/officeart/2005/8/layout/vProcess5"/>
    <dgm:cxn modelId="{54CA7527-C160-4775-86B5-4764F834477E}" srcId="{21858853-83CE-453B-955D-4C5897326ED8}" destId="{2338FA96-0C22-444B-B99A-A738113327E5}" srcOrd="5" destOrd="0" parTransId="{635B8D20-5688-4A62-9291-4DC0BCBA97BD}" sibTransId="{00C15FD9-4B4D-4A70-9C46-83C7AE4E4FC6}"/>
    <dgm:cxn modelId="{7E0777EA-B8A1-4275-A274-40DE5514E191}" type="presOf" srcId="{13394484-C099-4352-A227-165843A3A5DF}" destId="{EEE1D891-BDDC-44E9-8523-5B98568F653C}" srcOrd="0" destOrd="0" presId="urn:microsoft.com/office/officeart/2005/8/layout/vProcess5"/>
    <dgm:cxn modelId="{467F4837-4407-4A4B-8526-8D4880BC6124}" type="presParOf" srcId="{832E94B7-538F-478A-8FE6-533AC234872D}" destId="{F2CB49DC-C7C8-4D86-811A-7F71AAC8A9F1}" srcOrd="0" destOrd="0" presId="urn:microsoft.com/office/officeart/2005/8/layout/vProcess5"/>
    <dgm:cxn modelId="{0289CE81-2E22-43F2-A4EF-71B5953419E6}" type="presParOf" srcId="{832E94B7-538F-478A-8FE6-533AC234872D}" destId="{E6EBCC73-E111-4C66-8D43-B10E14CC1745}" srcOrd="1" destOrd="0" presId="urn:microsoft.com/office/officeart/2005/8/layout/vProcess5"/>
    <dgm:cxn modelId="{DD5E839D-ADD7-46AE-8A8D-63C043889FDE}" type="presParOf" srcId="{832E94B7-538F-478A-8FE6-533AC234872D}" destId="{EEE1D891-BDDC-44E9-8523-5B98568F653C}" srcOrd="2" destOrd="0" presId="urn:microsoft.com/office/officeart/2005/8/layout/vProcess5"/>
    <dgm:cxn modelId="{60856CC1-5CD4-4AA3-93F4-9AC31D8B7BEC}" type="presParOf" srcId="{832E94B7-538F-478A-8FE6-533AC234872D}" destId="{E1CABA35-F6A6-4E2F-B0EA-9D3146703172}" srcOrd="3" destOrd="0" presId="urn:microsoft.com/office/officeart/2005/8/layout/vProcess5"/>
    <dgm:cxn modelId="{F19AC5EA-C088-496C-8197-B218CA8E1F25}" type="presParOf" srcId="{832E94B7-538F-478A-8FE6-533AC234872D}" destId="{6DD1E613-82C7-4C38-9066-7F7A8E894F03}" srcOrd="4" destOrd="0" presId="urn:microsoft.com/office/officeart/2005/8/layout/vProcess5"/>
    <dgm:cxn modelId="{9399AFDF-B042-4D37-B873-E505EA55CBB6}" type="presParOf" srcId="{832E94B7-538F-478A-8FE6-533AC234872D}" destId="{A7C0C6F2-A7EE-46F0-98E8-02372550B22A}" srcOrd="5" destOrd="0" presId="urn:microsoft.com/office/officeart/2005/8/layout/vProcess5"/>
    <dgm:cxn modelId="{3315311E-CEC5-4C61-BCDC-3585314669BE}" type="presParOf" srcId="{832E94B7-538F-478A-8FE6-533AC234872D}" destId="{AB38D96C-FD87-4207-B1A4-9EF019F72C6E}" srcOrd="6" destOrd="0" presId="urn:microsoft.com/office/officeart/2005/8/layout/vProcess5"/>
    <dgm:cxn modelId="{A6BFFA4A-C0AD-41EC-B3BB-6A9744ABCA96}" type="presParOf" srcId="{832E94B7-538F-478A-8FE6-533AC234872D}" destId="{E2DC0FB0-A067-4046-BFAA-2FBA4DD18AC0}" srcOrd="7" destOrd="0" presId="urn:microsoft.com/office/officeart/2005/8/layout/vProcess5"/>
    <dgm:cxn modelId="{721405A8-8C0E-4AE8-A7D5-DF30309FC5A7}" type="presParOf" srcId="{832E94B7-538F-478A-8FE6-533AC234872D}" destId="{1C9697BC-3073-4B89-A0DA-EED93B0E324A}" srcOrd="8" destOrd="0" presId="urn:microsoft.com/office/officeart/2005/8/layout/vProcess5"/>
    <dgm:cxn modelId="{A5459A33-44F9-4AE3-BC96-484302103B88}" type="presParOf" srcId="{832E94B7-538F-478A-8FE6-533AC234872D}" destId="{3883475C-4F49-4974-9EE2-C5C4CC2D4F9C}" srcOrd="9" destOrd="0" presId="urn:microsoft.com/office/officeart/2005/8/layout/vProcess5"/>
    <dgm:cxn modelId="{21D08BBD-6E4F-4FD9-A3EE-72C7846744A6}" type="presParOf" srcId="{832E94B7-538F-478A-8FE6-533AC234872D}" destId="{4E66DC46-7386-4521-97FD-813BB5C97515}" srcOrd="10" destOrd="0" presId="urn:microsoft.com/office/officeart/2005/8/layout/vProcess5"/>
    <dgm:cxn modelId="{8D4A428E-0C3A-4728-BB03-8163B52CA69D}" type="presParOf" srcId="{832E94B7-538F-478A-8FE6-533AC234872D}" destId="{29E8F504-B8D5-430C-8676-9DC6D0C3A819}" srcOrd="11" destOrd="0" presId="urn:microsoft.com/office/officeart/2005/8/layout/vProcess5"/>
    <dgm:cxn modelId="{81B2DC79-1A15-455C-A097-798913EA1BBF}" type="presParOf" srcId="{832E94B7-538F-478A-8FE6-533AC234872D}" destId="{8E5C6C30-1442-4FF1-B609-17D9F883524D}" srcOrd="12" destOrd="0" presId="urn:microsoft.com/office/officeart/2005/8/layout/vProcess5"/>
    <dgm:cxn modelId="{3CDDC42E-F6CA-4E77-BEF2-1CBA279688E3}" type="presParOf" srcId="{832E94B7-538F-478A-8FE6-533AC234872D}" destId="{64F206D3-5407-4F4C-B912-B306AABFC336}" srcOrd="13" destOrd="0" presId="urn:microsoft.com/office/officeart/2005/8/layout/vProcess5"/>
    <dgm:cxn modelId="{4F720A6F-1EAE-4BBE-B14B-68E19194D480}" type="presParOf" srcId="{832E94B7-538F-478A-8FE6-533AC234872D}" destId="{45F374AD-60AA-453F-BD5F-FFD9FEBE7069}" srcOrd="14" destOrd="0" presId="urn:microsoft.com/office/officeart/2005/8/layout/vProcess5"/>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737A17-D4D8-43AF-A7C9-FCC8FE4EF407}" type="doc">
      <dgm:prSet loTypeId="urn:microsoft.com/office/officeart/2008/layout/HorizontalMultiLevelHierarchy" loCatId="hierarchy" qsTypeId="urn:microsoft.com/office/officeart/2005/8/quickstyle/3d7" qsCatId="3D" csTypeId="urn:microsoft.com/office/officeart/2005/8/colors/colorful1#1" csCatId="colorful" phldr="1"/>
      <dgm:spPr/>
      <dgm:t>
        <a:bodyPr/>
        <a:lstStyle/>
        <a:p>
          <a:endParaRPr lang="ru-RU"/>
        </a:p>
      </dgm:t>
    </dgm:pt>
    <dgm:pt modelId="{123EB302-E1AE-41F3-BF17-3350FD88E043}">
      <dgm:prSet phldrT="[Текст]"/>
      <dgm:spPr/>
      <dgm:t>
        <a:bodyPr/>
        <a:lstStyle/>
        <a:p>
          <a:r>
            <a:rPr lang="ru-RU" b="1" dirty="0">
              <a:effectLst>
                <a:outerShdw blurRad="38100" dist="38100" dir="2700000" algn="tl">
                  <a:srgbClr val="000000">
                    <a:alpha val="43137"/>
                  </a:srgbClr>
                </a:outerShdw>
              </a:effectLst>
            </a:rPr>
            <a:t>РЕЕСТР</a:t>
          </a:r>
        </a:p>
      </dgm:t>
    </dgm:pt>
    <dgm:pt modelId="{AAE311DA-9B71-4F25-B0A5-F8B90C6DCA40}" type="parTrans" cxnId="{FB7272DD-08CF-43C5-8670-FCB4347DC554}">
      <dgm:prSet/>
      <dgm:spPr/>
      <dgm:t>
        <a:bodyPr/>
        <a:lstStyle/>
        <a:p>
          <a:endParaRPr lang="ru-RU"/>
        </a:p>
      </dgm:t>
    </dgm:pt>
    <dgm:pt modelId="{09B471B5-3968-4993-8358-BB888F1DB353}" type="sibTrans" cxnId="{FB7272DD-08CF-43C5-8670-FCB4347DC554}">
      <dgm:prSet/>
      <dgm:spPr/>
      <dgm:t>
        <a:bodyPr/>
        <a:lstStyle/>
        <a:p>
          <a:endParaRPr lang="ru-RU"/>
        </a:p>
      </dgm:t>
    </dgm:pt>
    <dgm:pt modelId="{44E42F5F-2E4A-44A3-91B1-8583301DDE19}">
      <dgm:prSet phldrT="[Текст]" custT="1"/>
      <dgm:spPr/>
      <dgm:t>
        <a:bodyPr/>
        <a:lstStyle/>
        <a:p>
          <a:r>
            <a:rPr lang="ru-RU" sz="2000" b="1" dirty="0"/>
            <a:t>РЕГУЛЯТОРЫ</a:t>
          </a:r>
        </a:p>
        <a:p>
          <a:r>
            <a:rPr lang="ru-RU" sz="2000" dirty="0"/>
            <a:t>-</a:t>
          </a:r>
          <a:r>
            <a:rPr lang="ru-RU" sz="1800" dirty="0"/>
            <a:t>Национальный совет при Президенте РФ по профессиональным квалификациям</a:t>
          </a:r>
        </a:p>
        <a:p>
          <a:r>
            <a:rPr lang="ru-RU" sz="1800" dirty="0"/>
            <a:t>- Министерство труда и социальной защиты Российской Федерации</a:t>
          </a:r>
        </a:p>
        <a:p>
          <a:r>
            <a:rPr lang="ru-RU" sz="1800" dirty="0"/>
            <a:t>- Национальное агентство развития квалификаций</a:t>
          </a:r>
        </a:p>
      </dgm:t>
    </dgm:pt>
    <dgm:pt modelId="{C4861E4C-E34B-4AC7-9898-7F41E408BC3B}" type="parTrans" cxnId="{49233445-42B6-41F9-AD94-620507283CD7}">
      <dgm:prSet/>
      <dgm:spPr/>
      <dgm:t>
        <a:bodyPr/>
        <a:lstStyle/>
        <a:p>
          <a:endParaRPr lang="ru-RU"/>
        </a:p>
      </dgm:t>
    </dgm:pt>
    <dgm:pt modelId="{C3C9DDE4-DDB1-44B6-9847-32091F3D23C1}" type="sibTrans" cxnId="{49233445-42B6-41F9-AD94-620507283CD7}">
      <dgm:prSet/>
      <dgm:spPr/>
      <dgm:t>
        <a:bodyPr/>
        <a:lstStyle/>
        <a:p>
          <a:endParaRPr lang="ru-RU"/>
        </a:p>
      </dgm:t>
    </dgm:pt>
    <dgm:pt modelId="{49586E20-743D-429A-9528-DF7138F6CF5C}">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2000" b="1" dirty="0"/>
            <a:t>ИСПОЛНИТЕЛЬНЫЕ ОРГАНЫ</a:t>
          </a:r>
        </a:p>
        <a:p>
          <a:r>
            <a:rPr lang="ru-RU" sz="2000" dirty="0"/>
            <a:t>- Советы по профессиональным квалификациям</a:t>
          </a:r>
        </a:p>
        <a:p>
          <a:r>
            <a:rPr lang="ru-RU" sz="2000" dirty="0"/>
            <a:t>-Центры оценки квалификаций</a:t>
          </a:r>
        </a:p>
      </dgm:t>
    </dgm:pt>
    <dgm:pt modelId="{E360D7B4-1765-4EB4-9A0E-EF9C7DD4CA2E}" type="parTrans" cxnId="{36E2C93B-264C-413E-A336-27F85E9CC576}">
      <dgm:prSet/>
      <dgm:spPr/>
      <dgm:t>
        <a:bodyPr/>
        <a:lstStyle/>
        <a:p>
          <a:endParaRPr lang="ru-RU"/>
        </a:p>
      </dgm:t>
    </dgm:pt>
    <dgm:pt modelId="{926DB484-B284-4B09-877F-BF7A21364683}" type="sibTrans" cxnId="{36E2C93B-264C-413E-A336-27F85E9CC576}">
      <dgm:prSet/>
      <dgm:spPr/>
      <dgm:t>
        <a:bodyPr/>
        <a:lstStyle/>
        <a:p>
          <a:endParaRPr lang="ru-RU"/>
        </a:p>
      </dgm:t>
    </dgm:pt>
    <dgm:pt modelId="{3FCEE290-88D0-4151-85B5-0E2867BA5580}">
      <dgm:prSet phldrT="[Текст]" custT="1">
        <dgm:style>
          <a:lnRef idx="0">
            <a:scrgbClr r="0" g="0" b="0"/>
          </a:lnRef>
          <a:fillRef idx="0">
            <a:scrgbClr r="0" g="0" b="0"/>
          </a:fillRef>
          <a:effectRef idx="0">
            <a:scrgbClr r="0" g="0" b="0"/>
          </a:effectRef>
          <a:fontRef idx="minor">
            <a:schemeClr val="lt1"/>
          </a:fontRef>
        </dgm:style>
      </dgm:prSet>
      <dgm:spPr>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dgm:spPr>
      <dgm:t>
        <a:bodyPr/>
        <a:lstStyle/>
        <a:p>
          <a:r>
            <a:rPr lang="ru-RU" sz="2000" b="1" dirty="0"/>
            <a:t>ПОЛЬЗОВАТЕЛИ</a:t>
          </a:r>
        </a:p>
        <a:p>
          <a:r>
            <a:rPr lang="ru-RU" sz="2000" b="0" dirty="0"/>
            <a:t>*</a:t>
          </a:r>
          <a:r>
            <a:rPr lang="ru-RU" sz="2000" b="0" dirty="0" smtClean="0"/>
            <a:t>Соискатели*Организации*</a:t>
          </a:r>
          <a:endParaRPr lang="ru-RU" sz="2000" b="0" dirty="0"/>
        </a:p>
      </dgm:t>
    </dgm:pt>
    <dgm:pt modelId="{4D107599-4A5F-47BD-8788-521AF0C0D3F4}" type="parTrans" cxnId="{BC51F884-B19A-44F9-B4EE-3C211A46F79D}">
      <dgm:prSet/>
      <dgm:spPr/>
      <dgm:t>
        <a:bodyPr/>
        <a:lstStyle/>
        <a:p>
          <a:endParaRPr lang="ru-RU"/>
        </a:p>
      </dgm:t>
    </dgm:pt>
    <dgm:pt modelId="{D75E44D2-1164-4FE9-8F92-7BFB2C1F364F}" type="sibTrans" cxnId="{BC51F884-B19A-44F9-B4EE-3C211A46F79D}">
      <dgm:prSet/>
      <dgm:spPr/>
      <dgm:t>
        <a:bodyPr/>
        <a:lstStyle/>
        <a:p>
          <a:endParaRPr lang="ru-RU"/>
        </a:p>
      </dgm:t>
    </dgm:pt>
    <dgm:pt modelId="{5A3959E0-BC73-4C6A-B582-AA66A771C8EC}" type="pres">
      <dgm:prSet presAssocID="{BF737A17-D4D8-43AF-A7C9-FCC8FE4EF407}" presName="Name0" presStyleCnt="0">
        <dgm:presLayoutVars>
          <dgm:chPref val="1"/>
          <dgm:dir/>
          <dgm:animOne val="branch"/>
          <dgm:animLvl val="lvl"/>
          <dgm:resizeHandles val="exact"/>
        </dgm:presLayoutVars>
      </dgm:prSet>
      <dgm:spPr/>
      <dgm:t>
        <a:bodyPr/>
        <a:lstStyle/>
        <a:p>
          <a:endParaRPr lang="ru-RU"/>
        </a:p>
      </dgm:t>
    </dgm:pt>
    <dgm:pt modelId="{43BDA37B-6760-4C8D-84B2-181ECC05ED95}" type="pres">
      <dgm:prSet presAssocID="{123EB302-E1AE-41F3-BF17-3350FD88E043}" presName="root1" presStyleCnt="0"/>
      <dgm:spPr/>
      <dgm:t>
        <a:bodyPr/>
        <a:lstStyle/>
        <a:p>
          <a:endParaRPr lang="ru-RU"/>
        </a:p>
      </dgm:t>
    </dgm:pt>
    <dgm:pt modelId="{F3153C54-ED0C-42DD-9408-679A463204B2}" type="pres">
      <dgm:prSet presAssocID="{123EB302-E1AE-41F3-BF17-3350FD88E043}" presName="LevelOneTextNode" presStyleLbl="node0" presStyleIdx="0" presStyleCnt="1" custScaleX="83142" custLinFactNeighborX="-18828" custLinFactNeighborY="-1470">
        <dgm:presLayoutVars>
          <dgm:chPref val="3"/>
        </dgm:presLayoutVars>
      </dgm:prSet>
      <dgm:spPr/>
      <dgm:t>
        <a:bodyPr/>
        <a:lstStyle/>
        <a:p>
          <a:endParaRPr lang="ru-RU"/>
        </a:p>
      </dgm:t>
    </dgm:pt>
    <dgm:pt modelId="{9125A12C-DE4E-49A6-A6CB-A68B01536A74}" type="pres">
      <dgm:prSet presAssocID="{123EB302-E1AE-41F3-BF17-3350FD88E043}" presName="level2hierChild" presStyleCnt="0"/>
      <dgm:spPr/>
      <dgm:t>
        <a:bodyPr/>
        <a:lstStyle/>
        <a:p>
          <a:endParaRPr lang="ru-RU"/>
        </a:p>
      </dgm:t>
    </dgm:pt>
    <dgm:pt modelId="{947F415B-0AFA-4911-AB84-E22C165D15D4}" type="pres">
      <dgm:prSet presAssocID="{C4861E4C-E34B-4AC7-9898-7F41E408BC3B}" presName="conn2-1" presStyleLbl="parChTrans1D2" presStyleIdx="0" presStyleCnt="3"/>
      <dgm:spPr/>
      <dgm:t>
        <a:bodyPr/>
        <a:lstStyle/>
        <a:p>
          <a:endParaRPr lang="ru-RU"/>
        </a:p>
      </dgm:t>
    </dgm:pt>
    <dgm:pt modelId="{F1B78DB2-A728-41B8-992E-1EA01930B70C}" type="pres">
      <dgm:prSet presAssocID="{C4861E4C-E34B-4AC7-9898-7F41E408BC3B}" presName="connTx" presStyleLbl="parChTrans1D2" presStyleIdx="0" presStyleCnt="3"/>
      <dgm:spPr/>
      <dgm:t>
        <a:bodyPr/>
        <a:lstStyle/>
        <a:p>
          <a:endParaRPr lang="ru-RU"/>
        </a:p>
      </dgm:t>
    </dgm:pt>
    <dgm:pt modelId="{290EB0AA-C2F4-41A2-8404-25F035F39242}" type="pres">
      <dgm:prSet presAssocID="{44E42F5F-2E4A-44A3-91B1-8583301DDE19}" presName="root2" presStyleCnt="0"/>
      <dgm:spPr/>
      <dgm:t>
        <a:bodyPr/>
        <a:lstStyle/>
        <a:p>
          <a:endParaRPr lang="ru-RU"/>
        </a:p>
      </dgm:t>
    </dgm:pt>
    <dgm:pt modelId="{AF2B2B4F-C701-4771-AA3F-B6DEE31E80B0}" type="pres">
      <dgm:prSet presAssocID="{44E42F5F-2E4A-44A3-91B1-8583301DDE19}" presName="LevelTwoTextNode" presStyleLbl="node2" presStyleIdx="0" presStyleCnt="3" custScaleX="286057" custScaleY="255147" custLinFactNeighborX="20116" custLinFactNeighborY="9341">
        <dgm:presLayoutVars>
          <dgm:chPref val="3"/>
        </dgm:presLayoutVars>
      </dgm:prSet>
      <dgm:spPr/>
      <dgm:t>
        <a:bodyPr/>
        <a:lstStyle/>
        <a:p>
          <a:endParaRPr lang="ru-RU"/>
        </a:p>
      </dgm:t>
    </dgm:pt>
    <dgm:pt modelId="{46C9758A-143D-4A77-A3BD-227C756576FE}" type="pres">
      <dgm:prSet presAssocID="{44E42F5F-2E4A-44A3-91B1-8583301DDE19}" presName="level3hierChild" presStyleCnt="0"/>
      <dgm:spPr/>
      <dgm:t>
        <a:bodyPr/>
        <a:lstStyle/>
        <a:p>
          <a:endParaRPr lang="ru-RU"/>
        </a:p>
      </dgm:t>
    </dgm:pt>
    <dgm:pt modelId="{658D97A8-B293-480C-921D-740882A474B2}" type="pres">
      <dgm:prSet presAssocID="{E360D7B4-1765-4EB4-9A0E-EF9C7DD4CA2E}" presName="conn2-1" presStyleLbl="parChTrans1D2" presStyleIdx="1" presStyleCnt="3"/>
      <dgm:spPr/>
      <dgm:t>
        <a:bodyPr/>
        <a:lstStyle/>
        <a:p>
          <a:endParaRPr lang="ru-RU"/>
        </a:p>
      </dgm:t>
    </dgm:pt>
    <dgm:pt modelId="{7F02C2F1-F629-4ECF-BE36-33ADCEAD4F1E}" type="pres">
      <dgm:prSet presAssocID="{E360D7B4-1765-4EB4-9A0E-EF9C7DD4CA2E}" presName="connTx" presStyleLbl="parChTrans1D2" presStyleIdx="1" presStyleCnt="3"/>
      <dgm:spPr/>
      <dgm:t>
        <a:bodyPr/>
        <a:lstStyle/>
        <a:p>
          <a:endParaRPr lang="ru-RU"/>
        </a:p>
      </dgm:t>
    </dgm:pt>
    <dgm:pt modelId="{70AE5089-B8B5-4CFA-B767-4A5415F22014}" type="pres">
      <dgm:prSet presAssocID="{49586E20-743D-429A-9528-DF7138F6CF5C}" presName="root2" presStyleCnt="0"/>
      <dgm:spPr/>
      <dgm:t>
        <a:bodyPr/>
        <a:lstStyle/>
        <a:p>
          <a:endParaRPr lang="ru-RU"/>
        </a:p>
      </dgm:t>
    </dgm:pt>
    <dgm:pt modelId="{70C1605A-E84D-47B6-A2B2-2DAB2795AD15}" type="pres">
      <dgm:prSet presAssocID="{49586E20-743D-429A-9528-DF7138F6CF5C}" presName="LevelTwoTextNode" presStyleLbl="node2" presStyleIdx="1" presStyleCnt="3" custScaleX="283430" custScaleY="148502" custLinFactNeighborX="20191" custLinFactNeighborY="-17711">
        <dgm:presLayoutVars>
          <dgm:chPref val="3"/>
        </dgm:presLayoutVars>
      </dgm:prSet>
      <dgm:spPr/>
      <dgm:t>
        <a:bodyPr/>
        <a:lstStyle/>
        <a:p>
          <a:endParaRPr lang="ru-RU"/>
        </a:p>
      </dgm:t>
    </dgm:pt>
    <dgm:pt modelId="{8AC99816-97E9-4A1D-BA47-614675F6995F}" type="pres">
      <dgm:prSet presAssocID="{49586E20-743D-429A-9528-DF7138F6CF5C}" presName="level3hierChild" presStyleCnt="0"/>
      <dgm:spPr/>
      <dgm:t>
        <a:bodyPr/>
        <a:lstStyle/>
        <a:p>
          <a:endParaRPr lang="ru-RU"/>
        </a:p>
      </dgm:t>
    </dgm:pt>
    <dgm:pt modelId="{6D926FF6-D975-4F40-9531-8972B0F85BBD}" type="pres">
      <dgm:prSet presAssocID="{4D107599-4A5F-47BD-8788-521AF0C0D3F4}" presName="conn2-1" presStyleLbl="parChTrans1D2" presStyleIdx="2" presStyleCnt="3"/>
      <dgm:spPr/>
      <dgm:t>
        <a:bodyPr/>
        <a:lstStyle/>
        <a:p>
          <a:endParaRPr lang="ru-RU"/>
        </a:p>
      </dgm:t>
    </dgm:pt>
    <dgm:pt modelId="{0C6A5CB3-C007-4CF6-BE32-1A00E5B3F807}" type="pres">
      <dgm:prSet presAssocID="{4D107599-4A5F-47BD-8788-521AF0C0D3F4}" presName="connTx" presStyleLbl="parChTrans1D2" presStyleIdx="2" presStyleCnt="3"/>
      <dgm:spPr/>
      <dgm:t>
        <a:bodyPr/>
        <a:lstStyle/>
        <a:p>
          <a:endParaRPr lang="ru-RU"/>
        </a:p>
      </dgm:t>
    </dgm:pt>
    <dgm:pt modelId="{318661B4-6262-4708-82C1-701FD1063D79}" type="pres">
      <dgm:prSet presAssocID="{3FCEE290-88D0-4151-85B5-0E2867BA5580}" presName="root2" presStyleCnt="0"/>
      <dgm:spPr/>
      <dgm:t>
        <a:bodyPr/>
        <a:lstStyle/>
        <a:p>
          <a:endParaRPr lang="ru-RU"/>
        </a:p>
      </dgm:t>
    </dgm:pt>
    <dgm:pt modelId="{637B745C-8480-431D-A210-2388D64EC299}" type="pres">
      <dgm:prSet presAssocID="{3FCEE290-88D0-4151-85B5-0E2867BA5580}" presName="LevelTwoTextNode" presStyleLbl="node2" presStyleIdx="2" presStyleCnt="3" custScaleX="281583" custLinFactNeighborX="20549" custLinFactNeighborY="-32523">
        <dgm:presLayoutVars>
          <dgm:chPref val="3"/>
        </dgm:presLayoutVars>
      </dgm:prSet>
      <dgm:spPr/>
      <dgm:t>
        <a:bodyPr/>
        <a:lstStyle/>
        <a:p>
          <a:endParaRPr lang="ru-RU"/>
        </a:p>
      </dgm:t>
    </dgm:pt>
    <dgm:pt modelId="{9C6CE70F-DDE9-4C1C-AF1F-D8639C7AE799}" type="pres">
      <dgm:prSet presAssocID="{3FCEE290-88D0-4151-85B5-0E2867BA5580}" presName="level3hierChild" presStyleCnt="0"/>
      <dgm:spPr/>
      <dgm:t>
        <a:bodyPr/>
        <a:lstStyle/>
        <a:p>
          <a:endParaRPr lang="ru-RU"/>
        </a:p>
      </dgm:t>
    </dgm:pt>
  </dgm:ptLst>
  <dgm:cxnLst>
    <dgm:cxn modelId="{4AA0E678-65C0-42D8-9045-D8F5FB7D8866}" type="presOf" srcId="{3FCEE290-88D0-4151-85B5-0E2867BA5580}" destId="{637B745C-8480-431D-A210-2388D64EC299}" srcOrd="0" destOrd="0" presId="urn:microsoft.com/office/officeart/2008/layout/HorizontalMultiLevelHierarchy"/>
    <dgm:cxn modelId="{4970B136-80FA-40DE-9773-7E2EF45A7682}" type="presOf" srcId="{44E42F5F-2E4A-44A3-91B1-8583301DDE19}" destId="{AF2B2B4F-C701-4771-AA3F-B6DEE31E80B0}" srcOrd="0" destOrd="0" presId="urn:microsoft.com/office/officeart/2008/layout/HorizontalMultiLevelHierarchy"/>
    <dgm:cxn modelId="{FB7272DD-08CF-43C5-8670-FCB4347DC554}" srcId="{BF737A17-D4D8-43AF-A7C9-FCC8FE4EF407}" destId="{123EB302-E1AE-41F3-BF17-3350FD88E043}" srcOrd="0" destOrd="0" parTransId="{AAE311DA-9B71-4F25-B0A5-F8B90C6DCA40}" sibTransId="{09B471B5-3968-4993-8358-BB888F1DB353}"/>
    <dgm:cxn modelId="{49233445-42B6-41F9-AD94-620507283CD7}" srcId="{123EB302-E1AE-41F3-BF17-3350FD88E043}" destId="{44E42F5F-2E4A-44A3-91B1-8583301DDE19}" srcOrd="0" destOrd="0" parTransId="{C4861E4C-E34B-4AC7-9898-7F41E408BC3B}" sibTransId="{C3C9DDE4-DDB1-44B6-9847-32091F3D23C1}"/>
    <dgm:cxn modelId="{6D2A0B94-AC9F-444F-85BB-668D084D19A3}" type="presOf" srcId="{4D107599-4A5F-47BD-8788-521AF0C0D3F4}" destId="{6D926FF6-D975-4F40-9531-8972B0F85BBD}" srcOrd="0" destOrd="0" presId="urn:microsoft.com/office/officeart/2008/layout/HorizontalMultiLevelHierarchy"/>
    <dgm:cxn modelId="{FC7E160C-EC12-4E27-8A2B-679FE97F575E}" type="presOf" srcId="{C4861E4C-E34B-4AC7-9898-7F41E408BC3B}" destId="{F1B78DB2-A728-41B8-992E-1EA01930B70C}" srcOrd="1" destOrd="0" presId="urn:microsoft.com/office/officeart/2008/layout/HorizontalMultiLevelHierarchy"/>
    <dgm:cxn modelId="{FA122241-C214-40F1-BF1D-FA13B60D384D}" type="presOf" srcId="{E360D7B4-1765-4EB4-9A0E-EF9C7DD4CA2E}" destId="{7F02C2F1-F629-4ECF-BE36-33ADCEAD4F1E}" srcOrd="1" destOrd="0" presId="urn:microsoft.com/office/officeart/2008/layout/HorizontalMultiLevelHierarchy"/>
    <dgm:cxn modelId="{07D453B6-1A93-43D7-8316-2C3046FB7DB1}" type="presOf" srcId="{4D107599-4A5F-47BD-8788-521AF0C0D3F4}" destId="{0C6A5CB3-C007-4CF6-BE32-1A00E5B3F807}" srcOrd="1" destOrd="0" presId="urn:microsoft.com/office/officeart/2008/layout/HorizontalMultiLevelHierarchy"/>
    <dgm:cxn modelId="{B8A4F00C-9A01-46F6-A4CE-9CBA3D794B66}" type="presOf" srcId="{BF737A17-D4D8-43AF-A7C9-FCC8FE4EF407}" destId="{5A3959E0-BC73-4C6A-B582-AA66A771C8EC}" srcOrd="0" destOrd="0" presId="urn:microsoft.com/office/officeart/2008/layout/HorizontalMultiLevelHierarchy"/>
    <dgm:cxn modelId="{45766A2B-FB6C-4A92-A753-482E565F769D}" type="presOf" srcId="{49586E20-743D-429A-9528-DF7138F6CF5C}" destId="{70C1605A-E84D-47B6-A2B2-2DAB2795AD15}" srcOrd="0" destOrd="0" presId="urn:microsoft.com/office/officeart/2008/layout/HorizontalMultiLevelHierarchy"/>
    <dgm:cxn modelId="{BC51F884-B19A-44F9-B4EE-3C211A46F79D}" srcId="{123EB302-E1AE-41F3-BF17-3350FD88E043}" destId="{3FCEE290-88D0-4151-85B5-0E2867BA5580}" srcOrd="2" destOrd="0" parTransId="{4D107599-4A5F-47BD-8788-521AF0C0D3F4}" sibTransId="{D75E44D2-1164-4FE9-8F92-7BFB2C1F364F}"/>
    <dgm:cxn modelId="{E7014DB0-431D-4068-BA4C-6EE9FDE106AD}" type="presOf" srcId="{C4861E4C-E34B-4AC7-9898-7F41E408BC3B}" destId="{947F415B-0AFA-4911-AB84-E22C165D15D4}" srcOrd="0" destOrd="0" presId="urn:microsoft.com/office/officeart/2008/layout/HorizontalMultiLevelHierarchy"/>
    <dgm:cxn modelId="{36E2C93B-264C-413E-A336-27F85E9CC576}" srcId="{123EB302-E1AE-41F3-BF17-3350FD88E043}" destId="{49586E20-743D-429A-9528-DF7138F6CF5C}" srcOrd="1" destOrd="0" parTransId="{E360D7B4-1765-4EB4-9A0E-EF9C7DD4CA2E}" sibTransId="{926DB484-B284-4B09-877F-BF7A21364683}"/>
    <dgm:cxn modelId="{5674BA53-3C8C-4641-B7D9-BDA810906B9D}" type="presOf" srcId="{123EB302-E1AE-41F3-BF17-3350FD88E043}" destId="{F3153C54-ED0C-42DD-9408-679A463204B2}" srcOrd="0" destOrd="0" presId="urn:microsoft.com/office/officeart/2008/layout/HorizontalMultiLevelHierarchy"/>
    <dgm:cxn modelId="{5DDE90CE-6F7F-49B9-B078-BFED0CEB31E1}" type="presOf" srcId="{E360D7B4-1765-4EB4-9A0E-EF9C7DD4CA2E}" destId="{658D97A8-B293-480C-921D-740882A474B2}" srcOrd="0" destOrd="0" presId="urn:microsoft.com/office/officeart/2008/layout/HorizontalMultiLevelHierarchy"/>
    <dgm:cxn modelId="{15CF56BC-E9D0-42E6-9083-48DA89697C39}" type="presParOf" srcId="{5A3959E0-BC73-4C6A-B582-AA66A771C8EC}" destId="{43BDA37B-6760-4C8D-84B2-181ECC05ED95}" srcOrd="0" destOrd="0" presId="urn:microsoft.com/office/officeart/2008/layout/HorizontalMultiLevelHierarchy"/>
    <dgm:cxn modelId="{DE909EAD-BA5E-4074-815F-2D30F678674E}" type="presParOf" srcId="{43BDA37B-6760-4C8D-84B2-181ECC05ED95}" destId="{F3153C54-ED0C-42DD-9408-679A463204B2}" srcOrd="0" destOrd="0" presId="urn:microsoft.com/office/officeart/2008/layout/HorizontalMultiLevelHierarchy"/>
    <dgm:cxn modelId="{6774A40A-BEB2-4DFF-877C-755263AFC24C}" type="presParOf" srcId="{43BDA37B-6760-4C8D-84B2-181ECC05ED95}" destId="{9125A12C-DE4E-49A6-A6CB-A68B01536A74}" srcOrd="1" destOrd="0" presId="urn:microsoft.com/office/officeart/2008/layout/HorizontalMultiLevelHierarchy"/>
    <dgm:cxn modelId="{A88EAE3A-DE6B-4670-B27E-7678286C7413}" type="presParOf" srcId="{9125A12C-DE4E-49A6-A6CB-A68B01536A74}" destId="{947F415B-0AFA-4911-AB84-E22C165D15D4}" srcOrd="0" destOrd="0" presId="urn:microsoft.com/office/officeart/2008/layout/HorizontalMultiLevelHierarchy"/>
    <dgm:cxn modelId="{03794BF6-31F4-4F9C-8512-E69A2C312307}" type="presParOf" srcId="{947F415B-0AFA-4911-AB84-E22C165D15D4}" destId="{F1B78DB2-A728-41B8-992E-1EA01930B70C}" srcOrd="0" destOrd="0" presId="urn:microsoft.com/office/officeart/2008/layout/HorizontalMultiLevelHierarchy"/>
    <dgm:cxn modelId="{C4C11FBD-ED64-4C68-91ED-47380C9A4344}" type="presParOf" srcId="{9125A12C-DE4E-49A6-A6CB-A68B01536A74}" destId="{290EB0AA-C2F4-41A2-8404-25F035F39242}" srcOrd="1" destOrd="0" presId="urn:microsoft.com/office/officeart/2008/layout/HorizontalMultiLevelHierarchy"/>
    <dgm:cxn modelId="{30BF01B8-99B7-4037-B803-1F8228B2A291}" type="presParOf" srcId="{290EB0AA-C2F4-41A2-8404-25F035F39242}" destId="{AF2B2B4F-C701-4771-AA3F-B6DEE31E80B0}" srcOrd="0" destOrd="0" presId="urn:microsoft.com/office/officeart/2008/layout/HorizontalMultiLevelHierarchy"/>
    <dgm:cxn modelId="{DB86C40B-D4A6-4A3F-AA92-ADC463481F85}" type="presParOf" srcId="{290EB0AA-C2F4-41A2-8404-25F035F39242}" destId="{46C9758A-143D-4A77-A3BD-227C756576FE}" srcOrd="1" destOrd="0" presId="urn:microsoft.com/office/officeart/2008/layout/HorizontalMultiLevelHierarchy"/>
    <dgm:cxn modelId="{58A3DC78-199C-441A-9538-85E7940374E5}" type="presParOf" srcId="{9125A12C-DE4E-49A6-A6CB-A68B01536A74}" destId="{658D97A8-B293-480C-921D-740882A474B2}" srcOrd="2" destOrd="0" presId="urn:microsoft.com/office/officeart/2008/layout/HorizontalMultiLevelHierarchy"/>
    <dgm:cxn modelId="{73F554DC-9917-45E5-AC14-6C78971C33A2}" type="presParOf" srcId="{658D97A8-B293-480C-921D-740882A474B2}" destId="{7F02C2F1-F629-4ECF-BE36-33ADCEAD4F1E}" srcOrd="0" destOrd="0" presId="urn:microsoft.com/office/officeart/2008/layout/HorizontalMultiLevelHierarchy"/>
    <dgm:cxn modelId="{F9325005-32E2-47AA-804B-BABB6EF3EBF1}" type="presParOf" srcId="{9125A12C-DE4E-49A6-A6CB-A68B01536A74}" destId="{70AE5089-B8B5-4CFA-B767-4A5415F22014}" srcOrd="3" destOrd="0" presId="urn:microsoft.com/office/officeart/2008/layout/HorizontalMultiLevelHierarchy"/>
    <dgm:cxn modelId="{FCEF3D22-1644-4003-996B-E19FD62932B7}" type="presParOf" srcId="{70AE5089-B8B5-4CFA-B767-4A5415F22014}" destId="{70C1605A-E84D-47B6-A2B2-2DAB2795AD15}" srcOrd="0" destOrd="0" presId="urn:microsoft.com/office/officeart/2008/layout/HorizontalMultiLevelHierarchy"/>
    <dgm:cxn modelId="{7148BDB4-6AE5-42A4-84AA-EEBDA76793D4}" type="presParOf" srcId="{70AE5089-B8B5-4CFA-B767-4A5415F22014}" destId="{8AC99816-97E9-4A1D-BA47-614675F6995F}" srcOrd="1" destOrd="0" presId="urn:microsoft.com/office/officeart/2008/layout/HorizontalMultiLevelHierarchy"/>
    <dgm:cxn modelId="{1A570FA2-A88F-4EE5-9A7C-747EB6A7DCD1}" type="presParOf" srcId="{9125A12C-DE4E-49A6-A6CB-A68B01536A74}" destId="{6D926FF6-D975-4F40-9531-8972B0F85BBD}" srcOrd="4" destOrd="0" presId="urn:microsoft.com/office/officeart/2008/layout/HorizontalMultiLevelHierarchy"/>
    <dgm:cxn modelId="{291A6D96-B9C1-4384-8242-1A1EC1F84A47}" type="presParOf" srcId="{6D926FF6-D975-4F40-9531-8972B0F85BBD}" destId="{0C6A5CB3-C007-4CF6-BE32-1A00E5B3F807}" srcOrd="0" destOrd="0" presId="urn:microsoft.com/office/officeart/2008/layout/HorizontalMultiLevelHierarchy"/>
    <dgm:cxn modelId="{7BE1CA79-F802-4617-8A82-365AFBDC1E18}" type="presParOf" srcId="{9125A12C-DE4E-49A6-A6CB-A68B01536A74}" destId="{318661B4-6262-4708-82C1-701FD1063D79}" srcOrd="5" destOrd="0" presId="urn:microsoft.com/office/officeart/2008/layout/HorizontalMultiLevelHierarchy"/>
    <dgm:cxn modelId="{E5956C5B-365B-421C-8B03-2EB2811C2673}" type="presParOf" srcId="{318661B4-6262-4708-82C1-701FD1063D79}" destId="{637B745C-8480-431D-A210-2388D64EC299}" srcOrd="0" destOrd="0" presId="urn:microsoft.com/office/officeart/2008/layout/HorizontalMultiLevelHierarchy"/>
    <dgm:cxn modelId="{0979EA9A-CE2E-4D72-9238-F475FC27B41D}" type="presParOf" srcId="{318661B4-6262-4708-82C1-701FD1063D79}" destId="{9C6CE70F-DDE9-4C1C-AF1F-D8639C7AE799}" srcOrd="1" destOrd="0" presId="urn:microsoft.com/office/officeart/2008/layout/HorizontalMultiLevelHierarchy"/>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858853-83CE-453B-955D-4C5897326ED8}"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7D6F498-212C-4FE7-8F2F-A5AFFD26F716}">
      <dgm:prSet phldrT="[Текст]" custT="1"/>
      <dgm:spPr/>
      <dgm:t>
        <a:bodyPr/>
        <a:lstStyle/>
        <a:p>
          <a:r>
            <a:rPr lang="ru-RU" sz="2000" dirty="0"/>
            <a:t>Найти в реестре https://nok-nark.ru ближайший </a:t>
          </a:r>
          <a:r>
            <a:rPr lang="ru-RU" sz="2000"/>
            <a:t>центр </a:t>
          </a:r>
          <a:r>
            <a:rPr lang="ru-RU" sz="2000" smtClean="0"/>
            <a:t>оценки</a:t>
          </a:r>
        </a:p>
        <a:p>
          <a:r>
            <a:rPr lang="ru-RU" sz="2000" smtClean="0"/>
            <a:t> </a:t>
          </a:r>
          <a:r>
            <a:rPr lang="ru-RU" sz="2000" dirty="0" smtClean="0"/>
            <a:t>(ЭЦ, ЭП)  квалификаций</a:t>
          </a:r>
          <a:r>
            <a:rPr lang="ru-RU" sz="2000" dirty="0"/>
            <a:t>, узнать адрес, контактную информацию центра </a:t>
          </a:r>
        </a:p>
      </dgm:t>
    </dgm:pt>
    <dgm:pt modelId="{F12B86D6-537D-432F-B24D-AD1964394A4E}" type="parTrans" cxnId="{C6EFFA92-A173-4AF9-95BC-5ACD6A3C740E}">
      <dgm:prSet/>
      <dgm:spPr/>
      <dgm:t>
        <a:bodyPr/>
        <a:lstStyle/>
        <a:p>
          <a:endParaRPr lang="ru-RU"/>
        </a:p>
      </dgm:t>
    </dgm:pt>
    <dgm:pt modelId="{AAD94F2D-3A27-43D5-AC37-D7CF0D2EB7D3}" type="sibTrans" cxnId="{C6EFFA92-A173-4AF9-95BC-5ACD6A3C740E}">
      <dgm:prSet/>
      <dgm:spPr/>
      <dgm:t>
        <a:bodyPr/>
        <a:lstStyle/>
        <a:p>
          <a:endParaRPr lang="ru-RU"/>
        </a:p>
      </dgm:t>
    </dgm:pt>
    <dgm:pt modelId="{13394484-C099-4352-A227-165843A3A5DF}">
      <dgm:prSet phldrT="[Текст]" custT="1"/>
      <dgm:spPr/>
      <dgm:t>
        <a:bodyPr/>
        <a:lstStyle/>
        <a:p>
          <a:r>
            <a:rPr lang="ru-RU" sz="2000" dirty="0"/>
            <a:t>Получить информацию на сайте центра о процедурах проведения профессионального экзамена, о документах, которые нужно предоставить в центр вместе с заявлением </a:t>
          </a:r>
        </a:p>
      </dgm:t>
    </dgm:pt>
    <dgm:pt modelId="{77D4F043-3538-44BD-A861-87D9DFACDE1E}" type="parTrans" cxnId="{97D61321-02D3-4894-9A7A-FFAF1D0C7B56}">
      <dgm:prSet/>
      <dgm:spPr/>
      <dgm:t>
        <a:bodyPr/>
        <a:lstStyle/>
        <a:p>
          <a:endParaRPr lang="ru-RU"/>
        </a:p>
      </dgm:t>
    </dgm:pt>
    <dgm:pt modelId="{39EF618F-0F1A-4C37-A2A5-281594B285FD}" type="sibTrans" cxnId="{97D61321-02D3-4894-9A7A-FFAF1D0C7B56}">
      <dgm:prSet/>
      <dgm:spPr/>
      <dgm:t>
        <a:bodyPr/>
        <a:lstStyle/>
        <a:p>
          <a:endParaRPr lang="ru-RU"/>
        </a:p>
      </dgm:t>
    </dgm:pt>
    <dgm:pt modelId="{1BB0C5D7-148C-4396-BD0E-B4F8EF8C22DF}">
      <dgm:prSet phldrT="[Текст]" custT="1"/>
      <dgm:spPr/>
      <dgm:t>
        <a:bodyPr/>
        <a:lstStyle/>
        <a:p>
          <a:r>
            <a:rPr lang="ru-RU" sz="1400" dirty="0"/>
            <a:t> </a:t>
          </a:r>
          <a:r>
            <a:rPr lang="ru-RU" sz="2000" dirty="0"/>
            <a:t>Направить заявление и копии документов в центр оценки квалификаций </a:t>
          </a:r>
        </a:p>
      </dgm:t>
    </dgm:pt>
    <dgm:pt modelId="{E376441B-47B1-4199-998D-D0C6413D73B3}" type="parTrans" cxnId="{9131B74C-0FAE-463E-AC21-FFD0811299E0}">
      <dgm:prSet/>
      <dgm:spPr/>
      <dgm:t>
        <a:bodyPr/>
        <a:lstStyle/>
        <a:p>
          <a:endParaRPr lang="ru-RU"/>
        </a:p>
      </dgm:t>
    </dgm:pt>
    <dgm:pt modelId="{4855D0A5-BE95-4F70-958B-DCABA6ADBF3C}" type="sibTrans" cxnId="{9131B74C-0FAE-463E-AC21-FFD0811299E0}">
      <dgm:prSet/>
      <dgm:spPr/>
      <dgm:t>
        <a:bodyPr/>
        <a:lstStyle/>
        <a:p>
          <a:endParaRPr lang="ru-RU"/>
        </a:p>
      </dgm:t>
    </dgm:pt>
    <dgm:pt modelId="{2338FA96-0C22-444B-B99A-A738113327E5}">
      <dgm:prSet phldrT="[Текст]"/>
      <dgm:spPr/>
      <dgm:t>
        <a:bodyPr/>
        <a:lstStyle/>
        <a:p>
          <a:endParaRPr lang="ru-RU" dirty="0"/>
        </a:p>
      </dgm:t>
    </dgm:pt>
    <dgm:pt modelId="{635B8D20-5688-4A62-9291-4DC0BCBA97BD}" type="parTrans" cxnId="{54CA7527-C160-4775-86B5-4764F834477E}">
      <dgm:prSet/>
      <dgm:spPr/>
      <dgm:t>
        <a:bodyPr/>
        <a:lstStyle/>
        <a:p>
          <a:endParaRPr lang="ru-RU"/>
        </a:p>
      </dgm:t>
    </dgm:pt>
    <dgm:pt modelId="{00C15FD9-4B4D-4A70-9C46-83C7AE4E4FC6}" type="sibTrans" cxnId="{54CA7527-C160-4775-86B5-4764F834477E}">
      <dgm:prSet/>
      <dgm:spPr/>
      <dgm:t>
        <a:bodyPr/>
        <a:lstStyle/>
        <a:p>
          <a:endParaRPr lang="ru-RU"/>
        </a:p>
      </dgm:t>
    </dgm:pt>
    <dgm:pt modelId="{AFEE39A9-55BD-48E4-A671-BC1A81D6DE77}">
      <dgm:prSet phldrT="[Текст]" custT="1"/>
      <dgm:spPr/>
      <dgm:t>
        <a:bodyPr/>
        <a:lstStyle/>
        <a:p>
          <a:r>
            <a:rPr lang="ru-RU" sz="1400" dirty="0"/>
            <a:t>Получить предложение центра по согласованию даты, времени и места проведения профессионального экзамена, заключить договор с центром. В согласованную дату прибыть  на место проведения профессионального экзамена и пройти процедуру экзамена </a:t>
          </a:r>
        </a:p>
      </dgm:t>
    </dgm:pt>
    <dgm:pt modelId="{DA004668-E769-43C2-9E52-876CE6A3882B}" type="parTrans" cxnId="{2126CAA3-52F0-40E1-8C81-B5B9A0D06A03}">
      <dgm:prSet/>
      <dgm:spPr/>
      <dgm:t>
        <a:bodyPr/>
        <a:lstStyle/>
        <a:p>
          <a:endParaRPr lang="ru-RU"/>
        </a:p>
      </dgm:t>
    </dgm:pt>
    <dgm:pt modelId="{72D30750-AB86-4856-8587-97BCADA373B6}" type="sibTrans" cxnId="{2126CAA3-52F0-40E1-8C81-B5B9A0D06A03}">
      <dgm:prSet/>
      <dgm:spPr/>
      <dgm:t>
        <a:bodyPr/>
        <a:lstStyle/>
        <a:p>
          <a:endParaRPr lang="ru-RU"/>
        </a:p>
      </dgm:t>
    </dgm:pt>
    <dgm:pt modelId="{EBFFA760-FEE9-4DDA-A120-799B0CCB7957}">
      <dgm:prSet phldrT="[Текст]" custT="1"/>
      <dgm:spPr/>
      <dgm:t>
        <a:bodyPr/>
        <a:lstStyle/>
        <a:p>
          <a:r>
            <a:rPr lang="ru-RU" sz="1600" dirty="0"/>
            <a:t>По результатам экзамена получить свидетельство о квалификации или заключение о прохождении экзамена с рекомендациями, найти в реестре https://nok-nark.ru по QR-коду или номеру и дате информацию о свидетельстве</a:t>
          </a:r>
        </a:p>
      </dgm:t>
    </dgm:pt>
    <dgm:pt modelId="{DD2E7B2D-97FE-405B-B0D6-70929AE14CC9}" type="parTrans" cxnId="{88E3E8A6-2A9E-4509-AFAF-5AE1D96C825D}">
      <dgm:prSet/>
      <dgm:spPr/>
      <dgm:t>
        <a:bodyPr/>
        <a:lstStyle/>
        <a:p>
          <a:endParaRPr lang="ru-RU"/>
        </a:p>
      </dgm:t>
    </dgm:pt>
    <dgm:pt modelId="{8592B48D-39EC-49C7-B36F-2FAD4A7812C0}" type="sibTrans" cxnId="{88E3E8A6-2A9E-4509-AFAF-5AE1D96C825D}">
      <dgm:prSet/>
      <dgm:spPr/>
      <dgm:t>
        <a:bodyPr/>
        <a:lstStyle/>
        <a:p>
          <a:endParaRPr lang="ru-RU"/>
        </a:p>
      </dgm:t>
    </dgm:pt>
    <dgm:pt modelId="{832E94B7-538F-478A-8FE6-533AC234872D}" type="pres">
      <dgm:prSet presAssocID="{21858853-83CE-453B-955D-4C5897326ED8}" presName="outerComposite" presStyleCnt="0">
        <dgm:presLayoutVars>
          <dgm:chMax val="5"/>
          <dgm:dir/>
          <dgm:resizeHandles val="exact"/>
        </dgm:presLayoutVars>
      </dgm:prSet>
      <dgm:spPr/>
      <dgm:t>
        <a:bodyPr/>
        <a:lstStyle/>
        <a:p>
          <a:endParaRPr lang="ru-RU"/>
        </a:p>
      </dgm:t>
    </dgm:pt>
    <dgm:pt modelId="{F2CB49DC-C7C8-4D86-811A-7F71AAC8A9F1}" type="pres">
      <dgm:prSet presAssocID="{21858853-83CE-453B-955D-4C5897326ED8}" presName="dummyMaxCanvas" presStyleCnt="0">
        <dgm:presLayoutVars/>
      </dgm:prSet>
      <dgm:spPr/>
    </dgm:pt>
    <dgm:pt modelId="{E6EBCC73-E111-4C66-8D43-B10E14CC1745}" type="pres">
      <dgm:prSet presAssocID="{21858853-83CE-453B-955D-4C5897326ED8}" presName="FiveNodes_1" presStyleLbl="node1" presStyleIdx="0" presStyleCnt="5">
        <dgm:presLayoutVars>
          <dgm:bulletEnabled val="1"/>
        </dgm:presLayoutVars>
      </dgm:prSet>
      <dgm:spPr/>
      <dgm:t>
        <a:bodyPr/>
        <a:lstStyle/>
        <a:p>
          <a:endParaRPr lang="ru-RU"/>
        </a:p>
      </dgm:t>
    </dgm:pt>
    <dgm:pt modelId="{EEE1D891-BDDC-44E9-8523-5B98568F653C}" type="pres">
      <dgm:prSet presAssocID="{21858853-83CE-453B-955D-4C5897326ED8}" presName="FiveNodes_2" presStyleLbl="node1" presStyleIdx="1" presStyleCnt="5">
        <dgm:presLayoutVars>
          <dgm:bulletEnabled val="1"/>
        </dgm:presLayoutVars>
      </dgm:prSet>
      <dgm:spPr/>
      <dgm:t>
        <a:bodyPr/>
        <a:lstStyle/>
        <a:p>
          <a:endParaRPr lang="ru-RU"/>
        </a:p>
      </dgm:t>
    </dgm:pt>
    <dgm:pt modelId="{E1CABA35-F6A6-4E2F-B0EA-9D3146703172}" type="pres">
      <dgm:prSet presAssocID="{21858853-83CE-453B-955D-4C5897326ED8}" presName="FiveNodes_3" presStyleLbl="node1" presStyleIdx="2" presStyleCnt="5">
        <dgm:presLayoutVars>
          <dgm:bulletEnabled val="1"/>
        </dgm:presLayoutVars>
      </dgm:prSet>
      <dgm:spPr/>
      <dgm:t>
        <a:bodyPr/>
        <a:lstStyle/>
        <a:p>
          <a:endParaRPr lang="ru-RU"/>
        </a:p>
      </dgm:t>
    </dgm:pt>
    <dgm:pt modelId="{6DD1E613-82C7-4C38-9066-7F7A8E894F03}" type="pres">
      <dgm:prSet presAssocID="{21858853-83CE-453B-955D-4C5897326ED8}" presName="FiveNodes_4" presStyleLbl="node1" presStyleIdx="3" presStyleCnt="5">
        <dgm:presLayoutVars>
          <dgm:bulletEnabled val="1"/>
        </dgm:presLayoutVars>
      </dgm:prSet>
      <dgm:spPr/>
      <dgm:t>
        <a:bodyPr/>
        <a:lstStyle/>
        <a:p>
          <a:endParaRPr lang="ru-RU"/>
        </a:p>
      </dgm:t>
    </dgm:pt>
    <dgm:pt modelId="{A7C0C6F2-A7EE-46F0-98E8-02372550B22A}" type="pres">
      <dgm:prSet presAssocID="{21858853-83CE-453B-955D-4C5897326ED8}" presName="FiveNodes_5" presStyleLbl="node1" presStyleIdx="4" presStyleCnt="5">
        <dgm:presLayoutVars>
          <dgm:bulletEnabled val="1"/>
        </dgm:presLayoutVars>
      </dgm:prSet>
      <dgm:spPr/>
      <dgm:t>
        <a:bodyPr/>
        <a:lstStyle/>
        <a:p>
          <a:endParaRPr lang="ru-RU"/>
        </a:p>
      </dgm:t>
    </dgm:pt>
    <dgm:pt modelId="{AB38D96C-FD87-4207-B1A4-9EF019F72C6E}" type="pres">
      <dgm:prSet presAssocID="{21858853-83CE-453B-955D-4C5897326ED8}" presName="FiveConn_1-2" presStyleLbl="fgAccFollowNode1" presStyleIdx="0" presStyleCnt="4">
        <dgm:presLayoutVars>
          <dgm:bulletEnabled val="1"/>
        </dgm:presLayoutVars>
      </dgm:prSet>
      <dgm:spPr/>
      <dgm:t>
        <a:bodyPr/>
        <a:lstStyle/>
        <a:p>
          <a:endParaRPr lang="ru-RU"/>
        </a:p>
      </dgm:t>
    </dgm:pt>
    <dgm:pt modelId="{E2DC0FB0-A067-4046-BFAA-2FBA4DD18AC0}" type="pres">
      <dgm:prSet presAssocID="{21858853-83CE-453B-955D-4C5897326ED8}" presName="FiveConn_2-3" presStyleLbl="fgAccFollowNode1" presStyleIdx="1" presStyleCnt="4">
        <dgm:presLayoutVars>
          <dgm:bulletEnabled val="1"/>
        </dgm:presLayoutVars>
      </dgm:prSet>
      <dgm:spPr/>
      <dgm:t>
        <a:bodyPr/>
        <a:lstStyle/>
        <a:p>
          <a:endParaRPr lang="ru-RU"/>
        </a:p>
      </dgm:t>
    </dgm:pt>
    <dgm:pt modelId="{1C9697BC-3073-4B89-A0DA-EED93B0E324A}" type="pres">
      <dgm:prSet presAssocID="{21858853-83CE-453B-955D-4C5897326ED8}" presName="FiveConn_3-4" presStyleLbl="fgAccFollowNode1" presStyleIdx="2" presStyleCnt="4">
        <dgm:presLayoutVars>
          <dgm:bulletEnabled val="1"/>
        </dgm:presLayoutVars>
      </dgm:prSet>
      <dgm:spPr/>
      <dgm:t>
        <a:bodyPr/>
        <a:lstStyle/>
        <a:p>
          <a:endParaRPr lang="ru-RU"/>
        </a:p>
      </dgm:t>
    </dgm:pt>
    <dgm:pt modelId="{3883475C-4F49-4974-9EE2-C5C4CC2D4F9C}" type="pres">
      <dgm:prSet presAssocID="{21858853-83CE-453B-955D-4C5897326ED8}" presName="FiveConn_4-5" presStyleLbl="fgAccFollowNode1" presStyleIdx="3" presStyleCnt="4">
        <dgm:presLayoutVars>
          <dgm:bulletEnabled val="1"/>
        </dgm:presLayoutVars>
      </dgm:prSet>
      <dgm:spPr/>
      <dgm:t>
        <a:bodyPr/>
        <a:lstStyle/>
        <a:p>
          <a:endParaRPr lang="ru-RU"/>
        </a:p>
      </dgm:t>
    </dgm:pt>
    <dgm:pt modelId="{4E66DC46-7386-4521-97FD-813BB5C97515}" type="pres">
      <dgm:prSet presAssocID="{21858853-83CE-453B-955D-4C5897326ED8}" presName="FiveNodes_1_text" presStyleLbl="node1" presStyleIdx="4" presStyleCnt="5">
        <dgm:presLayoutVars>
          <dgm:bulletEnabled val="1"/>
        </dgm:presLayoutVars>
      </dgm:prSet>
      <dgm:spPr/>
      <dgm:t>
        <a:bodyPr/>
        <a:lstStyle/>
        <a:p>
          <a:endParaRPr lang="ru-RU"/>
        </a:p>
      </dgm:t>
    </dgm:pt>
    <dgm:pt modelId="{29E8F504-B8D5-430C-8676-9DC6D0C3A819}" type="pres">
      <dgm:prSet presAssocID="{21858853-83CE-453B-955D-4C5897326ED8}" presName="FiveNodes_2_text" presStyleLbl="node1" presStyleIdx="4" presStyleCnt="5">
        <dgm:presLayoutVars>
          <dgm:bulletEnabled val="1"/>
        </dgm:presLayoutVars>
      </dgm:prSet>
      <dgm:spPr/>
      <dgm:t>
        <a:bodyPr/>
        <a:lstStyle/>
        <a:p>
          <a:endParaRPr lang="ru-RU"/>
        </a:p>
      </dgm:t>
    </dgm:pt>
    <dgm:pt modelId="{8E5C6C30-1442-4FF1-B609-17D9F883524D}" type="pres">
      <dgm:prSet presAssocID="{21858853-83CE-453B-955D-4C5897326ED8}" presName="FiveNodes_3_text" presStyleLbl="node1" presStyleIdx="4" presStyleCnt="5">
        <dgm:presLayoutVars>
          <dgm:bulletEnabled val="1"/>
        </dgm:presLayoutVars>
      </dgm:prSet>
      <dgm:spPr/>
      <dgm:t>
        <a:bodyPr/>
        <a:lstStyle/>
        <a:p>
          <a:endParaRPr lang="ru-RU"/>
        </a:p>
      </dgm:t>
    </dgm:pt>
    <dgm:pt modelId="{64F206D3-5407-4F4C-B912-B306AABFC336}" type="pres">
      <dgm:prSet presAssocID="{21858853-83CE-453B-955D-4C5897326ED8}" presName="FiveNodes_4_text" presStyleLbl="node1" presStyleIdx="4" presStyleCnt="5">
        <dgm:presLayoutVars>
          <dgm:bulletEnabled val="1"/>
        </dgm:presLayoutVars>
      </dgm:prSet>
      <dgm:spPr/>
      <dgm:t>
        <a:bodyPr/>
        <a:lstStyle/>
        <a:p>
          <a:endParaRPr lang="ru-RU"/>
        </a:p>
      </dgm:t>
    </dgm:pt>
    <dgm:pt modelId="{45F374AD-60AA-453F-BD5F-FFD9FEBE7069}" type="pres">
      <dgm:prSet presAssocID="{21858853-83CE-453B-955D-4C5897326ED8}" presName="FiveNodes_5_text" presStyleLbl="node1" presStyleIdx="4" presStyleCnt="5">
        <dgm:presLayoutVars>
          <dgm:bulletEnabled val="1"/>
        </dgm:presLayoutVars>
      </dgm:prSet>
      <dgm:spPr/>
      <dgm:t>
        <a:bodyPr/>
        <a:lstStyle/>
        <a:p>
          <a:endParaRPr lang="ru-RU"/>
        </a:p>
      </dgm:t>
    </dgm:pt>
  </dgm:ptLst>
  <dgm:cxnLst>
    <dgm:cxn modelId="{B677DC83-1D9A-4D39-8643-FCE2B9A37069}" type="presOf" srcId="{4855D0A5-BE95-4F70-958B-DCABA6ADBF3C}" destId="{1C9697BC-3073-4B89-A0DA-EED93B0E324A}" srcOrd="0" destOrd="0" presId="urn:microsoft.com/office/officeart/2005/8/layout/vProcess5"/>
    <dgm:cxn modelId="{97D61321-02D3-4894-9A7A-FFAF1D0C7B56}" srcId="{21858853-83CE-453B-955D-4C5897326ED8}" destId="{13394484-C099-4352-A227-165843A3A5DF}" srcOrd="1" destOrd="0" parTransId="{77D4F043-3538-44BD-A861-87D9DFACDE1E}" sibTransId="{39EF618F-0F1A-4C37-A2A5-281594B285FD}"/>
    <dgm:cxn modelId="{92E36A75-CB47-4F16-83EE-9F6C4369C489}" type="presOf" srcId="{13394484-C099-4352-A227-165843A3A5DF}" destId="{29E8F504-B8D5-430C-8676-9DC6D0C3A819}" srcOrd="1" destOrd="0" presId="urn:microsoft.com/office/officeart/2005/8/layout/vProcess5"/>
    <dgm:cxn modelId="{88E3E8A6-2A9E-4509-AFAF-5AE1D96C825D}" srcId="{21858853-83CE-453B-955D-4C5897326ED8}" destId="{EBFFA760-FEE9-4DDA-A120-799B0CCB7957}" srcOrd="4" destOrd="0" parTransId="{DD2E7B2D-97FE-405B-B0D6-70929AE14CC9}" sibTransId="{8592B48D-39EC-49C7-B36F-2FAD4A7812C0}"/>
    <dgm:cxn modelId="{BD1E9183-8E56-4878-AFD5-EB16A5C2CB00}" type="presOf" srcId="{13394484-C099-4352-A227-165843A3A5DF}" destId="{EEE1D891-BDDC-44E9-8523-5B98568F653C}" srcOrd="0" destOrd="0" presId="urn:microsoft.com/office/officeart/2005/8/layout/vProcess5"/>
    <dgm:cxn modelId="{9131B74C-0FAE-463E-AC21-FFD0811299E0}" srcId="{21858853-83CE-453B-955D-4C5897326ED8}" destId="{1BB0C5D7-148C-4396-BD0E-B4F8EF8C22DF}" srcOrd="2" destOrd="0" parTransId="{E376441B-47B1-4199-998D-D0C6413D73B3}" sibTransId="{4855D0A5-BE95-4F70-958B-DCABA6ADBF3C}"/>
    <dgm:cxn modelId="{017D8C5B-5FA9-4FA0-B81C-FE120754E047}" type="presOf" srcId="{21858853-83CE-453B-955D-4C5897326ED8}" destId="{832E94B7-538F-478A-8FE6-533AC234872D}" srcOrd="0" destOrd="0" presId="urn:microsoft.com/office/officeart/2005/8/layout/vProcess5"/>
    <dgm:cxn modelId="{224390F0-9EF3-4FFC-B81C-7687B2CEAED4}" type="presOf" srcId="{A7D6F498-212C-4FE7-8F2F-A5AFFD26F716}" destId="{4E66DC46-7386-4521-97FD-813BB5C97515}" srcOrd="1" destOrd="0" presId="urn:microsoft.com/office/officeart/2005/8/layout/vProcess5"/>
    <dgm:cxn modelId="{5CF001AA-B384-4E36-8915-E9CEEBEA1AFD}" type="presOf" srcId="{39EF618F-0F1A-4C37-A2A5-281594B285FD}" destId="{E2DC0FB0-A067-4046-BFAA-2FBA4DD18AC0}" srcOrd="0" destOrd="0" presId="urn:microsoft.com/office/officeart/2005/8/layout/vProcess5"/>
    <dgm:cxn modelId="{AB7D9E68-BEE3-4D2D-A68C-203ED786346D}" type="presOf" srcId="{1BB0C5D7-148C-4396-BD0E-B4F8EF8C22DF}" destId="{E1CABA35-F6A6-4E2F-B0EA-9D3146703172}" srcOrd="0" destOrd="0" presId="urn:microsoft.com/office/officeart/2005/8/layout/vProcess5"/>
    <dgm:cxn modelId="{C6EFFA92-A173-4AF9-95BC-5ACD6A3C740E}" srcId="{21858853-83CE-453B-955D-4C5897326ED8}" destId="{A7D6F498-212C-4FE7-8F2F-A5AFFD26F716}" srcOrd="0" destOrd="0" parTransId="{F12B86D6-537D-432F-B24D-AD1964394A4E}" sibTransId="{AAD94F2D-3A27-43D5-AC37-D7CF0D2EB7D3}"/>
    <dgm:cxn modelId="{2126CAA3-52F0-40E1-8C81-B5B9A0D06A03}" srcId="{21858853-83CE-453B-955D-4C5897326ED8}" destId="{AFEE39A9-55BD-48E4-A671-BC1A81D6DE77}" srcOrd="3" destOrd="0" parTransId="{DA004668-E769-43C2-9E52-876CE6A3882B}" sibTransId="{72D30750-AB86-4856-8587-97BCADA373B6}"/>
    <dgm:cxn modelId="{047DE3CD-30E2-4DD9-861C-34FBEA258E40}" type="presOf" srcId="{1BB0C5D7-148C-4396-BD0E-B4F8EF8C22DF}" destId="{8E5C6C30-1442-4FF1-B609-17D9F883524D}" srcOrd="1" destOrd="0" presId="urn:microsoft.com/office/officeart/2005/8/layout/vProcess5"/>
    <dgm:cxn modelId="{D347A810-FDEF-4E17-923E-8EE936E0FF7B}" type="presOf" srcId="{A7D6F498-212C-4FE7-8F2F-A5AFFD26F716}" destId="{E6EBCC73-E111-4C66-8D43-B10E14CC1745}" srcOrd="0" destOrd="0" presId="urn:microsoft.com/office/officeart/2005/8/layout/vProcess5"/>
    <dgm:cxn modelId="{192B1C3A-41EE-460A-8BC2-9A72292C9C2F}" type="presOf" srcId="{72D30750-AB86-4856-8587-97BCADA373B6}" destId="{3883475C-4F49-4974-9EE2-C5C4CC2D4F9C}" srcOrd="0" destOrd="0" presId="urn:microsoft.com/office/officeart/2005/8/layout/vProcess5"/>
    <dgm:cxn modelId="{38756A4C-C1CC-4A5D-878C-13BAD2E8F816}" type="presOf" srcId="{AFEE39A9-55BD-48E4-A671-BC1A81D6DE77}" destId="{6DD1E613-82C7-4C38-9066-7F7A8E894F03}" srcOrd="0" destOrd="0" presId="urn:microsoft.com/office/officeart/2005/8/layout/vProcess5"/>
    <dgm:cxn modelId="{34A70C63-34D6-4C99-A579-20AEBA195736}" type="presOf" srcId="{AAD94F2D-3A27-43D5-AC37-D7CF0D2EB7D3}" destId="{AB38D96C-FD87-4207-B1A4-9EF019F72C6E}" srcOrd="0" destOrd="0" presId="urn:microsoft.com/office/officeart/2005/8/layout/vProcess5"/>
    <dgm:cxn modelId="{54CA7527-C160-4775-86B5-4764F834477E}" srcId="{21858853-83CE-453B-955D-4C5897326ED8}" destId="{2338FA96-0C22-444B-B99A-A738113327E5}" srcOrd="5" destOrd="0" parTransId="{635B8D20-5688-4A62-9291-4DC0BCBA97BD}" sibTransId="{00C15FD9-4B4D-4A70-9C46-83C7AE4E4FC6}"/>
    <dgm:cxn modelId="{8260C9CF-E3E4-46D4-9D7F-FDE1A0795371}" type="presOf" srcId="{EBFFA760-FEE9-4DDA-A120-799B0CCB7957}" destId="{A7C0C6F2-A7EE-46F0-98E8-02372550B22A}" srcOrd="0" destOrd="0" presId="urn:microsoft.com/office/officeart/2005/8/layout/vProcess5"/>
    <dgm:cxn modelId="{957A8E95-F992-4830-8C0A-0CC5CDE0BA5E}" type="presOf" srcId="{EBFFA760-FEE9-4DDA-A120-799B0CCB7957}" destId="{45F374AD-60AA-453F-BD5F-FFD9FEBE7069}" srcOrd="1" destOrd="0" presId="urn:microsoft.com/office/officeart/2005/8/layout/vProcess5"/>
    <dgm:cxn modelId="{418799F7-E169-4717-89BA-EB491C87ADA8}" type="presOf" srcId="{AFEE39A9-55BD-48E4-A671-BC1A81D6DE77}" destId="{64F206D3-5407-4F4C-B912-B306AABFC336}" srcOrd="1" destOrd="0" presId="urn:microsoft.com/office/officeart/2005/8/layout/vProcess5"/>
    <dgm:cxn modelId="{5C5147E5-24DF-4789-A7B9-47D456B92003}" type="presParOf" srcId="{832E94B7-538F-478A-8FE6-533AC234872D}" destId="{F2CB49DC-C7C8-4D86-811A-7F71AAC8A9F1}" srcOrd="0" destOrd="0" presId="urn:microsoft.com/office/officeart/2005/8/layout/vProcess5"/>
    <dgm:cxn modelId="{7AAA467F-F71C-4BCD-BC63-B273D9C70F30}" type="presParOf" srcId="{832E94B7-538F-478A-8FE6-533AC234872D}" destId="{E6EBCC73-E111-4C66-8D43-B10E14CC1745}" srcOrd="1" destOrd="0" presId="urn:microsoft.com/office/officeart/2005/8/layout/vProcess5"/>
    <dgm:cxn modelId="{2250FB01-9565-473A-862C-50118F84F864}" type="presParOf" srcId="{832E94B7-538F-478A-8FE6-533AC234872D}" destId="{EEE1D891-BDDC-44E9-8523-5B98568F653C}" srcOrd="2" destOrd="0" presId="urn:microsoft.com/office/officeart/2005/8/layout/vProcess5"/>
    <dgm:cxn modelId="{6201E567-F9F4-4EA1-B3F8-AE1ECF1EF895}" type="presParOf" srcId="{832E94B7-538F-478A-8FE6-533AC234872D}" destId="{E1CABA35-F6A6-4E2F-B0EA-9D3146703172}" srcOrd="3" destOrd="0" presId="urn:microsoft.com/office/officeart/2005/8/layout/vProcess5"/>
    <dgm:cxn modelId="{00D58A95-5841-4100-8560-A9AAAF970AFB}" type="presParOf" srcId="{832E94B7-538F-478A-8FE6-533AC234872D}" destId="{6DD1E613-82C7-4C38-9066-7F7A8E894F03}" srcOrd="4" destOrd="0" presId="urn:microsoft.com/office/officeart/2005/8/layout/vProcess5"/>
    <dgm:cxn modelId="{7AE4DF0B-0ED2-42B1-ADAB-4E2405CBF893}" type="presParOf" srcId="{832E94B7-538F-478A-8FE6-533AC234872D}" destId="{A7C0C6F2-A7EE-46F0-98E8-02372550B22A}" srcOrd="5" destOrd="0" presId="urn:microsoft.com/office/officeart/2005/8/layout/vProcess5"/>
    <dgm:cxn modelId="{9D7AE5A5-712B-490D-AF22-E4747D30A590}" type="presParOf" srcId="{832E94B7-538F-478A-8FE6-533AC234872D}" destId="{AB38D96C-FD87-4207-B1A4-9EF019F72C6E}" srcOrd="6" destOrd="0" presId="urn:microsoft.com/office/officeart/2005/8/layout/vProcess5"/>
    <dgm:cxn modelId="{B0EFFD26-B769-470F-B221-DE86D128F38E}" type="presParOf" srcId="{832E94B7-538F-478A-8FE6-533AC234872D}" destId="{E2DC0FB0-A067-4046-BFAA-2FBA4DD18AC0}" srcOrd="7" destOrd="0" presId="urn:microsoft.com/office/officeart/2005/8/layout/vProcess5"/>
    <dgm:cxn modelId="{AAF8EB45-15DE-4E9D-85E3-405A5BB5D9E1}" type="presParOf" srcId="{832E94B7-538F-478A-8FE6-533AC234872D}" destId="{1C9697BC-3073-4B89-A0DA-EED93B0E324A}" srcOrd="8" destOrd="0" presId="urn:microsoft.com/office/officeart/2005/8/layout/vProcess5"/>
    <dgm:cxn modelId="{44050698-1C99-42AC-B6C6-7FF403D94B20}" type="presParOf" srcId="{832E94B7-538F-478A-8FE6-533AC234872D}" destId="{3883475C-4F49-4974-9EE2-C5C4CC2D4F9C}" srcOrd="9" destOrd="0" presId="urn:microsoft.com/office/officeart/2005/8/layout/vProcess5"/>
    <dgm:cxn modelId="{D1A9E055-E7A0-4FDF-A6B1-5F5F6A9F752A}" type="presParOf" srcId="{832E94B7-538F-478A-8FE6-533AC234872D}" destId="{4E66DC46-7386-4521-97FD-813BB5C97515}" srcOrd="10" destOrd="0" presId="urn:microsoft.com/office/officeart/2005/8/layout/vProcess5"/>
    <dgm:cxn modelId="{ABEB57CE-B159-403C-B9F5-5257BEFC8B3E}" type="presParOf" srcId="{832E94B7-538F-478A-8FE6-533AC234872D}" destId="{29E8F504-B8D5-430C-8676-9DC6D0C3A819}" srcOrd="11" destOrd="0" presId="urn:microsoft.com/office/officeart/2005/8/layout/vProcess5"/>
    <dgm:cxn modelId="{7B098572-E445-499C-94CE-F70042B2C41A}" type="presParOf" srcId="{832E94B7-538F-478A-8FE6-533AC234872D}" destId="{8E5C6C30-1442-4FF1-B609-17D9F883524D}" srcOrd="12" destOrd="0" presId="urn:microsoft.com/office/officeart/2005/8/layout/vProcess5"/>
    <dgm:cxn modelId="{8C8A61C6-AAC9-487F-B491-BCC362ECE7E0}" type="presParOf" srcId="{832E94B7-538F-478A-8FE6-533AC234872D}" destId="{64F206D3-5407-4F4C-B912-B306AABFC336}" srcOrd="13" destOrd="0" presId="urn:microsoft.com/office/officeart/2005/8/layout/vProcess5"/>
    <dgm:cxn modelId="{D123177E-E984-41E3-B937-E6E28D0B0BD2}" type="presParOf" srcId="{832E94B7-538F-478A-8FE6-533AC234872D}" destId="{45F374AD-60AA-453F-BD5F-FFD9FEBE7069}" srcOrd="14" destOrd="0" presId="urn:microsoft.com/office/officeart/2005/8/layout/vProcess5"/>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EBCC73-E111-4C66-8D43-B10E14CC1745}">
      <dsp:nvSpPr>
        <dsp:cNvPr id="0" name=""/>
        <dsp:cNvSpPr/>
      </dsp:nvSpPr>
      <dsp:spPr>
        <a:xfrm>
          <a:off x="0" y="0"/>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Найти в реестре https://nok-nark.ru ближайший центр оценки квалификаций, узнать адрес, контактную информацию центра </a:t>
          </a:r>
        </a:p>
      </dsp:txBody>
      <dsp:txXfrm>
        <a:off x="0" y="0"/>
        <a:ext cx="7743021" cy="864793"/>
      </dsp:txXfrm>
    </dsp:sp>
    <dsp:sp modelId="{EEE1D891-BDDC-44E9-8523-5B98568F653C}">
      <dsp:nvSpPr>
        <dsp:cNvPr id="0" name=""/>
        <dsp:cNvSpPr/>
      </dsp:nvSpPr>
      <dsp:spPr>
        <a:xfrm>
          <a:off x="651670" y="984903"/>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Получить информацию на сайте центра о процедурах проведения профессионального экзамена, о документах, которые нужно предоставить в центр вместе с заявлением </a:t>
          </a:r>
        </a:p>
      </dsp:txBody>
      <dsp:txXfrm>
        <a:off x="651670" y="984903"/>
        <a:ext cx="7512937" cy="864793"/>
      </dsp:txXfrm>
    </dsp:sp>
    <dsp:sp modelId="{E1CABA35-F6A6-4E2F-B0EA-9D3146703172}">
      <dsp:nvSpPr>
        <dsp:cNvPr id="0" name=""/>
        <dsp:cNvSpPr/>
      </dsp:nvSpPr>
      <dsp:spPr>
        <a:xfrm>
          <a:off x="1303341" y="1969806"/>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 Направить заявление и копии документов в центр оценки квалификаций </a:t>
          </a:r>
        </a:p>
      </dsp:txBody>
      <dsp:txXfrm>
        <a:off x="1303341" y="1969806"/>
        <a:ext cx="7512937" cy="864793"/>
      </dsp:txXfrm>
    </dsp:sp>
    <dsp:sp modelId="{6DD1E613-82C7-4C38-9066-7F7A8E894F03}">
      <dsp:nvSpPr>
        <dsp:cNvPr id="0" name=""/>
        <dsp:cNvSpPr/>
      </dsp:nvSpPr>
      <dsp:spPr>
        <a:xfrm>
          <a:off x="1955012" y="2954710"/>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Получить предложение центра по согласованию даты, времени и места проведения профессионального экзамена, заключить договор с центром. В согласованную дату прибыть  на место проведения профессионального экзамена и пройти процедуру экзамена </a:t>
          </a:r>
        </a:p>
      </dsp:txBody>
      <dsp:txXfrm>
        <a:off x="1955012" y="2954710"/>
        <a:ext cx="7512937" cy="864793"/>
      </dsp:txXfrm>
    </dsp:sp>
    <dsp:sp modelId="{A7C0C6F2-A7EE-46F0-98E8-02372550B22A}">
      <dsp:nvSpPr>
        <dsp:cNvPr id="0" name=""/>
        <dsp:cNvSpPr/>
      </dsp:nvSpPr>
      <dsp:spPr>
        <a:xfrm>
          <a:off x="2606683" y="3939613"/>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По результатам экзамена получить свидетельство о квалификации или заключение о прохождении экзамена с рекомендациями, найти в реестре https://nok-nark.ru по QR-коду или номеру и дате информацию о свидетельстве</a:t>
          </a:r>
        </a:p>
      </dsp:txBody>
      <dsp:txXfrm>
        <a:off x="2606683" y="3939613"/>
        <a:ext cx="7512937" cy="864793"/>
      </dsp:txXfrm>
    </dsp:sp>
    <dsp:sp modelId="{AB38D96C-FD87-4207-B1A4-9EF019F72C6E}">
      <dsp:nvSpPr>
        <dsp:cNvPr id="0" name=""/>
        <dsp:cNvSpPr/>
      </dsp:nvSpPr>
      <dsp:spPr>
        <a:xfrm>
          <a:off x="8164608" y="631779"/>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8164608" y="631779"/>
        <a:ext cx="562115" cy="562115"/>
      </dsp:txXfrm>
    </dsp:sp>
    <dsp:sp modelId="{E2DC0FB0-A067-4046-BFAA-2FBA4DD18AC0}">
      <dsp:nvSpPr>
        <dsp:cNvPr id="0" name=""/>
        <dsp:cNvSpPr/>
      </dsp:nvSpPr>
      <dsp:spPr>
        <a:xfrm>
          <a:off x="8816279" y="1616682"/>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8816279" y="1616682"/>
        <a:ext cx="562115" cy="562115"/>
      </dsp:txXfrm>
    </dsp:sp>
    <dsp:sp modelId="{1C9697BC-3073-4B89-A0DA-EED93B0E324A}">
      <dsp:nvSpPr>
        <dsp:cNvPr id="0" name=""/>
        <dsp:cNvSpPr/>
      </dsp:nvSpPr>
      <dsp:spPr>
        <a:xfrm>
          <a:off x="9467950" y="2587173"/>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9467950" y="2587173"/>
        <a:ext cx="562115" cy="562115"/>
      </dsp:txXfrm>
    </dsp:sp>
    <dsp:sp modelId="{3883475C-4F49-4974-9EE2-C5C4CC2D4F9C}">
      <dsp:nvSpPr>
        <dsp:cNvPr id="0" name=""/>
        <dsp:cNvSpPr/>
      </dsp:nvSpPr>
      <dsp:spPr>
        <a:xfrm>
          <a:off x="10119621" y="3581685"/>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10119621" y="3581685"/>
        <a:ext cx="562115" cy="5621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D926FF6-D975-4F40-9531-8972B0F85BBD}">
      <dsp:nvSpPr>
        <dsp:cNvPr id="0" name=""/>
        <dsp:cNvSpPr/>
      </dsp:nvSpPr>
      <dsp:spPr>
        <a:xfrm>
          <a:off x="1085350" y="2471705"/>
          <a:ext cx="1392565" cy="1853085"/>
        </a:xfrm>
        <a:custGeom>
          <a:avLst/>
          <a:gdLst/>
          <a:ahLst/>
          <a:cxnLst/>
          <a:rect l="0" t="0" r="0" b="0"/>
          <a:pathLst>
            <a:path>
              <a:moveTo>
                <a:pt x="0" y="0"/>
              </a:moveTo>
              <a:lnTo>
                <a:pt x="696282" y="0"/>
              </a:lnTo>
              <a:lnTo>
                <a:pt x="696282" y="1853085"/>
              </a:lnTo>
              <a:lnTo>
                <a:pt x="1392565" y="1853085"/>
              </a:lnTo>
            </a:path>
          </a:pathLst>
        </a:custGeom>
        <a:noFill/>
        <a:ln w="12700" cap="flat" cmpd="sng" algn="ctr">
          <a:solidFill>
            <a:schemeClr val="accent2">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1723683" y="3340297"/>
        <a:ext cx="115900" cy="115900"/>
      </dsp:txXfrm>
    </dsp:sp>
    <dsp:sp modelId="{658D97A8-B293-480C-921D-740882A474B2}">
      <dsp:nvSpPr>
        <dsp:cNvPr id="0" name=""/>
        <dsp:cNvSpPr/>
      </dsp:nvSpPr>
      <dsp:spPr>
        <a:xfrm>
          <a:off x="1085350" y="2471705"/>
          <a:ext cx="1348865" cy="620017"/>
        </a:xfrm>
        <a:custGeom>
          <a:avLst/>
          <a:gdLst/>
          <a:ahLst/>
          <a:cxnLst/>
          <a:rect l="0" t="0" r="0" b="0"/>
          <a:pathLst>
            <a:path>
              <a:moveTo>
                <a:pt x="0" y="0"/>
              </a:moveTo>
              <a:lnTo>
                <a:pt x="674432" y="0"/>
              </a:lnTo>
              <a:lnTo>
                <a:pt x="674432" y="620017"/>
              </a:lnTo>
              <a:lnTo>
                <a:pt x="1348865" y="620017"/>
              </a:lnTo>
            </a:path>
          </a:pathLst>
        </a:custGeom>
        <a:noFill/>
        <a:ln w="12700" cap="flat" cmpd="sng" algn="ctr">
          <a:solidFill>
            <a:schemeClr val="accent2">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722670" y="2744600"/>
        <a:ext cx="74227" cy="74227"/>
      </dsp:txXfrm>
    </dsp:sp>
    <dsp:sp modelId="{947F415B-0AFA-4911-AB84-E22C165D15D4}">
      <dsp:nvSpPr>
        <dsp:cNvPr id="0" name=""/>
        <dsp:cNvSpPr/>
      </dsp:nvSpPr>
      <dsp:spPr>
        <a:xfrm>
          <a:off x="1085350" y="1259419"/>
          <a:ext cx="1269835" cy="1212285"/>
        </a:xfrm>
        <a:custGeom>
          <a:avLst/>
          <a:gdLst/>
          <a:ahLst/>
          <a:cxnLst/>
          <a:rect l="0" t="0" r="0" b="0"/>
          <a:pathLst>
            <a:path>
              <a:moveTo>
                <a:pt x="0" y="1212285"/>
              </a:moveTo>
              <a:lnTo>
                <a:pt x="634917" y="1212285"/>
              </a:lnTo>
              <a:lnTo>
                <a:pt x="634917" y="0"/>
              </a:lnTo>
              <a:lnTo>
                <a:pt x="1269835" y="0"/>
              </a:lnTo>
            </a:path>
          </a:pathLst>
        </a:custGeom>
        <a:noFill/>
        <a:ln w="12700" cap="flat" cmpd="sng" algn="ctr">
          <a:solidFill>
            <a:schemeClr val="accent2">
              <a:hueOff val="0"/>
              <a:satOff val="0"/>
              <a:lumOff val="0"/>
              <a:alphaOff val="0"/>
            </a:schemeClr>
          </a:solidFill>
          <a:prstDash val="solid"/>
          <a:miter lim="800000"/>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p>
      </dsp:txBody>
      <dsp:txXfrm>
        <a:off x="1676378" y="1821672"/>
        <a:ext cx="87779" cy="87779"/>
      </dsp:txXfrm>
    </dsp:sp>
    <dsp:sp modelId="{F3153C54-ED0C-42DD-9408-679A463204B2}">
      <dsp:nvSpPr>
        <dsp:cNvPr id="0" name=""/>
        <dsp:cNvSpPr/>
      </dsp:nvSpPr>
      <dsp:spPr>
        <a:xfrm rot="16200000">
          <a:off x="-1709607" y="2090417"/>
          <a:ext cx="4827341" cy="762574"/>
        </a:xfrm>
        <a:prstGeom prst="rect">
          <a:avLst/>
        </a:prstGeom>
        <a:solidFill>
          <a:schemeClr val="accent1">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ru-RU" sz="5000" b="1" kern="1200" dirty="0">
              <a:effectLst>
                <a:outerShdw blurRad="38100" dist="38100" dir="2700000" algn="tl">
                  <a:srgbClr val="000000">
                    <a:alpha val="43137"/>
                  </a:srgbClr>
                </a:outerShdw>
              </a:effectLst>
            </a:rPr>
            <a:t>РЕЕСТР</a:t>
          </a:r>
        </a:p>
      </dsp:txBody>
      <dsp:txXfrm rot="16200000">
        <a:off x="-1709607" y="2090417"/>
        <a:ext cx="4827341" cy="762574"/>
      </dsp:txXfrm>
    </dsp:sp>
    <dsp:sp modelId="{AF2B2B4F-C701-4771-AA3F-B6DEE31E80B0}">
      <dsp:nvSpPr>
        <dsp:cNvPr id="0" name=""/>
        <dsp:cNvSpPr/>
      </dsp:nvSpPr>
      <dsp:spPr>
        <a:xfrm>
          <a:off x="2355186" y="89321"/>
          <a:ext cx="8605736" cy="2340195"/>
        </a:xfrm>
        <a:prstGeom prst="rect">
          <a:avLst/>
        </a:prstGeom>
        <a:solidFill>
          <a:schemeClr val="accent2">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b="1" kern="1200" dirty="0"/>
            <a:t>РЕГУЛЯТОРЫ</a:t>
          </a:r>
        </a:p>
        <a:p>
          <a:pPr lvl="0" algn="ctr" defTabSz="889000">
            <a:lnSpc>
              <a:spcPct val="90000"/>
            </a:lnSpc>
            <a:spcBef>
              <a:spcPct val="0"/>
            </a:spcBef>
            <a:spcAft>
              <a:spcPct val="35000"/>
            </a:spcAft>
          </a:pPr>
          <a:r>
            <a:rPr lang="ru-RU" sz="2000" kern="1200" dirty="0"/>
            <a:t>-</a:t>
          </a:r>
          <a:r>
            <a:rPr lang="ru-RU" sz="1800" kern="1200" dirty="0"/>
            <a:t>Национальный совет при Президенте РФ по профессиональным квалификациям</a:t>
          </a:r>
        </a:p>
        <a:p>
          <a:pPr lvl="0" algn="ctr" defTabSz="889000">
            <a:lnSpc>
              <a:spcPct val="90000"/>
            </a:lnSpc>
            <a:spcBef>
              <a:spcPct val="0"/>
            </a:spcBef>
            <a:spcAft>
              <a:spcPct val="35000"/>
            </a:spcAft>
          </a:pPr>
          <a:r>
            <a:rPr lang="ru-RU" sz="1800" kern="1200" dirty="0"/>
            <a:t>- Министерство труда и социальной защиты Российской Федерации</a:t>
          </a:r>
        </a:p>
        <a:p>
          <a:pPr lvl="0" algn="ctr" defTabSz="889000">
            <a:lnSpc>
              <a:spcPct val="90000"/>
            </a:lnSpc>
            <a:spcBef>
              <a:spcPct val="0"/>
            </a:spcBef>
            <a:spcAft>
              <a:spcPct val="35000"/>
            </a:spcAft>
          </a:pPr>
          <a:r>
            <a:rPr lang="ru-RU" sz="1800" kern="1200" dirty="0"/>
            <a:t>- Национальное агентство развития квалификаций</a:t>
          </a:r>
        </a:p>
      </dsp:txBody>
      <dsp:txXfrm>
        <a:off x="2355186" y="89321"/>
        <a:ext cx="8605736" cy="2340195"/>
      </dsp:txXfrm>
    </dsp:sp>
    <dsp:sp modelId="{70C1605A-E84D-47B6-A2B2-2DAB2795AD15}">
      <dsp:nvSpPr>
        <dsp:cNvPr id="0" name=""/>
        <dsp:cNvSpPr/>
      </dsp:nvSpPr>
      <dsp:spPr>
        <a:xfrm>
          <a:off x="2434216" y="2410696"/>
          <a:ext cx="8526706" cy="1362052"/>
        </a:xfrm>
        <a:prstGeom prst="rect">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a:sp3d extrusionH="50600"/>
      </dsp:spPr>
      <dsp:style>
        <a:lnRef idx="1">
          <a:schemeClr val="accent4"/>
        </a:lnRef>
        <a:fillRef idx="2">
          <a:schemeClr val="accent4"/>
        </a:fillRef>
        <a:effectRef idx="1">
          <a:schemeClr val="accent4"/>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b="1" kern="1200" dirty="0"/>
            <a:t>ИСПОЛНИТЕЛЬНЫЕ ОРГАНЫ</a:t>
          </a:r>
        </a:p>
        <a:p>
          <a:pPr lvl="0" algn="ctr" defTabSz="889000">
            <a:lnSpc>
              <a:spcPct val="90000"/>
            </a:lnSpc>
            <a:spcBef>
              <a:spcPct val="0"/>
            </a:spcBef>
            <a:spcAft>
              <a:spcPct val="35000"/>
            </a:spcAft>
          </a:pPr>
          <a:r>
            <a:rPr lang="ru-RU" sz="2000" kern="1200" dirty="0"/>
            <a:t>- Советы по профессиональным квалификациям</a:t>
          </a:r>
        </a:p>
        <a:p>
          <a:pPr lvl="0" algn="ctr" defTabSz="889000">
            <a:lnSpc>
              <a:spcPct val="90000"/>
            </a:lnSpc>
            <a:spcBef>
              <a:spcPct val="0"/>
            </a:spcBef>
            <a:spcAft>
              <a:spcPct val="35000"/>
            </a:spcAft>
          </a:pPr>
          <a:r>
            <a:rPr lang="ru-RU" sz="2000" kern="1200" dirty="0"/>
            <a:t>-Центры оценки квалификаций</a:t>
          </a:r>
        </a:p>
      </dsp:txBody>
      <dsp:txXfrm>
        <a:off x="2434216" y="2410696"/>
        <a:ext cx="8526706" cy="1362052"/>
      </dsp:txXfrm>
    </dsp:sp>
    <dsp:sp modelId="{637B745C-8480-431D-A210-2388D64EC299}">
      <dsp:nvSpPr>
        <dsp:cNvPr id="0" name=""/>
        <dsp:cNvSpPr/>
      </dsp:nvSpPr>
      <dsp:spPr>
        <a:xfrm>
          <a:off x="2477916" y="3866193"/>
          <a:ext cx="8471141" cy="917194"/>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a:effectLst/>
        <a:sp3d extrusionH="50600"/>
      </dsp:spPr>
      <dsp:style>
        <a:lnRef idx="0">
          <a:scrgbClr r="0" g="0" b="0"/>
        </a:lnRef>
        <a:fillRef idx="0">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b="1" kern="1200" dirty="0"/>
            <a:t>ПОЛЬЗОВАТЕЛИ</a:t>
          </a:r>
        </a:p>
        <a:p>
          <a:pPr lvl="0" algn="ctr" defTabSz="889000">
            <a:lnSpc>
              <a:spcPct val="90000"/>
            </a:lnSpc>
            <a:spcBef>
              <a:spcPct val="0"/>
            </a:spcBef>
            <a:spcAft>
              <a:spcPct val="35000"/>
            </a:spcAft>
          </a:pPr>
          <a:r>
            <a:rPr lang="ru-RU" sz="2000" b="0" kern="1200" dirty="0"/>
            <a:t>*</a:t>
          </a:r>
          <a:r>
            <a:rPr lang="ru-RU" sz="2000" b="0" kern="1200" dirty="0" smtClean="0"/>
            <a:t>Соискатели*Организации*</a:t>
          </a:r>
          <a:endParaRPr lang="ru-RU" sz="2000" b="0" kern="1200" dirty="0"/>
        </a:p>
      </dsp:txBody>
      <dsp:txXfrm>
        <a:off x="2477916" y="3866193"/>
        <a:ext cx="8471141" cy="91719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EBCC73-E111-4C66-8D43-B10E14CC1745}">
      <dsp:nvSpPr>
        <dsp:cNvPr id="0" name=""/>
        <dsp:cNvSpPr/>
      </dsp:nvSpPr>
      <dsp:spPr>
        <a:xfrm>
          <a:off x="0" y="0"/>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ru-RU" sz="2000" kern="1200" dirty="0"/>
            <a:t>Найти в реестре https://nok-nark.ru ближайший </a:t>
          </a:r>
          <a:r>
            <a:rPr lang="ru-RU" sz="2000" kern="1200"/>
            <a:t>центр </a:t>
          </a:r>
          <a:r>
            <a:rPr lang="ru-RU" sz="2000" kern="1200" smtClean="0"/>
            <a:t>оценки</a:t>
          </a:r>
        </a:p>
        <a:p>
          <a:pPr lvl="0" algn="l" defTabSz="889000">
            <a:lnSpc>
              <a:spcPct val="90000"/>
            </a:lnSpc>
            <a:spcBef>
              <a:spcPct val="0"/>
            </a:spcBef>
            <a:spcAft>
              <a:spcPct val="35000"/>
            </a:spcAft>
          </a:pPr>
          <a:r>
            <a:rPr lang="ru-RU" sz="2000" kern="1200" smtClean="0"/>
            <a:t> </a:t>
          </a:r>
          <a:r>
            <a:rPr lang="ru-RU" sz="2000" kern="1200" dirty="0" smtClean="0"/>
            <a:t>(ЭЦ, ЭП)  квалификаций</a:t>
          </a:r>
          <a:r>
            <a:rPr lang="ru-RU" sz="2000" kern="1200" dirty="0"/>
            <a:t>, узнать адрес, контактную информацию центра </a:t>
          </a:r>
        </a:p>
      </dsp:txBody>
      <dsp:txXfrm>
        <a:off x="0" y="0"/>
        <a:ext cx="7743021" cy="864793"/>
      </dsp:txXfrm>
    </dsp:sp>
    <dsp:sp modelId="{EEE1D891-BDDC-44E9-8523-5B98568F653C}">
      <dsp:nvSpPr>
        <dsp:cNvPr id="0" name=""/>
        <dsp:cNvSpPr/>
      </dsp:nvSpPr>
      <dsp:spPr>
        <a:xfrm>
          <a:off x="651670" y="984903"/>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ru-RU" sz="2000" kern="1200" dirty="0"/>
            <a:t>Получить информацию на сайте центра о процедурах проведения профессионального экзамена, о документах, которые нужно предоставить в центр вместе с заявлением </a:t>
          </a:r>
        </a:p>
      </dsp:txBody>
      <dsp:txXfrm>
        <a:off x="651670" y="984903"/>
        <a:ext cx="7512937" cy="864793"/>
      </dsp:txXfrm>
    </dsp:sp>
    <dsp:sp modelId="{E1CABA35-F6A6-4E2F-B0EA-9D3146703172}">
      <dsp:nvSpPr>
        <dsp:cNvPr id="0" name=""/>
        <dsp:cNvSpPr/>
      </dsp:nvSpPr>
      <dsp:spPr>
        <a:xfrm>
          <a:off x="1303341" y="1969806"/>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 </a:t>
          </a:r>
          <a:r>
            <a:rPr lang="ru-RU" sz="2000" kern="1200" dirty="0"/>
            <a:t>Направить заявление и копии документов в центр оценки квалификаций </a:t>
          </a:r>
        </a:p>
      </dsp:txBody>
      <dsp:txXfrm>
        <a:off x="1303341" y="1969806"/>
        <a:ext cx="7512937" cy="864793"/>
      </dsp:txXfrm>
    </dsp:sp>
    <dsp:sp modelId="{6DD1E613-82C7-4C38-9066-7F7A8E894F03}">
      <dsp:nvSpPr>
        <dsp:cNvPr id="0" name=""/>
        <dsp:cNvSpPr/>
      </dsp:nvSpPr>
      <dsp:spPr>
        <a:xfrm>
          <a:off x="1955012" y="2954710"/>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t>Получить предложение центра по согласованию даты, времени и места проведения профессионального экзамена, заключить договор с центром. В согласованную дату прибыть  на место проведения профессионального экзамена и пройти процедуру экзамена </a:t>
          </a:r>
        </a:p>
      </dsp:txBody>
      <dsp:txXfrm>
        <a:off x="1955012" y="2954710"/>
        <a:ext cx="7512937" cy="864793"/>
      </dsp:txXfrm>
    </dsp:sp>
    <dsp:sp modelId="{A7C0C6F2-A7EE-46F0-98E8-02372550B22A}">
      <dsp:nvSpPr>
        <dsp:cNvPr id="0" name=""/>
        <dsp:cNvSpPr/>
      </dsp:nvSpPr>
      <dsp:spPr>
        <a:xfrm>
          <a:off x="2606683" y="3939613"/>
          <a:ext cx="8726724" cy="86479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dirty="0"/>
            <a:t>По результатам экзамена получить свидетельство о квалификации или заключение о прохождении экзамена с рекомендациями, найти в реестре https://nok-nark.ru по QR-коду или номеру и дате информацию о свидетельстве</a:t>
          </a:r>
        </a:p>
      </dsp:txBody>
      <dsp:txXfrm>
        <a:off x="2606683" y="3939613"/>
        <a:ext cx="7512937" cy="864793"/>
      </dsp:txXfrm>
    </dsp:sp>
    <dsp:sp modelId="{AB38D96C-FD87-4207-B1A4-9EF019F72C6E}">
      <dsp:nvSpPr>
        <dsp:cNvPr id="0" name=""/>
        <dsp:cNvSpPr/>
      </dsp:nvSpPr>
      <dsp:spPr>
        <a:xfrm>
          <a:off x="8164608" y="631779"/>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8164608" y="631779"/>
        <a:ext cx="562115" cy="562115"/>
      </dsp:txXfrm>
    </dsp:sp>
    <dsp:sp modelId="{E2DC0FB0-A067-4046-BFAA-2FBA4DD18AC0}">
      <dsp:nvSpPr>
        <dsp:cNvPr id="0" name=""/>
        <dsp:cNvSpPr/>
      </dsp:nvSpPr>
      <dsp:spPr>
        <a:xfrm>
          <a:off x="8816279" y="1616682"/>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8816279" y="1616682"/>
        <a:ext cx="562115" cy="562115"/>
      </dsp:txXfrm>
    </dsp:sp>
    <dsp:sp modelId="{1C9697BC-3073-4B89-A0DA-EED93B0E324A}">
      <dsp:nvSpPr>
        <dsp:cNvPr id="0" name=""/>
        <dsp:cNvSpPr/>
      </dsp:nvSpPr>
      <dsp:spPr>
        <a:xfrm>
          <a:off x="9467950" y="2587173"/>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9467950" y="2587173"/>
        <a:ext cx="562115" cy="562115"/>
      </dsp:txXfrm>
    </dsp:sp>
    <dsp:sp modelId="{3883475C-4F49-4974-9EE2-C5C4CC2D4F9C}">
      <dsp:nvSpPr>
        <dsp:cNvPr id="0" name=""/>
        <dsp:cNvSpPr/>
      </dsp:nvSpPr>
      <dsp:spPr>
        <a:xfrm>
          <a:off x="10119621" y="3581685"/>
          <a:ext cx="562115" cy="5621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ru-RU" sz="2500" kern="1200"/>
        </a:p>
      </dsp:txBody>
      <dsp:txXfrm>
        <a:off x="10119621" y="3581685"/>
        <a:ext cx="562115" cy="56211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627698"/>
          </a:xfrm>
          <a:prstGeom prst="rect">
            <a:avLst/>
          </a:prstGeom>
        </p:spPr>
        <p:txBody>
          <a:bodyPr vert="horz" lIns="106134" tIns="53067" rIns="106134" bIns="53067" rtlCol="0"/>
          <a:lstStyle>
            <a:lvl1pPr algn="l">
              <a:defRPr sz="1400"/>
            </a:lvl1pPr>
          </a:lstStyle>
          <a:p>
            <a:endParaRPr lang="ru-RU"/>
          </a:p>
        </p:txBody>
      </p:sp>
      <p:sp>
        <p:nvSpPr>
          <p:cNvPr id="3" name="Дата 2"/>
          <p:cNvSpPr>
            <a:spLocks noGrp="1"/>
          </p:cNvSpPr>
          <p:nvPr>
            <p:ph type="dt" idx="1"/>
          </p:nvPr>
        </p:nvSpPr>
        <p:spPr>
          <a:xfrm>
            <a:off x="3884614" y="0"/>
            <a:ext cx="2971800" cy="627698"/>
          </a:xfrm>
          <a:prstGeom prst="rect">
            <a:avLst/>
          </a:prstGeom>
        </p:spPr>
        <p:txBody>
          <a:bodyPr vert="horz" lIns="106134" tIns="53067" rIns="106134" bIns="53067" rtlCol="0"/>
          <a:lstStyle>
            <a:lvl1pPr algn="r">
              <a:defRPr sz="1400"/>
            </a:lvl1pPr>
          </a:lstStyle>
          <a:p>
            <a:fld id="{C2D1971E-0EC6-4B07-B029-6DE2BE0B3C47}" type="datetimeFigureOut">
              <a:rPr lang="ru-RU" smtClean="0"/>
              <a:pPr/>
              <a:t>27.05.2019</a:t>
            </a:fld>
            <a:endParaRPr lang="ru-RU"/>
          </a:p>
        </p:txBody>
      </p:sp>
      <p:sp>
        <p:nvSpPr>
          <p:cNvPr id="4" name="Образ слайда 3"/>
          <p:cNvSpPr>
            <a:spLocks noGrp="1" noRot="1" noChangeAspect="1"/>
          </p:cNvSpPr>
          <p:nvPr>
            <p:ph type="sldImg" idx="2"/>
          </p:nvPr>
        </p:nvSpPr>
        <p:spPr>
          <a:xfrm>
            <a:off x="-755650" y="941388"/>
            <a:ext cx="8369300" cy="4708525"/>
          </a:xfrm>
          <a:prstGeom prst="rect">
            <a:avLst/>
          </a:prstGeom>
          <a:noFill/>
          <a:ln w="12700">
            <a:solidFill>
              <a:prstClr val="black"/>
            </a:solidFill>
          </a:ln>
        </p:spPr>
        <p:txBody>
          <a:bodyPr vert="horz" lIns="106134" tIns="53067" rIns="106134" bIns="53067" rtlCol="0" anchor="ctr"/>
          <a:lstStyle/>
          <a:p>
            <a:endParaRPr lang="ru-RU"/>
          </a:p>
        </p:txBody>
      </p:sp>
      <p:sp>
        <p:nvSpPr>
          <p:cNvPr id="5" name="Заметки 4"/>
          <p:cNvSpPr>
            <a:spLocks noGrp="1"/>
          </p:cNvSpPr>
          <p:nvPr>
            <p:ph type="body" sz="quarter" idx="3"/>
          </p:nvPr>
        </p:nvSpPr>
        <p:spPr>
          <a:xfrm>
            <a:off x="685801" y="5963127"/>
            <a:ext cx="5486400" cy="5649277"/>
          </a:xfrm>
          <a:prstGeom prst="rect">
            <a:avLst/>
          </a:prstGeom>
        </p:spPr>
        <p:txBody>
          <a:bodyPr vert="horz" lIns="106134" tIns="53067" rIns="106134" bIns="53067"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11924073"/>
            <a:ext cx="2971800" cy="627698"/>
          </a:xfrm>
          <a:prstGeom prst="rect">
            <a:avLst/>
          </a:prstGeom>
        </p:spPr>
        <p:txBody>
          <a:bodyPr vert="horz" lIns="106134" tIns="53067" rIns="106134" bIns="53067" rtlCol="0" anchor="b"/>
          <a:lstStyle>
            <a:lvl1pPr algn="l">
              <a:defRPr sz="1400"/>
            </a:lvl1pPr>
          </a:lstStyle>
          <a:p>
            <a:endParaRPr lang="ru-RU"/>
          </a:p>
        </p:txBody>
      </p:sp>
      <p:sp>
        <p:nvSpPr>
          <p:cNvPr id="7" name="Номер слайда 6"/>
          <p:cNvSpPr>
            <a:spLocks noGrp="1"/>
          </p:cNvSpPr>
          <p:nvPr>
            <p:ph type="sldNum" sz="quarter" idx="5"/>
          </p:nvPr>
        </p:nvSpPr>
        <p:spPr>
          <a:xfrm>
            <a:off x="3884614" y="11924073"/>
            <a:ext cx="2971800" cy="627698"/>
          </a:xfrm>
          <a:prstGeom prst="rect">
            <a:avLst/>
          </a:prstGeom>
        </p:spPr>
        <p:txBody>
          <a:bodyPr vert="horz" lIns="106134" tIns="53067" rIns="106134" bIns="53067" rtlCol="0" anchor="b"/>
          <a:lstStyle>
            <a:lvl1pPr algn="r">
              <a:defRPr sz="1400"/>
            </a:lvl1pPr>
          </a:lstStyle>
          <a:p>
            <a:fld id="{A9765F0B-616A-4D47-B528-62DF7639645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4</a:t>
            </a:fld>
            <a:endParaRPr lang="ru-RU"/>
          </a:p>
        </p:txBody>
      </p:sp>
    </p:spTree>
    <p:extLst>
      <p:ext uri="{BB962C8B-B14F-4D97-AF65-F5344CB8AC3E}">
        <p14:creationId xmlns="" xmlns:p14="http://schemas.microsoft.com/office/powerpoint/2010/main" val="2670151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6</a:t>
            </a:fld>
            <a:endParaRPr lang="ru-RU"/>
          </a:p>
        </p:txBody>
      </p:sp>
    </p:spTree>
    <p:extLst>
      <p:ext uri="{BB962C8B-B14F-4D97-AF65-F5344CB8AC3E}">
        <p14:creationId xmlns="" xmlns:p14="http://schemas.microsoft.com/office/powerpoint/2010/main" val="2835874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16</a:t>
            </a:fld>
            <a:endParaRPr lang="ru-RU"/>
          </a:p>
        </p:txBody>
      </p:sp>
    </p:spTree>
    <p:extLst>
      <p:ext uri="{BB962C8B-B14F-4D97-AF65-F5344CB8AC3E}">
        <p14:creationId xmlns="" xmlns:p14="http://schemas.microsoft.com/office/powerpoint/2010/main" val="2153154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23</a:t>
            </a:fld>
            <a:endParaRPr lang="ru-RU"/>
          </a:p>
        </p:txBody>
      </p:sp>
    </p:spTree>
    <p:extLst>
      <p:ext uri="{BB962C8B-B14F-4D97-AF65-F5344CB8AC3E}">
        <p14:creationId xmlns="" xmlns:p14="http://schemas.microsoft.com/office/powerpoint/2010/main" val="3323218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25</a:t>
            </a:fld>
            <a:endParaRPr lang="ru-RU"/>
          </a:p>
        </p:txBody>
      </p:sp>
    </p:spTree>
    <p:extLst>
      <p:ext uri="{BB962C8B-B14F-4D97-AF65-F5344CB8AC3E}">
        <p14:creationId xmlns="" xmlns:p14="http://schemas.microsoft.com/office/powerpoint/2010/main" val="1730177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689260F0-5704-4E09-B456-8AAB11F8688B}" type="slidenum">
              <a:rPr lang="ru-RU" smtClean="0"/>
              <a:pPr/>
              <a:t>26</a:t>
            </a:fld>
            <a:endParaRPr lang="ru-RU"/>
          </a:p>
        </p:txBody>
      </p:sp>
    </p:spTree>
    <p:extLst>
      <p:ext uri="{BB962C8B-B14F-4D97-AF65-F5344CB8AC3E}">
        <p14:creationId xmlns="" xmlns:p14="http://schemas.microsoft.com/office/powerpoint/2010/main" val="3156776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689260F0-5704-4E09-B456-8AAB11F8688B}" type="slidenum">
              <a:rPr lang="ru-RU" smtClean="0"/>
              <a:pPr/>
              <a:t>44</a:t>
            </a:fld>
            <a:endParaRPr lang="ru-RU"/>
          </a:p>
        </p:txBody>
      </p:sp>
    </p:spTree>
    <p:extLst>
      <p:ext uri="{BB962C8B-B14F-4D97-AF65-F5344CB8AC3E}">
        <p14:creationId xmlns="" xmlns:p14="http://schemas.microsoft.com/office/powerpoint/2010/main" val="381133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23B9B9-9632-45EE-BF6F-FDABBA5B5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xmlns="" id="{0CE44F8F-904A-4299-9C7A-5F91829ADB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xmlns="" id="{3F36C06D-5C8F-4205-988F-9EAC46144105}"/>
              </a:ext>
            </a:extLst>
          </p:cNvPr>
          <p:cNvSpPr>
            <a:spLocks noGrp="1"/>
          </p:cNvSpPr>
          <p:nvPr>
            <p:ph type="dt" sz="half" idx="10"/>
          </p:nvPr>
        </p:nvSpPr>
        <p:spPr/>
        <p:txBody>
          <a:bodyPr/>
          <a:lstStyle/>
          <a:p>
            <a:fld id="{D12DE807-FEC8-458B-B970-9F50B7C86103}" type="datetime1">
              <a:rPr lang="ru-RU" smtClean="0"/>
              <a:pPr/>
              <a:t>27.05.2019</a:t>
            </a:fld>
            <a:endParaRPr lang="ru-RU"/>
          </a:p>
        </p:txBody>
      </p:sp>
      <p:sp>
        <p:nvSpPr>
          <p:cNvPr id="5" name="Footer Placeholder 4">
            <a:extLst>
              <a:ext uri="{FF2B5EF4-FFF2-40B4-BE49-F238E27FC236}">
                <a16:creationId xmlns:a16="http://schemas.microsoft.com/office/drawing/2014/main" xmlns="" id="{2E480389-EA5A-4E58-B964-2007A6D73CB2}"/>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xmlns="" id="{6A7A9A47-048C-4BFF-9459-4EAA5401A91F}"/>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34330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3FAA4C-30C3-4D77-A8B6-484B4829E85D}"/>
              </a:ext>
            </a:extLst>
          </p:cNvPr>
          <p:cNvSpPr>
            <a:spLocks noGrp="1"/>
          </p:cNvSpPr>
          <p:nvPr>
            <p:ph type="title"/>
          </p:nvPr>
        </p:nvSpPr>
        <p:spPr/>
        <p:txBody>
          <a:bodyPr/>
          <a:lstStyle/>
          <a:p>
            <a:r>
              <a:rPr lang="en-US"/>
              <a:t>Click to edit Master title style</a:t>
            </a:r>
            <a:endParaRPr lang="ru-RU"/>
          </a:p>
        </p:txBody>
      </p:sp>
      <p:sp>
        <p:nvSpPr>
          <p:cNvPr id="3" name="Vertical Text Placeholder 2">
            <a:extLst>
              <a:ext uri="{FF2B5EF4-FFF2-40B4-BE49-F238E27FC236}">
                <a16:creationId xmlns:a16="http://schemas.microsoft.com/office/drawing/2014/main" xmlns="" id="{543D9060-2D96-4C12-8DAC-15028B3DDDB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xmlns="" id="{4C1C79CC-EFDC-4448-AC16-AE357B42FBCB}"/>
              </a:ext>
            </a:extLst>
          </p:cNvPr>
          <p:cNvSpPr>
            <a:spLocks noGrp="1"/>
          </p:cNvSpPr>
          <p:nvPr>
            <p:ph type="dt" sz="half" idx="10"/>
          </p:nvPr>
        </p:nvSpPr>
        <p:spPr/>
        <p:txBody>
          <a:bodyPr/>
          <a:lstStyle/>
          <a:p>
            <a:fld id="{04072581-7A5B-43C2-A906-AEA66FF04DD8}" type="datetime1">
              <a:rPr lang="ru-RU" smtClean="0"/>
              <a:pPr/>
              <a:t>27.05.2019</a:t>
            </a:fld>
            <a:endParaRPr lang="ru-RU"/>
          </a:p>
        </p:txBody>
      </p:sp>
      <p:sp>
        <p:nvSpPr>
          <p:cNvPr id="5" name="Footer Placeholder 4">
            <a:extLst>
              <a:ext uri="{FF2B5EF4-FFF2-40B4-BE49-F238E27FC236}">
                <a16:creationId xmlns:a16="http://schemas.microsoft.com/office/drawing/2014/main" xmlns="" id="{5733E778-50B2-4FC2-9E5C-4DC707FF8C48}"/>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xmlns="" id="{C8BA7A36-E626-4F30-9343-51944080A1CB}"/>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106376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ADC3533-48A0-4F8B-BAA8-D4C5E0CF890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a:extLst>
              <a:ext uri="{FF2B5EF4-FFF2-40B4-BE49-F238E27FC236}">
                <a16:creationId xmlns:a16="http://schemas.microsoft.com/office/drawing/2014/main" xmlns="" id="{CA118541-A451-4487-8D88-FD5B924BC25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xmlns="" id="{A958A6B4-B2C0-4DEF-9716-2CB921DE12B1}"/>
              </a:ext>
            </a:extLst>
          </p:cNvPr>
          <p:cNvSpPr>
            <a:spLocks noGrp="1"/>
          </p:cNvSpPr>
          <p:nvPr>
            <p:ph type="dt" sz="half" idx="10"/>
          </p:nvPr>
        </p:nvSpPr>
        <p:spPr/>
        <p:txBody>
          <a:bodyPr/>
          <a:lstStyle/>
          <a:p>
            <a:fld id="{D1D450E1-6037-476F-9F51-FC4F79A79591}" type="datetime1">
              <a:rPr lang="ru-RU" smtClean="0"/>
              <a:pPr/>
              <a:t>27.05.2019</a:t>
            </a:fld>
            <a:endParaRPr lang="ru-RU"/>
          </a:p>
        </p:txBody>
      </p:sp>
      <p:sp>
        <p:nvSpPr>
          <p:cNvPr id="5" name="Footer Placeholder 4">
            <a:extLst>
              <a:ext uri="{FF2B5EF4-FFF2-40B4-BE49-F238E27FC236}">
                <a16:creationId xmlns:a16="http://schemas.microsoft.com/office/drawing/2014/main" xmlns="" id="{D98AF43B-5407-489B-B416-89B561E1B8CA}"/>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xmlns="" id="{CCB1A7B3-1DB5-4434-906F-0130538B69D5}"/>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980246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C2814A-3633-457D-8925-E0193CC9E76E}"/>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xmlns="" id="{278749DF-C566-43B5-AD91-14C3A58E468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xmlns="" id="{3DF61CE9-4B15-4F4E-A4A5-9B91EEAD5206}"/>
              </a:ext>
            </a:extLst>
          </p:cNvPr>
          <p:cNvSpPr>
            <a:spLocks noGrp="1"/>
          </p:cNvSpPr>
          <p:nvPr>
            <p:ph type="dt" sz="half" idx="10"/>
          </p:nvPr>
        </p:nvSpPr>
        <p:spPr/>
        <p:txBody>
          <a:bodyPr/>
          <a:lstStyle/>
          <a:p>
            <a:fld id="{0A2E590D-A037-4B56-A647-903CB00190D6}" type="datetime1">
              <a:rPr lang="ru-RU" smtClean="0"/>
              <a:pPr/>
              <a:t>27.05.2019</a:t>
            </a:fld>
            <a:endParaRPr lang="ru-RU"/>
          </a:p>
        </p:txBody>
      </p:sp>
      <p:sp>
        <p:nvSpPr>
          <p:cNvPr id="5" name="Footer Placeholder 4">
            <a:extLst>
              <a:ext uri="{FF2B5EF4-FFF2-40B4-BE49-F238E27FC236}">
                <a16:creationId xmlns:a16="http://schemas.microsoft.com/office/drawing/2014/main" xmlns="" id="{0FB747E0-1459-4EA9-944C-1A6B743F703B}"/>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xmlns="" id="{B289B1C6-C994-45AE-96E1-11304C17AC21}"/>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201568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D88401-8945-4622-8F03-3EA7A63D15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a:extLst>
              <a:ext uri="{FF2B5EF4-FFF2-40B4-BE49-F238E27FC236}">
                <a16:creationId xmlns:a16="http://schemas.microsoft.com/office/drawing/2014/main" xmlns="" id="{9F330233-1C4C-4CE8-A0DF-FD82FC2C4C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990040E1-A69C-49F1-BDD8-CE5FDCD2D32C}"/>
              </a:ext>
            </a:extLst>
          </p:cNvPr>
          <p:cNvSpPr>
            <a:spLocks noGrp="1"/>
          </p:cNvSpPr>
          <p:nvPr>
            <p:ph type="dt" sz="half" idx="10"/>
          </p:nvPr>
        </p:nvSpPr>
        <p:spPr/>
        <p:txBody>
          <a:bodyPr/>
          <a:lstStyle/>
          <a:p>
            <a:fld id="{79E936C7-BB3C-46AF-90BF-C7E838C441B7}" type="datetime1">
              <a:rPr lang="ru-RU" smtClean="0"/>
              <a:pPr/>
              <a:t>27.05.2019</a:t>
            </a:fld>
            <a:endParaRPr lang="ru-RU"/>
          </a:p>
        </p:txBody>
      </p:sp>
      <p:sp>
        <p:nvSpPr>
          <p:cNvPr id="5" name="Footer Placeholder 4">
            <a:extLst>
              <a:ext uri="{FF2B5EF4-FFF2-40B4-BE49-F238E27FC236}">
                <a16:creationId xmlns:a16="http://schemas.microsoft.com/office/drawing/2014/main" xmlns="" id="{1F84F2B7-DF87-401D-937B-49D19F49DA83}"/>
              </a:ext>
            </a:extLst>
          </p:cNvPr>
          <p:cNvSpPr>
            <a:spLocks noGrp="1"/>
          </p:cNvSpPr>
          <p:nvPr>
            <p:ph type="ftr" sz="quarter" idx="11"/>
          </p:nvPr>
        </p:nvSpPr>
        <p:spPr/>
        <p:txBody>
          <a:bodyPr/>
          <a:lstStyle/>
          <a:p>
            <a:endParaRPr lang="ru-RU"/>
          </a:p>
        </p:txBody>
      </p:sp>
      <p:sp>
        <p:nvSpPr>
          <p:cNvPr id="6" name="Slide Number Placeholder 5">
            <a:extLst>
              <a:ext uri="{FF2B5EF4-FFF2-40B4-BE49-F238E27FC236}">
                <a16:creationId xmlns:a16="http://schemas.microsoft.com/office/drawing/2014/main" xmlns="" id="{AECDABB6-1934-4174-9649-EB50EBB5EC40}"/>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432538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0BE40A-E4E6-4872-94A8-82F6E27E746C}"/>
              </a:ext>
            </a:extLst>
          </p:cNvPr>
          <p:cNvSpPr>
            <a:spLocks noGrp="1"/>
          </p:cNvSpPr>
          <p:nvPr>
            <p:ph type="title"/>
          </p:nvPr>
        </p:nvSpPr>
        <p:spPr/>
        <p:txBody>
          <a:bodyPr/>
          <a:lstStyle/>
          <a:p>
            <a:r>
              <a:rPr lang="en-US"/>
              <a:t>Click to edit Master title style</a:t>
            </a:r>
            <a:endParaRPr lang="ru-RU"/>
          </a:p>
        </p:txBody>
      </p:sp>
      <p:sp>
        <p:nvSpPr>
          <p:cNvPr id="3" name="Content Placeholder 2">
            <a:extLst>
              <a:ext uri="{FF2B5EF4-FFF2-40B4-BE49-F238E27FC236}">
                <a16:creationId xmlns:a16="http://schemas.microsoft.com/office/drawing/2014/main" xmlns="" id="{CD159CA7-4677-4DE5-9737-F8D40F7CE59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a:extLst>
              <a:ext uri="{FF2B5EF4-FFF2-40B4-BE49-F238E27FC236}">
                <a16:creationId xmlns:a16="http://schemas.microsoft.com/office/drawing/2014/main" xmlns="" id="{FB14B51D-4114-4676-9F8E-0FF7AAEA62F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a:extLst>
              <a:ext uri="{FF2B5EF4-FFF2-40B4-BE49-F238E27FC236}">
                <a16:creationId xmlns:a16="http://schemas.microsoft.com/office/drawing/2014/main" xmlns="" id="{0C62270E-D25C-4E53-9042-D493E9667AFC}"/>
              </a:ext>
            </a:extLst>
          </p:cNvPr>
          <p:cNvSpPr>
            <a:spLocks noGrp="1"/>
          </p:cNvSpPr>
          <p:nvPr>
            <p:ph type="dt" sz="half" idx="10"/>
          </p:nvPr>
        </p:nvSpPr>
        <p:spPr/>
        <p:txBody>
          <a:bodyPr/>
          <a:lstStyle/>
          <a:p>
            <a:fld id="{BD91B6EB-E0E8-4E85-93E6-A34D3E26CF09}" type="datetime1">
              <a:rPr lang="ru-RU" smtClean="0"/>
              <a:pPr/>
              <a:t>27.05.2019</a:t>
            </a:fld>
            <a:endParaRPr lang="ru-RU"/>
          </a:p>
        </p:txBody>
      </p:sp>
      <p:sp>
        <p:nvSpPr>
          <p:cNvPr id="6" name="Footer Placeholder 5">
            <a:extLst>
              <a:ext uri="{FF2B5EF4-FFF2-40B4-BE49-F238E27FC236}">
                <a16:creationId xmlns:a16="http://schemas.microsoft.com/office/drawing/2014/main" xmlns="" id="{98ECB402-2DC4-4192-8001-7315A676FF45}"/>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xmlns="" id="{0C1323B2-7098-439C-B8B1-E97EA9730B62}"/>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487833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8CE653-029B-458C-AC94-1ED8C49B4180}"/>
              </a:ext>
            </a:extLst>
          </p:cNvPr>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a:extLst>
              <a:ext uri="{FF2B5EF4-FFF2-40B4-BE49-F238E27FC236}">
                <a16:creationId xmlns:a16="http://schemas.microsoft.com/office/drawing/2014/main" xmlns="" id="{7271F1DA-2A61-434A-9D53-A600D9E9BD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D7AA077E-B8B1-47D9-9F7A-23BA4AF4424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a:extLst>
              <a:ext uri="{FF2B5EF4-FFF2-40B4-BE49-F238E27FC236}">
                <a16:creationId xmlns:a16="http://schemas.microsoft.com/office/drawing/2014/main" xmlns="" id="{19466344-94ED-40DD-826F-8C7630FA68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43F8189-73EC-406F-8137-6699A76CC2C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a:extLst>
              <a:ext uri="{FF2B5EF4-FFF2-40B4-BE49-F238E27FC236}">
                <a16:creationId xmlns:a16="http://schemas.microsoft.com/office/drawing/2014/main" xmlns="" id="{22C349F6-6640-48EA-8D3F-E64A889706AE}"/>
              </a:ext>
            </a:extLst>
          </p:cNvPr>
          <p:cNvSpPr>
            <a:spLocks noGrp="1"/>
          </p:cNvSpPr>
          <p:nvPr>
            <p:ph type="dt" sz="half" idx="10"/>
          </p:nvPr>
        </p:nvSpPr>
        <p:spPr/>
        <p:txBody>
          <a:bodyPr/>
          <a:lstStyle/>
          <a:p>
            <a:fld id="{FA5633F0-458C-49B1-8BDB-E8DAA980EB14}" type="datetime1">
              <a:rPr lang="ru-RU" smtClean="0"/>
              <a:pPr/>
              <a:t>27.05.2019</a:t>
            </a:fld>
            <a:endParaRPr lang="ru-RU"/>
          </a:p>
        </p:txBody>
      </p:sp>
      <p:sp>
        <p:nvSpPr>
          <p:cNvPr id="8" name="Footer Placeholder 7">
            <a:extLst>
              <a:ext uri="{FF2B5EF4-FFF2-40B4-BE49-F238E27FC236}">
                <a16:creationId xmlns:a16="http://schemas.microsoft.com/office/drawing/2014/main" xmlns="" id="{FC8F6E66-A8CF-4242-910E-C712D40324D2}"/>
              </a:ext>
            </a:extLst>
          </p:cNvPr>
          <p:cNvSpPr>
            <a:spLocks noGrp="1"/>
          </p:cNvSpPr>
          <p:nvPr>
            <p:ph type="ftr" sz="quarter" idx="11"/>
          </p:nvPr>
        </p:nvSpPr>
        <p:spPr/>
        <p:txBody>
          <a:bodyPr/>
          <a:lstStyle/>
          <a:p>
            <a:endParaRPr lang="ru-RU"/>
          </a:p>
        </p:txBody>
      </p:sp>
      <p:sp>
        <p:nvSpPr>
          <p:cNvPr id="9" name="Slide Number Placeholder 8">
            <a:extLst>
              <a:ext uri="{FF2B5EF4-FFF2-40B4-BE49-F238E27FC236}">
                <a16:creationId xmlns:a16="http://schemas.microsoft.com/office/drawing/2014/main" xmlns="" id="{94E4AAA0-13F6-4272-A836-3EEFCA6273D7}"/>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588399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DBF67D-9A9C-4194-B964-830EEAECEA00}"/>
              </a:ext>
            </a:extLst>
          </p:cNvPr>
          <p:cNvSpPr>
            <a:spLocks noGrp="1"/>
          </p:cNvSpPr>
          <p:nvPr>
            <p:ph type="title"/>
          </p:nvPr>
        </p:nvSpPr>
        <p:spPr/>
        <p:txBody>
          <a:bodyPr/>
          <a:lstStyle/>
          <a:p>
            <a:r>
              <a:rPr lang="en-US"/>
              <a:t>Click to edit Master title style</a:t>
            </a:r>
            <a:endParaRPr lang="ru-RU"/>
          </a:p>
        </p:txBody>
      </p:sp>
      <p:sp>
        <p:nvSpPr>
          <p:cNvPr id="3" name="Date Placeholder 2">
            <a:extLst>
              <a:ext uri="{FF2B5EF4-FFF2-40B4-BE49-F238E27FC236}">
                <a16:creationId xmlns:a16="http://schemas.microsoft.com/office/drawing/2014/main" xmlns="" id="{EFCAF74A-9588-4B9A-9D44-A19354B3DEDC}"/>
              </a:ext>
            </a:extLst>
          </p:cNvPr>
          <p:cNvSpPr>
            <a:spLocks noGrp="1"/>
          </p:cNvSpPr>
          <p:nvPr>
            <p:ph type="dt" sz="half" idx="10"/>
          </p:nvPr>
        </p:nvSpPr>
        <p:spPr/>
        <p:txBody>
          <a:bodyPr/>
          <a:lstStyle/>
          <a:p>
            <a:fld id="{A126C40F-D418-4CB3-9430-1F86B0BC40E8}" type="datetime1">
              <a:rPr lang="ru-RU" smtClean="0"/>
              <a:pPr/>
              <a:t>27.05.2019</a:t>
            </a:fld>
            <a:endParaRPr lang="ru-RU"/>
          </a:p>
        </p:txBody>
      </p:sp>
      <p:sp>
        <p:nvSpPr>
          <p:cNvPr id="4" name="Footer Placeholder 3">
            <a:extLst>
              <a:ext uri="{FF2B5EF4-FFF2-40B4-BE49-F238E27FC236}">
                <a16:creationId xmlns:a16="http://schemas.microsoft.com/office/drawing/2014/main" xmlns="" id="{901DBF8A-B075-4818-965A-F6952AA47055}"/>
              </a:ext>
            </a:extLst>
          </p:cNvPr>
          <p:cNvSpPr>
            <a:spLocks noGrp="1"/>
          </p:cNvSpPr>
          <p:nvPr>
            <p:ph type="ftr" sz="quarter" idx="11"/>
          </p:nvPr>
        </p:nvSpPr>
        <p:spPr/>
        <p:txBody>
          <a:bodyPr/>
          <a:lstStyle/>
          <a:p>
            <a:endParaRPr lang="ru-RU"/>
          </a:p>
        </p:txBody>
      </p:sp>
      <p:sp>
        <p:nvSpPr>
          <p:cNvPr id="5" name="Slide Number Placeholder 4">
            <a:extLst>
              <a:ext uri="{FF2B5EF4-FFF2-40B4-BE49-F238E27FC236}">
                <a16:creationId xmlns:a16="http://schemas.microsoft.com/office/drawing/2014/main" xmlns="" id="{9F8DAB99-241C-443A-8416-4AD21048B10C}"/>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828272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84277F8-40C9-4A25-81C2-0952C7BAE6CF}"/>
              </a:ext>
            </a:extLst>
          </p:cNvPr>
          <p:cNvSpPr>
            <a:spLocks noGrp="1"/>
          </p:cNvSpPr>
          <p:nvPr>
            <p:ph type="dt" sz="half" idx="10"/>
          </p:nvPr>
        </p:nvSpPr>
        <p:spPr/>
        <p:txBody>
          <a:bodyPr/>
          <a:lstStyle/>
          <a:p>
            <a:fld id="{0B44CDB9-8BD1-4ED5-90D1-14F1B222C94C}" type="datetime1">
              <a:rPr lang="ru-RU" smtClean="0"/>
              <a:pPr/>
              <a:t>27.05.2019</a:t>
            </a:fld>
            <a:endParaRPr lang="ru-RU"/>
          </a:p>
        </p:txBody>
      </p:sp>
      <p:sp>
        <p:nvSpPr>
          <p:cNvPr id="3" name="Footer Placeholder 2">
            <a:extLst>
              <a:ext uri="{FF2B5EF4-FFF2-40B4-BE49-F238E27FC236}">
                <a16:creationId xmlns:a16="http://schemas.microsoft.com/office/drawing/2014/main" xmlns="" id="{E0B51132-8035-4B1D-BE05-CD0B5BC3ACD9}"/>
              </a:ext>
            </a:extLst>
          </p:cNvPr>
          <p:cNvSpPr>
            <a:spLocks noGrp="1"/>
          </p:cNvSpPr>
          <p:nvPr>
            <p:ph type="ftr" sz="quarter" idx="11"/>
          </p:nvPr>
        </p:nvSpPr>
        <p:spPr/>
        <p:txBody>
          <a:bodyPr/>
          <a:lstStyle/>
          <a:p>
            <a:endParaRPr lang="ru-RU"/>
          </a:p>
        </p:txBody>
      </p:sp>
      <p:sp>
        <p:nvSpPr>
          <p:cNvPr id="4" name="Slide Number Placeholder 3">
            <a:extLst>
              <a:ext uri="{FF2B5EF4-FFF2-40B4-BE49-F238E27FC236}">
                <a16:creationId xmlns:a16="http://schemas.microsoft.com/office/drawing/2014/main" xmlns="" id="{8F45CB8E-4A4A-43E5-B3AE-FA22105B0068}"/>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165725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E95C8E-7838-4D9D-9968-0C48C3C64C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a:extLst>
              <a:ext uri="{FF2B5EF4-FFF2-40B4-BE49-F238E27FC236}">
                <a16:creationId xmlns:a16="http://schemas.microsoft.com/office/drawing/2014/main" xmlns="" id="{D5F8488F-BC94-4508-AB15-5907AD95BE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a:extLst>
              <a:ext uri="{FF2B5EF4-FFF2-40B4-BE49-F238E27FC236}">
                <a16:creationId xmlns:a16="http://schemas.microsoft.com/office/drawing/2014/main" xmlns="" id="{2386441B-8E71-4ABB-BC83-3020DEEAB7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CA2744D-FB73-4615-8391-CA8689412DB7}"/>
              </a:ext>
            </a:extLst>
          </p:cNvPr>
          <p:cNvSpPr>
            <a:spLocks noGrp="1"/>
          </p:cNvSpPr>
          <p:nvPr>
            <p:ph type="dt" sz="half" idx="10"/>
          </p:nvPr>
        </p:nvSpPr>
        <p:spPr/>
        <p:txBody>
          <a:bodyPr/>
          <a:lstStyle/>
          <a:p>
            <a:fld id="{713F32E8-2694-4030-B234-4C914245FA25}" type="datetime1">
              <a:rPr lang="ru-RU" smtClean="0"/>
              <a:pPr/>
              <a:t>27.05.2019</a:t>
            </a:fld>
            <a:endParaRPr lang="ru-RU"/>
          </a:p>
        </p:txBody>
      </p:sp>
      <p:sp>
        <p:nvSpPr>
          <p:cNvPr id="6" name="Footer Placeholder 5">
            <a:extLst>
              <a:ext uri="{FF2B5EF4-FFF2-40B4-BE49-F238E27FC236}">
                <a16:creationId xmlns:a16="http://schemas.microsoft.com/office/drawing/2014/main" xmlns="" id="{7BB3BC24-478F-4113-8374-3AAF972FED4D}"/>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xmlns="" id="{55072A2B-E7BB-4182-80CF-660ADC1DF24E}"/>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3755797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8AA254-2295-4482-A3E5-F2CD7390C9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a:extLst>
              <a:ext uri="{FF2B5EF4-FFF2-40B4-BE49-F238E27FC236}">
                <a16:creationId xmlns:a16="http://schemas.microsoft.com/office/drawing/2014/main" xmlns="" id="{1B58585A-3A66-40E1-8D97-5DBAAE4B69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xmlns="" id="{FB0CC16B-C225-42A6-BAF7-3729907924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4C8E5758-7C7C-4B63-A94A-7E13FCB44855}"/>
              </a:ext>
            </a:extLst>
          </p:cNvPr>
          <p:cNvSpPr>
            <a:spLocks noGrp="1"/>
          </p:cNvSpPr>
          <p:nvPr>
            <p:ph type="dt" sz="half" idx="10"/>
          </p:nvPr>
        </p:nvSpPr>
        <p:spPr/>
        <p:txBody>
          <a:bodyPr/>
          <a:lstStyle/>
          <a:p>
            <a:fld id="{CAAE46FA-27F5-466A-8E39-BA401FE80923}" type="datetime1">
              <a:rPr lang="ru-RU" smtClean="0"/>
              <a:pPr/>
              <a:t>27.05.2019</a:t>
            </a:fld>
            <a:endParaRPr lang="ru-RU"/>
          </a:p>
        </p:txBody>
      </p:sp>
      <p:sp>
        <p:nvSpPr>
          <p:cNvPr id="6" name="Footer Placeholder 5">
            <a:extLst>
              <a:ext uri="{FF2B5EF4-FFF2-40B4-BE49-F238E27FC236}">
                <a16:creationId xmlns:a16="http://schemas.microsoft.com/office/drawing/2014/main" xmlns="" id="{6E70B049-5930-46FE-B0F2-8BECFADB10ED}"/>
              </a:ext>
            </a:extLst>
          </p:cNvPr>
          <p:cNvSpPr>
            <a:spLocks noGrp="1"/>
          </p:cNvSpPr>
          <p:nvPr>
            <p:ph type="ftr" sz="quarter" idx="11"/>
          </p:nvPr>
        </p:nvSpPr>
        <p:spPr/>
        <p:txBody>
          <a:bodyPr/>
          <a:lstStyle/>
          <a:p>
            <a:endParaRPr lang="ru-RU"/>
          </a:p>
        </p:txBody>
      </p:sp>
      <p:sp>
        <p:nvSpPr>
          <p:cNvPr id="7" name="Slide Number Placeholder 6">
            <a:extLst>
              <a:ext uri="{FF2B5EF4-FFF2-40B4-BE49-F238E27FC236}">
                <a16:creationId xmlns:a16="http://schemas.microsoft.com/office/drawing/2014/main" xmlns="" id="{263F1B2D-A26B-4BEB-9A7C-405310A86FE5}"/>
              </a:ext>
            </a:extLst>
          </p:cNvPr>
          <p:cNvSpPr>
            <a:spLocks noGrp="1"/>
          </p:cNvSpPr>
          <p:nvPr>
            <p:ph type="sldNum" sz="quarter" idx="12"/>
          </p:nvPr>
        </p:nvSpPr>
        <p:spPr/>
        <p:txBody>
          <a:body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939303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A975506-F2DE-4DAA-B0E9-9C33E88DE2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a:extLst>
              <a:ext uri="{FF2B5EF4-FFF2-40B4-BE49-F238E27FC236}">
                <a16:creationId xmlns:a16="http://schemas.microsoft.com/office/drawing/2014/main" xmlns="" id="{E870EA87-8EB4-4016-957F-614047F793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xmlns="" id="{D5111E80-4C42-4312-9CC4-1B930D7163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AAA15-86A6-4C17-9C07-4A36EE4365B0}" type="datetime1">
              <a:rPr lang="ru-RU" smtClean="0"/>
              <a:pPr/>
              <a:t>27.05.2019</a:t>
            </a:fld>
            <a:endParaRPr lang="ru-RU"/>
          </a:p>
        </p:txBody>
      </p:sp>
      <p:sp>
        <p:nvSpPr>
          <p:cNvPr id="5" name="Footer Placeholder 4">
            <a:extLst>
              <a:ext uri="{FF2B5EF4-FFF2-40B4-BE49-F238E27FC236}">
                <a16:creationId xmlns:a16="http://schemas.microsoft.com/office/drawing/2014/main" xmlns="" id="{52A3991B-A8CA-4110-AF89-99C0D44339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a:extLst>
              <a:ext uri="{FF2B5EF4-FFF2-40B4-BE49-F238E27FC236}">
                <a16:creationId xmlns:a16="http://schemas.microsoft.com/office/drawing/2014/main" xmlns="" id="{2FCB4AF8-2B86-496F-AD46-0E888706C2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2B4198-F023-4CE2-B86B-5560ECF9F361}" type="slidenum">
              <a:rPr lang="ru-RU" smtClean="0"/>
              <a:pPr/>
              <a:t>‹#›</a:t>
            </a:fld>
            <a:endParaRPr lang="ru-RU"/>
          </a:p>
        </p:txBody>
      </p:sp>
    </p:spTree>
    <p:extLst>
      <p:ext uri="{BB962C8B-B14F-4D97-AF65-F5344CB8AC3E}">
        <p14:creationId xmlns:p14="http://schemas.microsoft.com/office/powerpoint/2010/main" xmlns="" val="628802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mailto:gd@tsok-specialist.ru"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mailto:soc.ocenka@yandex.r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mailto:info@esout.ru" TargetMode="External"/><Relationship Id="rId7" Type="http://schemas.openxmlformats.org/officeDocument/2006/relationships/hyperlink" Target="mailto:umco@umco.ru"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mailto:info@ukcr.ru" TargetMode="External"/><Relationship Id="rId5" Type="http://schemas.openxmlformats.org/officeDocument/2006/relationships/hyperlink" Target="mailto:tocot@mail.ru" TargetMode="External"/><Relationship Id="rId4" Type="http://schemas.openxmlformats.org/officeDocument/2006/relationships/hyperlink" Target="mailto:cotais@cotais.ru"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mailto:ilutomsk@yandex.ru"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mailto:konsaltingtrud@yandex.ru"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mailto:vozrozhdeniye.ptz@yandex.ru"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mailto:np-umc@yandex.ru" TargetMode="External"/><Relationship Id="rId7" Type="http://schemas.openxmlformats.org/officeDocument/2006/relationships/hyperlink" Target="mailto:oodu@minsz.e-zab.ru"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mailto:info@24dopusk.ru" TargetMode="External"/><Relationship Id="rId5" Type="http://schemas.openxmlformats.org/officeDocument/2006/relationships/hyperlink" Target="mailto:mir_profi@mail.ru" TargetMode="External"/><Relationship Id="rId4" Type="http://schemas.openxmlformats.org/officeDocument/2006/relationships/hyperlink" Target="mailto:Rark.kazan@mail.ru"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microsoft.com/office/2007/relationships/diagramDrawing" Target="../diagrams/drawing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spk-sts.ru/" TargetMode="External"/><Relationship Id="rId4" Type="http://schemas.openxmlformats.org/officeDocument/2006/relationships/hyperlink" Target="https://spk.vcot.info/"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719021"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2024836" y="696037"/>
            <a:ext cx="9234567" cy="757130"/>
          </a:xfrm>
          <a:prstGeom prst="rect">
            <a:avLst/>
          </a:prstGeom>
        </p:spPr>
        <p:txBody>
          <a:bodyPr wrap="square">
            <a:spAutoFit/>
          </a:bodyPr>
          <a:lstStyle/>
          <a:p>
            <a:pPr algn="ctr">
              <a:lnSpc>
                <a:spcPct val="90000"/>
              </a:lnSpc>
              <a:spcBef>
                <a:spcPct val="0"/>
              </a:spcBef>
            </a:pPr>
            <a:r>
              <a:rPr lang="ru-RU" sz="16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Совет по профессиональным квалификациям </a:t>
            </a:r>
          </a:p>
          <a:p>
            <a:pPr algn="ctr">
              <a:lnSpc>
                <a:spcPct val="90000"/>
              </a:lnSpc>
              <a:spcBef>
                <a:spcPct val="0"/>
              </a:spcBef>
            </a:pPr>
            <a:r>
              <a:rPr lang="ru-RU" sz="16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в сфере безопасности труда, социальной защиты </a:t>
            </a:r>
            <a:endParaRPr lang="en-US" sz="16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a:p>
            <a:pPr algn="ctr">
              <a:lnSpc>
                <a:spcPct val="90000"/>
              </a:lnSpc>
              <a:spcBef>
                <a:spcPct val="0"/>
              </a:spcBef>
            </a:pPr>
            <a:r>
              <a:rPr lang="ru-RU" sz="16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и занятости населения</a:t>
            </a:r>
          </a:p>
        </p:txBody>
      </p:sp>
      <p:sp>
        <p:nvSpPr>
          <p:cNvPr id="9" name="Rectangle 4">
            <a:extLst>
              <a:ext uri="{FF2B5EF4-FFF2-40B4-BE49-F238E27FC236}">
                <a16:creationId xmlns:a16="http://schemas.microsoft.com/office/drawing/2014/main" xmlns="" id="{A44FAC53-5ED9-480C-821B-CBB353CF65F3}"/>
              </a:ext>
            </a:extLst>
          </p:cNvPr>
          <p:cNvSpPr/>
          <p:nvPr/>
        </p:nvSpPr>
        <p:spPr>
          <a:xfrm>
            <a:off x="2450191" y="2078182"/>
            <a:ext cx="9234567" cy="1089529"/>
          </a:xfrm>
          <a:prstGeom prst="rect">
            <a:avLst/>
          </a:prstGeom>
        </p:spPr>
        <p:txBody>
          <a:bodyPr wrap="square">
            <a:spAutoFit/>
          </a:bodyPr>
          <a:lstStyle/>
          <a:p>
            <a:pPr algn="ctr">
              <a:lnSpc>
                <a:spcPct val="90000"/>
              </a:lnSpc>
              <a:spcBef>
                <a:spcPct val="0"/>
              </a:spcBef>
            </a:pPr>
            <a:r>
              <a:rPr lang="ru-RU" sz="24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Независимая оценка квалификации работников:</a:t>
            </a:r>
          </a:p>
          <a:p>
            <a:pPr algn="ctr">
              <a:lnSpc>
                <a:spcPct val="90000"/>
              </a:lnSpc>
              <a:spcBef>
                <a:spcPct val="0"/>
              </a:spcBef>
            </a:pPr>
            <a:r>
              <a:rPr lang="ru-RU" sz="24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основные принципы и задачи</a:t>
            </a:r>
          </a:p>
          <a:p>
            <a:pPr algn="ctr">
              <a:lnSpc>
                <a:spcPct val="90000"/>
              </a:lnSpc>
              <a:spcBef>
                <a:spcPct val="0"/>
              </a:spcBef>
            </a:pPr>
            <a:endParaRPr lang="ru-RU" sz="2400" b="1" dirty="0" smtClean="0">
              <a:solidFill>
                <a:srgbClr val="A40000"/>
              </a:solidFill>
              <a:latin typeface="Tahoma" panose="020B0604030504040204" pitchFamily="34" charset="0"/>
              <a:ea typeface="Tahoma" panose="020B0604030504040204" pitchFamily="34" charset="0"/>
              <a:cs typeface="Tahoma" panose="020B0604030504040204" pitchFamily="34" charset="0"/>
            </a:endParaRPr>
          </a:p>
        </p:txBody>
      </p:sp>
      <p:sp>
        <p:nvSpPr>
          <p:cNvPr id="10" name="Text Box 9"/>
          <p:cNvSpPr txBox="1">
            <a:spLocks noChangeArrowheads="1"/>
          </p:cNvSpPr>
          <p:nvPr/>
        </p:nvSpPr>
        <p:spPr bwMode="auto">
          <a:xfrm>
            <a:off x="712522" y="4001984"/>
            <a:ext cx="4607623" cy="1569660"/>
          </a:xfrm>
          <a:prstGeom prst="rect">
            <a:avLst/>
          </a:prstGeom>
          <a:noFill/>
          <a:ln w="9525">
            <a:noFill/>
            <a:miter lim="800000"/>
            <a:headEnd/>
            <a:tailEnd/>
          </a:ln>
        </p:spPr>
        <p:txBody>
          <a:bodyPr wrap="square">
            <a:spAutoFit/>
          </a:bodyPr>
          <a:lstStyle/>
          <a:p>
            <a:r>
              <a:rPr lang="ru-RU" sz="16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Рябова Виктория Евгеньевна,  ответственный секретарь СПК СТС, начальник учебно-методического и аналитического обеспечения                    ФГБУ «ВНИИ труда» Минтруда России, </a:t>
            </a:r>
          </a:p>
          <a:p>
            <a:r>
              <a:rPr lang="ru-RU" sz="16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канд. эконом. наук  </a:t>
            </a:r>
          </a:p>
        </p:txBody>
      </p:sp>
      <p:sp>
        <p:nvSpPr>
          <p:cNvPr id="6" name="Rectangle 6">
            <a:extLst>
              <a:ext uri="{FF2B5EF4-FFF2-40B4-BE49-F238E27FC236}">
                <a16:creationId xmlns="" xmlns:a16="http://schemas.microsoft.com/office/drawing/2014/main" id="{0D26B038-1386-4168-A049-517BF06CAACB}"/>
              </a:ext>
            </a:extLst>
          </p:cNvPr>
          <p:cNvSpPr/>
          <p:nvPr/>
        </p:nvSpPr>
        <p:spPr>
          <a:xfrm>
            <a:off x="4560125" y="5545777"/>
            <a:ext cx="4560125" cy="584775"/>
          </a:xfrm>
          <a:prstGeom prst="rect">
            <a:avLst/>
          </a:prstGeom>
        </p:spPr>
        <p:txBody>
          <a:bodyPr wrap="square">
            <a:spAutoFit/>
          </a:bodyPr>
          <a:lstStyle/>
          <a:p>
            <a:pPr algn="ctr"/>
            <a:r>
              <a:rPr lang="ru-RU" sz="16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г. Санкт-Петербург</a:t>
            </a:r>
          </a:p>
          <a:p>
            <a:pPr algn="ctr"/>
            <a:r>
              <a:rPr lang="ru-RU" sz="1600" b="1"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28.05.2019г</a:t>
            </a:r>
            <a:r>
              <a:rPr lang="ru-RU" sz="16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endParaRPr lang="ru-RU" sz="16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44FAC53-5ED9-480C-821B-CBB353CF65F3}"/>
              </a:ext>
            </a:extLst>
          </p:cNvPr>
          <p:cNvSpPr/>
          <p:nvPr/>
        </p:nvSpPr>
        <p:spPr>
          <a:xfrm>
            <a:off x="1496292" y="1389413"/>
            <a:ext cx="9393381" cy="1754326"/>
          </a:xfrm>
          <a:prstGeom prst="rect">
            <a:avLst/>
          </a:prstGeom>
        </p:spPr>
        <p:txBody>
          <a:bodyPr wrap="square">
            <a:spAutoFit/>
          </a:bodyPr>
          <a:lstStyle/>
          <a:p>
            <a:pPr algn="just">
              <a:lnSpc>
                <a:spcPct val="90000"/>
              </a:lnSpc>
              <a:spcBef>
                <a:spcPct val="0"/>
              </a:spcBef>
            </a:pPr>
            <a:endParaRPr lang="ru-RU" sz="2000" dirty="0" smtClean="0"/>
          </a:p>
          <a:p>
            <a:pPr algn="just">
              <a:lnSpc>
                <a:spcPct val="90000"/>
              </a:lnSpc>
              <a:spcBef>
                <a:spcPct val="0"/>
              </a:spcBef>
            </a:pPr>
            <a:endParaRPr lang="ru-RU" sz="2000" dirty="0" smtClean="0"/>
          </a:p>
          <a:p>
            <a:pPr algn="just">
              <a:lnSpc>
                <a:spcPct val="90000"/>
              </a:lnSpc>
              <a:spcBef>
                <a:spcPct val="0"/>
              </a:spcBef>
            </a:pPr>
            <a:r>
              <a:rPr lang="ru-RU" sz="2000" dirty="0" smtClean="0"/>
              <a:t>       </a:t>
            </a:r>
            <a:endParaRPr lang="en-US" i="1" dirty="0" smtClean="0"/>
          </a:p>
          <a:p>
            <a:pPr algn="just">
              <a:lnSpc>
                <a:spcPct val="90000"/>
              </a:lnSpc>
              <a:spcBef>
                <a:spcPct val="0"/>
              </a:spcBef>
            </a:pPr>
            <a:endParaRPr lang="en-US" i="1" dirty="0" smtClean="0"/>
          </a:p>
          <a:p>
            <a:pPr algn="just">
              <a:lnSpc>
                <a:spcPct val="90000"/>
              </a:lnSpc>
              <a:spcBef>
                <a:spcPct val="0"/>
              </a:spcBef>
            </a:pPr>
            <a:endParaRPr lang="ru-RU" i="1" dirty="0" smtClean="0"/>
          </a:p>
          <a:p>
            <a:pPr algn="just">
              <a:lnSpc>
                <a:spcPct val="90000"/>
              </a:lnSpc>
              <a:spcBef>
                <a:spcPct val="0"/>
              </a:spcBef>
            </a:pPr>
            <a:endPar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8" name="Заголовок 8"/>
          <p:cNvSpPr txBox="1">
            <a:spLocks/>
          </p:cNvSpPr>
          <p:nvPr/>
        </p:nvSpPr>
        <p:spPr>
          <a:xfrm>
            <a:off x="1596788" y="450376"/>
            <a:ext cx="9758149" cy="713406"/>
          </a:xfrm>
          <a:prstGeom prst="rect">
            <a:avLst/>
          </a:prstGeom>
        </p:spPr>
        <p:txBody>
          <a:bodyPr vert="horz" lIns="91440" tIns="45720" rIns="91440" bIns="45720" rtlCol="0" anchor="b">
            <a:normAutofit fontScale="85000" lnSpcReduction="20000"/>
          </a:bodyPr>
          <a:lstStyle/>
          <a:p>
            <a:pPr algn="ctr">
              <a:lnSpc>
                <a:spcPct val="90000"/>
              </a:lnSpc>
              <a:spcBef>
                <a:spcPct val="0"/>
              </a:spcBef>
            </a:pPr>
            <a:r>
              <a:rPr kumimoji="0" lang="ru-RU"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        </a:t>
            </a: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Выписка из Протокола № 24  от 8 декабря 2017 г. </a:t>
            </a:r>
          </a:p>
          <a:p>
            <a:pPr algn="ctr">
              <a:lnSpc>
                <a:spcPct val="90000"/>
              </a:lnSpc>
              <a:spcBef>
                <a:spcPct val="0"/>
              </a:spcBef>
            </a:pP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заседания Национального Совета при Президенте Российской Федерации </a:t>
            </a:r>
          </a:p>
          <a:p>
            <a:pPr algn="ctr">
              <a:lnSpc>
                <a:spcPct val="90000"/>
              </a:lnSpc>
              <a:spcBef>
                <a:spcPct val="0"/>
              </a:spcBef>
            </a:pP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по профессиональным квалификациям    </a:t>
            </a:r>
          </a:p>
        </p:txBody>
      </p:sp>
      <p:sp>
        <p:nvSpPr>
          <p:cNvPr id="10" name="Скругленный прямоугольник 9"/>
          <p:cNvSpPr/>
          <p:nvPr/>
        </p:nvSpPr>
        <p:spPr>
          <a:xfrm>
            <a:off x="1033153" y="1448790"/>
            <a:ext cx="9725891" cy="1603168"/>
          </a:xfrm>
          <a:prstGeom prst="roundRect">
            <a:avLst/>
          </a:prstGeom>
          <a:solidFill>
            <a:schemeClr val="accent1">
              <a:lumMod val="40000"/>
              <a:lumOff val="6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sz="2000" dirty="0" smtClean="0">
                <a:solidFill>
                  <a:schemeClr val="tx1"/>
                </a:solidFill>
              </a:rPr>
              <a:t>7.4.3.1. </a:t>
            </a:r>
            <a:r>
              <a:rPr lang="ru-RU" sz="2000" b="1" i="1" u="sng" dirty="0" smtClean="0">
                <a:solidFill>
                  <a:schemeClr val="accent1">
                    <a:lumMod val="75000"/>
                  </a:schemeClr>
                </a:solidFill>
              </a:rPr>
              <a:t>Одобрить создание </a:t>
            </a:r>
            <a:r>
              <a:rPr lang="ru-RU" sz="2000" dirty="0" smtClean="0">
                <a:solidFill>
                  <a:schemeClr val="tx1"/>
                </a:solidFill>
              </a:rPr>
              <a:t>Совета по профессиональным квалификациям в сфере безопасности труда, социальной защиты и занятости населения</a:t>
            </a:r>
          </a:p>
        </p:txBody>
      </p:sp>
      <p:sp>
        <p:nvSpPr>
          <p:cNvPr id="12" name="Скругленный прямоугольник 11"/>
          <p:cNvSpPr/>
          <p:nvPr/>
        </p:nvSpPr>
        <p:spPr>
          <a:xfrm>
            <a:off x="1045029" y="3776352"/>
            <a:ext cx="9749641" cy="1579419"/>
          </a:xfrm>
          <a:prstGeom prst="roundRect">
            <a:avLst/>
          </a:prstGeom>
          <a:solidFill>
            <a:schemeClr val="accent1">
              <a:lumMod val="40000"/>
              <a:lumOff val="6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ru-RU" sz="2000" dirty="0" smtClean="0">
                <a:solidFill>
                  <a:schemeClr val="tx1"/>
                </a:solidFill>
              </a:rPr>
              <a:t>7.4.3.2. </a:t>
            </a:r>
            <a:r>
              <a:rPr lang="ru-RU" sz="2000" i="1" dirty="0" smtClean="0">
                <a:solidFill>
                  <a:schemeClr val="tx1"/>
                </a:solidFill>
              </a:rPr>
              <a:t>Наделить </a:t>
            </a:r>
            <a:r>
              <a:rPr lang="ru-RU" sz="2000" dirty="0" smtClean="0">
                <a:solidFill>
                  <a:schemeClr val="tx1"/>
                </a:solidFill>
              </a:rPr>
              <a:t>«Всероссийский научно-исследовательский институт труда» </a:t>
            </a:r>
            <a:r>
              <a:rPr lang="ru-RU" sz="2000" b="1" i="1" u="sng" dirty="0" smtClean="0">
                <a:solidFill>
                  <a:schemeClr val="accent1">
                    <a:lumMod val="75000"/>
                  </a:schemeClr>
                </a:solidFill>
              </a:rPr>
              <a:t>полномочиями Совета </a:t>
            </a:r>
            <a:r>
              <a:rPr lang="ru-RU" sz="2000" dirty="0" smtClean="0">
                <a:solidFill>
                  <a:schemeClr val="tx1"/>
                </a:solidFill>
              </a:rPr>
              <a:t>по профессиональным квалификациям в сфере безопасности труда, социальной защиты и занятости  населения</a:t>
            </a:r>
            <a:r>
              <a:rPr lang="ru-RU" sz="2000" dirty="0" smtClean="0"/>
              <a:t>.</a:t>
            </a:r>
          </a:p>
          <a:p>
            <a:pPr>
              <a:defRPr/>
            </a:pPr>
            <a:endParaRPr lang="ru-RU" b="1" dirty="0" smtClean="0">
              <a:solidFill>
                <a:schemeClr val="tx1"/>
              </a:solidFill>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a:ln>
            <a:noFill/>
          </a:ln>
          <a:effectLst/>
          <a:scene3d>
            <a:camera prst="orthographicFront">
              <a:rot lat="0" lon="0" rev="0"/>
            </a:camera>
            <a:lightRig rig="glow" dir="t">
              <a:rot lat="0" lon="0" rev="14100000"/>
            </a:lightRig>
          </a:scene3d>
          <a:sp3d prstMaterial="softEdge">
            <a:bevelT w="127000" prst="artDeco"/>
          </a:sp3d>
        </p:spPr>
      </p:pic>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7" name="Заголовок 6"/>
          <p:cNvSpPr>
            <a:spLocks noGrp="1"/>
          </p:cNvSpPr>
          <p:nvPr>
            <p:ph type="title"/>
          </p:nvPr>
        </p:nvSpPr>
        <p:spPr>
          <a:xfrm>
            <a:off x="2033517" y="382138"/>
            <a:ext cx="9292988" cy="864772"/>
          </a:xfrm>
        </p:spPr>
        <p:txBody>
          <a:bodyPr>
            <a:normAutofit/>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Функции, осуществляемые  Советом:</a:t>
            </a:r>
          </a:p>
        </p:txBody>
      </p:sp>
      <p:sp>
        <p:nvSpPr>
          <p:cNvPr id="12" name="Скругленный прямоугольник 15">
            <a:extLst>
              <a:ext uri="{FF2B5EF4-FFF2-40B4-BE49-F238E27FC236}">
                <a16:creationId xmlns="" xmlns:a16="http://schemas.microsoft.com/office/drawing/2014/main" id="{D9806154-F465-4C03-B2BA-F83CF59CBA7F}"/>
              </a:ext>
            </a:extLst>
          </p:cNvPr>
          <p:cNvSpPr/>
          <p:nvPr/>
        </p:nvSpPr>
        <p:spPr>
          <a:xfrm>
            <a:off x="1285832" y="1341911"/>
            <a:ext cx="9591966" cy="4619502"/>
          </a:xfrm>
          <a:prstGeom prst="roundRect">
            <a:avLst/>
          </a:prstGeom>
          <a:solidFill>
            <a:schemeClr val="bg2">
              <a:lumMod val="90000"/>
            </a:schemeClr>
          </a:solidFill>
          <a:ln>
            <a:noFill/>
          </a:ln>
          <a:effectLst/>
          <a:scene3d>
            <a:camera prst="orthographicFront">
              <a:rot lat="0" lon="0" rev="0"/>
            </a:camera>
            <a:lightRig rig="glow" dir="t">
              <a:rot lat="0" lon="0" rev="14100000"/>
            </a:lightRig>
          </a:scene3d>
          <a:sp3d prstMaterial="softEdge">
            <a:bevelT w="127000" prst="artDeco"/>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txBody>
          <a:bodyPr/>
          <a:lstStyle/>
          <a:p>
            <a:pPr algn="just">
              <a:buFont typeface="Wingdings" pitchFamily="2" charset="2"/>
              <a:buChar char="Ø"/>
            </a:pPr>
            <a:r>
              <a:rPr lang="ru-RU" dirty="0" smtClean="0">
                <a:solidFill>
                  <a:schemeClr val="tx1"/>
                </a:solidFill>
              </a:rPr>
              <a:t>мониторинг рынка  труда;</a:t>
            </a:r>
          </a:p>
          <a:p>
            <a:pPr algn="just">
              <a:buFont typeface="Wingdings" pitchFamily="2" charset="2"/>
              <a:buChar char="Ø"/>
            </a:pPr>
            <a:endParaRPr lang="ru-RU" dirty="0" smtClean="0">
              <a:solidFill>
                <a:schemeClr val="tx1"/>
              </a:solidFill>
            </a:endParaRPr>
          </a:p>
          <a:p>
            <a:pPr algn="just">
              <a:buFont typeface="Wingdings" pitchFamily="2" charset="2"/>
              <a:buChar char="Ø"/>
            </a:pPr>
            <a:r>
              <a:rPr lang="ru-RU" dirty="0" smtClean="0">
                <a:solidFill>
                  <a:schemeClr val="tx1"/>
                </a:solidFill>
              </a:rPr>
              <a:t>разработка и актуализация профессиональных стандартов и квалифицированных требований;</a:t>
            </a:r>
          </a:p>
          <a:p>
            <a:pPr algn="just">
              <a:buFont typeface="Wingdings" pitchFamily="2" charset="2"/>
              <a:buChar char="Ø"/>
            </a:pPr>
            <a:endParaRPr lang="ru-RU" dirty="0" smtClean="0">
              <a:solidFill>
                <a:schemeClr val="tx1"/>
              </a:solidFill>
            </a:endParaRPr>
          </a:p>
          <a:p>
            <a:pPr algn="just">
              <a:buFont typeface="Wingdings" pitchFamily="2" charset="2"/>
              <a:buChar char="Ø"/>
            </a:pPr>
            <a:r>
              <a:rPr lang="ru-RU" dirty="0" smtClean="0">
                <a:solidFill>
                  <a:schemeClr val="tx1"/>
                </a:solidFill>
              </a:rPr>
              <a:t>проведение экспертизы проектов федеральных государственных образовательных стандартов;</a:t>
            </a:r>
          </a:p>
          <a:p>
            <a:pPr algn="just">
              <a:buFont typeface="Wingdings" pitchFamily="2" charset="2"/>
              <a:buChar char="Ø"/>
            </a:pPr>
            <a:endParaRPr lang="ru-RU" dirty="0" smtClean="0">
              <a:solidFill>
                <a:schemeClr val="tx1"/>
              </a:solidFill>
            </a:endParaRPr>
          </a:p>
          <a:p>
            <a:pPr algn="just">
              <a:buFont typeface="Wingdings" pitchFamily="2" charset="2"/>
              <a:buChar char="Ø"/>
            </a:pPr>
            <a:r>
              <a:rPr lang="ru-RU" dirty="0" smtClean="0">
                <a:solidFill>
                  <a:schemeClr val="tx1"/>
                </a:solidFill>
              </a:rPr>
              <a:t>организация профессионально-общественной аккредитации основных профессиональных образовательных программ;</a:t>
            </a:r>
          </a:p>
          <a:p>
            <a:pPr algn="just">
              <a:buFont typeface="Wingdings" pitchFamily="2" charset="2"/>
              <a:buChar char="Ø"/>
            </a:pPr>
            <a:endParaRPr lang="ru-RU" dirty="0" smtClean="0"/>
          </a:p>
          <a:p>
            <a:pPr algn="just">
              <a:buFont typeface="Wingdings" pitchFamily="2" charset="2"/>
              <a:buChar char="Ø"/>
            </a:pPr>
            <a:r>
              <a:rPr lang="ru-RU" dirty="0" smtClean="0">
                <a:solidFill>
                  <a:schemeClr val="tx1"/>
                </a:solidFill>
              </a:rPr>
              <a:t>организация  независимой оценки квалификации работников  или  лиц,  претендующих на осуществление  определенного  вида трудовой деятельности. </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710047" y="498764"/>
            <a:ext cx="9405257" cy="951030"/>
          </a:xfrm>
          <a:prstGeom prst="rect">
            <a:avLst/>
          </a:prstGeom>
        </p:spPr>
        <p:txBody>
          <a:bodyPr wrap="square">
            <a:spAutoFit/>
          </a:bodyPr>
          <a:lstStyle/>
          <a:p>
            <a:pPr algn="ctr">
              <a:lnSpc>
                <a:spcPct val="90000"/>
              </a:lnSpc>
              <a:spcBef>
                <a:spcPct val="0"/>
              </a:spcBef>
            </a:pPr>
            <a:r>
              <a:rPr lang="ru-RU" sz="24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Основные направления работы Совета: </a:t>
            </a:r>
          </a:p>
          <a:p>
            <a:pPr algn="ctr">
              <a:lnSpc>
                <a:spcPct val="90000"/>
              </a:lnSpc>
              <a:spcBef>
                <a:spcPct val="0"/>
              </a:spcBef>
            </a:pPr>
            <a:r>
              <a:rPr lang="ru-RU" sz="1400" dirty="0" smtClean="0">
                <a:latin typeface="Times New Roman" pitchFamily="18" charset="0"/>
                <a:ea typeface="Tahoma" panose="020B0604030504040204" pitchFamily="34" charset="0"/>
                <a:cs typeface="Times New Roman" pitchFamily="18" charset="0"/>
              </a:rPr>
              <a:t>(протокол заседания Совета №1 от 1 марта 2018 г.)</a:t>
            </a:r>
            <a:r>
              <a:rPr lang="ru-RU" sz="24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r>
            <a:br>
              <a:rPr lang="ru-RU" sz="24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endParaRPr lang="ru-RU" sz="2400" i="1" dirty="0">
              <a:solidFill>
                <a:srgbClr val="0070C0"/>
              </a:solidFill>
            </a:endParaRPr>
          </a:p>
        </p:txBody>
      </p:sp>
      <p:sp>
        <p:nvSpPr>
          <p:cNvPr id="9" name="Прямоугольник 8"/>
          <p:cNvSpPr/>
          <p:nvPr/>
        </p:nvSpPr>
        <p:spPr>
          <a:xfrm>
            <a:off x="5657417" y="3686175"/>
            <a:ext cx="5501121" cy="1543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buNone/>
            </a:pPr>
            <a:endParaRPr lang="ru-RU" sz="2000" i="1" dirty="0" smtClean="0">
              <a:solidFill>
                <a:schemeClr val="tx1"/>
              </a:solidFill>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a:xfrm>
            <a:off x="8610600" y="6356350"/>
            <a:ext cx="2743200" cy="365125"/>
          </a:xfrm>
        </p:spPr>
        <p:txBody>
          <a:bodyPr/>
          <a:lstStyle/>
          <a:p>
            <a:fld id="{0B2B4198-F023-4CE2-B86B-5560ECF9F361}" type="slidenum">
              <a:rPr lang="ru-RU" smtClean="0"/>
              <a:pPr/>
              <a:t>12</a:t>
            </a:fld>
            <a:endParaRPr lang="ru-RU" dirty="0"/>
          </a:p>
        </p:txBody>
      </p:sp>
      <p:sp>
        <p:nvSpPr>
          <p:cNvPr id="7" name="Прямоугольник 6"/>
          <p:cNvSpPr/>
          <p:nvPr/>
        </p:nvSpPr>
        <p:spPr>
          <a:xfrm>
            <a:off x="415636" y="1341912"/>
            <a:ext cx="11222182" cy="5539978"/>
          </a:xfrm>
          <a:prstGeom prst="rect">
            <a:avLst/>
          </a:prstGeom>
        </p:spPr>
        <p:txBody>
          <a:bodyPr wrap="square">
            <a:spAutoFit/>
          </a:bodyPr>
          <a:lstStyle/>
          <a:p>
            <a:pPr lvl="0" algn="just" fontAlgn="base">
              <a:spcBef>
                <a:spcPct val="0"/>
              </a:spcBef>
              <a:spcAft>
                <a:spcPct val="0"/>
              </a:spcAft>
              <a:buFont typeface="Arial" pitchFamily="34" charset="0"/>
              <a:buChar char="•"/>
            </a:pPr>
            <a:r>
              <a:rPr lang="ru-RU" dirty="0" smtClean="0">
                <a:latin typeface="Times New Roman" pitchFamily="18" charset="0"/>
                <a:ea typeface="Times New Roman" pitchFamily="18" charset="0"/>
                <a:cs typeface="Times New Roman" pitchFamily="18" charset="0"/>
              </a:rPr>
              <a:t>  </a:t>
            </a:r>
            <a:r>
              <a:rPr lang="ru-RU" sz="1600" dirty="0" smtClean="0">
                <a:latin typeface="Times New Roman" pitchFamily="18" charset="0"/>
                <a:ea typeface="Times New Roman" pitchFamily="18" charset="0"/>
                <a:cs typeface="Times New Roman" pitchFamily="18" charset="0"/>
              </a:rPr>
              <a:t>проведение мониторинга рынка труда в области безопасности труда, социальной защиты, в области медико-социальной экспертизы; в сфере занятости населения и трудовой миграции;  обеспечения его потребностей в квалификациях и профессиональном образовании;   </a:t>
            </a:r>
          </a:p>
          <a:p>
            <a:pPr lvl="0" algn="just" fontAlgn="base">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Wingdings" pitchFamily="2" charset="2"/>
              <a:buChar char="§"/>
            </a:pPr>
            <a:r>
              <a:rPr lang="ru-RU" sz="1600" dirty="0" smtClean="0">
                <a:latin typeface="Times New Roman" pitchFamily="18" charset="0"/>
                <a:ea typeface="Times New Roman" pitchFamily="18" charset="0"/>
                <a:cs typeface="Times New Roman" pitchFamily="18" charset="0"/>
              </a:rPr>
              <a:t>   разработка нормативных документов Совета, определяющих процедуры проведения независимой оценки квалификации, отбора центров оценки квалификации  и  профессионально-общественной аккредитации образовательных программ в сфере деятельности Совета;</a:t>
            </a:r>
          </a:p>
          <a:p>
            <a:pPr lvl="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актуализация и разработка профессиональных стандартов;</a:t>
            </a:r>
          </a:p>
          <a:p>
            <a:pPr lvl="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проведение отбора организаций для выполнения ими функций центров оценки квалификаций (далее </a:t>
            </a:r>
            <a:r>
              <a:rPr lang="ru-RU" sz="1600" dirty="0" smtClean="0">
                <a:ea typeface="Times New Roman" pitchFamily="18" charset="0"/>
                <a:cs typeface="Times New Roman" pitchFamily="18" charset="0"/>
              </a:rPr>
              <a:t>–</a:t>
            </a:r>
            <a:r>
              <a:rPr lang="ru-RU" sz="1600" dirty="0" smtClean="0">
                <a:latin typeface="Times New Roman" pitchFamily="18" charset="0"/>
                <a:ea typeface="Times New Roman" pitchFamily="18" charset="0"/>
                <a:cs typeface="Times New Roman" pitchFamily="18" charset="0"/>
              </a:rPr>
              <a:t> Центр), наделение их полномочиями по проведению независимой оценки  квалификации и проверка сведений, представляемых данными организациями в ходе их отбора и наделения полномочиями;</a:t>
            </a:r>
          </a:p>
          <a:p>
            <a:pPr lvl="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разработка перечня проектов наименований квалификаций и требований к квалификации, на соответствие которым планируется проводить независимую оценку квалификации, с указанием  сроков действий свидетельства о квалификации и документов,  необходимых для прохождения соискателем профессионального экзамена по соответствующей квалификации по разрабатываемым профессиональным стандартам;</a:t>
            </a:r>
          </a:p>
          <a:p>
            <a:pPr lvl="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разработка комплектов оценочных средств (далее – КОС), необходимых для проведения процедур подтверждения соответствия квалификации соискателей  положениям   профессиональных стандартов ; актуализация и утверждение КОС;</a:t>
            </a:r>
          </a:p>
          <a:p>
            <a:pPr lvl="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710047" y="498764"/>
            <a:ext cx="9405257" cy="951030"/>
          </a:xfrm>
          <a:prstGeom prst="rect">
            <a:avLst/>
          </a:prstGeom>
        </p:spPr>
        <p:txBody>
          <a:bodyPr wrap="square">
            <a:spAutoFit/>
          </a:bodyPr>
          <a:lstStyle/>
          <a:p>
            <a:pPr algn="ctr">
              <a:lnSpc>
                <a:spcPct val="90000"/>
              </a:lnSpc>
              <a:spcBef>
                <a:spcPct val="0"/>
              </a:spcBef>
            </a:pPr>
            <a:r>
              <a:rPr lang="ru-RU" sz="24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Основные направления работы Совета </a:t>
            </a:r>
          </a:p>
          <a:p>
            <a:pPr algn="ctr">
              <a:lnSpc>
                <a:spcPct val="90000"/>
              </a:lnSpc>
              <a:spcBef>
                <a:spcPct val="0"/>
              </a:spcBef>
            </a:pPr>
            <a:r>
              <a:rPr lang="ru-RU" sz="1400" dirty="0" smtClean="0">
                <a:latin typeface="Times New Roman" pitchFamily="18" charset="0"/>
                <a:ea typeface="Tahoma" panose="020B0604030504040204" pitchFamily="34" charset="0"/>
                <a:cs typeface="Times New Roman" pitchFamily="18" charset="0"/>
              </a:rPr>
              <a:t>(протокол заседания Совета №1 от 1 марта 2018 г.)</a:t>
            </a:r>
            <a:r>
              <a:rPr lang="ru-RU" sz="24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r>
            <a:br>
              <a:rPr lang="ru-RU" sz="24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endParaRPr lang="ru-RU" sz="2400" i="1" dirty="0">
              <a:solidFill>
                <a:srgbClr val="0070C0"/>
              </a:solidFill>
            </a:endParaRPr>
          </a:p>
        </p:txBody>
      </p:sp>
      <p:sp>
        <p:nvSpPr>
          <p:cNvPr id="9" name="Прямоугольник 8"/>
          <p:cNvSpPr/>
          <p:nvPr/>
        </p:nvSpPr>
        <p:spPr>
          <a:xfrm>
            <a:off x="5657417" y="3686175"/>
            <a:ext cx="5501121" cy="1543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buNone/>
            </a:pPr>
            <a:endParaRPr lang="ru-RU" sz="2000" i="1" dirty="0" smtClean="0">
              <a:solidFill>
                <a:schemeClr val="tx1"/>
              </a:solidFill>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a:xfrm>
            <a:off x="8610600" y="6356350"/>
            <a:ext cx="2743200" cy="365125"/>
          </a:xfrm>
        </p:spPr>
        <p:txBody>
          <a:bodyPr/>
          <a:lstStyle/>
          <a:p>
            <a:fld id="{0B2B4198-F023-4CE2-B86B-5560ECF9F361}" type="slidenum">
              <a:rPr lang="ru-RU" smtClean="0"/>
              <a:pPr/>
              <a:t>13</a:t>
            </a:fld>
            <a:endParaRPr lang="ru-RU" dirty="0"/>
          </a:p>
        </p:txBody>
      </p:sp>
      <p:sp>
        <p:nvSpPr>
          <p:cNvPr id="7" name="Прямоугольник 6"/>
          <p:cNvSpPr/>
          <p:nvPr/>
        </p:nvSpPr>
        <p:spPr>
          <a:xfrm>
            <a:off x="415636" y="1211283"/>
            <a:ext cx="11222182" cy="5047536"/>
          </a:xfrm>
          <a:prstGeom prst="rect">
            <a:avLst/>
          </a:prstGeom>
        </p:spPr>
        <p:txBody>
          <a:bodyPr wrap="square">
            <a:spAutoFit/>
          </a:bodyPr>
          <a:lstStyle/>
          <a:p>
            <a:pPr lvl="0" algn="just" fontAlgn="base">
              <a:spcBef>
                <a:spcPct val="0"/>
              </a:spcBef>
              <a:spcAft>
                <a:spcPct val="0"/>
              </a:spcAft>
            </a:pPr>
            <a:r>
              <a:rPr lang="ru-RU" dirty="0" smtClean="0">
                <a:latin typeface="Times New Roman" pitchFamily="18" charset="0"/>
                <a:ea typeface="Times New Roman" pitchFamily="18" charset="0"/>
                <a:cs typeface="Times New Roman" pitchFamily="18" charset="0"/>
              </a:rPr>
              <a:t>  </a:t>
            </a:r>
            <a:endParaRPr lang="ru-RU" sz="14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400" dirty="0" smtClean="0">
                <a:latin typeface="Times New Roman" pitchFamily="18" charset="0"/>
                <a:ea typeface="Times New Roman" pitchFamily="18" charset="0"/>
                <a:cs typeface="Times New Roman" pitchFamily="18" charset="0"/>
              </a:rPr>
              <a:t>    </a:t>
            </a:r>
            <a:r>
              <a:rPr lang="ru-RU" sz="1600" dirty="0" smtClean="0">
                <a:latin typeface="Times New Roman" pitchFamily="18" charset="0"/>
                <a:ea typeface="Times New Roman" pitchFamily="18" charset="0"/>
                <a:cs typeface="Times New Roman" pitchFamily="18" charset="0"/>
              </a:rPr>
              <a:t>организация независимой оценки квалификации работников или лиц, претендующих на осуществление трудовой деятельности в сфере  безопасности труда, социальной защиты, в области  медико-социальной экспертизы; в сфере занятости населения и трудовой миграции;</a:t>
            </a:r>
          </a:p>
          <a:p>
            <a:pPr lvl="0" algn="just" eaLnBrk="0" fontAlgn="base" hangingPunct="0">
              <a:spcBef>
                <a:spcPct val="0"/>
              </a:spcBef>
              <a:spcAft>
                <a:spcPct val="0"/>
              </a:spcAft>
              <a:buFont typeface="Arial" pitchFamily="34" charset="0"/>
              <a:buChar char="•"/>
            </a:pPr>
            <a:endParaRPr lang="ru-RU" sz="1600" dirty="0" smtClean="0">
              <a:latin typeface="Times New Roman" pitchFamily="18" charset="0"/>
              <a:ea typeface="Times New Roman" pitchFamily="18" charset="0"/>
              <a:cs typeface="Times New Roman" pitchFamily="18" charset="0"/>
            </a:endParaRPr>
          </a:p>
          <a:p>
            <a:pPr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определение потребности в подготовке экспертов по основным направлениям развития национальной системы квалификаций в сфере деятельности Совета и организация проведения обучения экспертов, по программам Национального агентства развития квалификаций, и получения дополнительного профессионального образование по вопросам разработки и (или) экспертизы оценочных средств;</a:t>
            </a:r>
          </a:p>
          <a:p>
            <a:pPr algn="just" eaLnBrk="0" fontAlgn="base" hangingPunct="0">
              <a:spcBef>
                <a:spcPct val="0"/>
              </a:spcBef>
              <a:spcAft>
                <a:spcPct val="0"/>
              </a:spcAft>
              <a:buFont typeface="Arial" pitchFamily="34" charset="0"/>
              <a:buChar char="•"/>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проведение экспертизы федеральных государственных образовательных стандартов высшего образования. Оценка их соответствия профессиональным стандартам и подготовка предложений  по совершенствованию этих программ;</a:t>
            </a:r>
          </a:p>
          <a:p>
            <a:pPr lvl="0" algn="just" eaLnBrk="0" fontAlgn="base" hangingPunct="0">
              <a:spcBef>
                <a:spcPct val="0"/>
              </a:spcBef>
              <a:spcAft>
                <a:spcPct val="0"/>
              </a:spcAft>
              <a:buFont typeface="Arial" pitchFamily="34" charset="0"/>
              <a:buChar char="•"/>
            </a:pPr>
            <a:endParaRPr lang="ru-RU" sz="1600" dirty="0" smtClean="0">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   проведение профессионально-общественной аккредитации образовательных программ профессионального обучения, дополнительных профессиональных программ  в области безопасности труда, социальной защиты, медико-социальной экспертизы и занятост</a:t>
            </a:r>
            <a:r>
              <a:rPr lang="ru-RU" sz="1600" dirty="0" smtClean="0"/>
              <a:t>и </a:t>
            </a:r>
            <a:r>
              <a:rPr lang="ru-RU" sz="1600" dirty="0" smtClean="0">
                <a:latin typeface="Times New Roman" pitchFamily="18" charset="0"/>
                <a:ea typeface="Times New Roman" pitchFamily="18" charset="0"/>
                <a:cs typeface="Times New Roman" pitchFamily="18" charset="0"/>
              </a:rPr>
              <a:t>населения;</a:t>
            </a:r>
          </a:p>
          <a:p>
            <a:pPr marL="342900" lvl="0" indent="-342900" algn="just" eaLnBrk="0" fontAlgn="base" hangingPunct="0">
              <a:spcBef>
                <a:spcPct val="0"/>
              </a:spcBef>
              <a:spcAft>
                <a:spcPct val="0"/>
              </a:spcAft>
            </a:pPr>
            <a:endParaRPr lang="ru-RU" sz="1600" dirty="0" smtClean="0">
              <a:latin typeface="Times New Roman" pitchFamily="18" charset="0"/>
              <a:ea typeface="Times New Roman" pitchFamily="18" charset="0"/>
              <a:cs typeface="Times New Roman" pitchFamily="18" charset="0"/>
            </a:endParaRPr>
          </a:p>
          <a:p>
            <a:pPr marL="342900" lvl="0" indent="-342900" algn="just" eaLnBrk="0" fontAlgn="base" hangingPunct="0">
              <a:spcBef>
                <a:spcPct val="0"/>
              </a:spcBef>
              <a:spcAft>
                <a:spcPct val="0"/>
              </a:spcAft>
              <a:buFont typeface="Arial" pitchFamily="34" charset="0"/>
              <a:buChar char="•"/>
            </a:pPr>
            <a:r>
              <a:rPr lang="ru-RU" sz="1600" dirty="0" smtClean="0">
                <a:latin typeface="Times New Roman" pitchFamily="18" charset="0"/>
                <a:ea typeface="Times New Roman" pitchFamily="18" charset="0"/>
                <a:cs typeface="Times New Roman" pitchFamily="18" charset="0"/>
              </a:rPr>
              <a:t>организация и проведение семинаров, круглых столов по вопросам формирования и развития системы независимой оценки квалификаций сфере  безопасности труда, социальной защиты,  в области медико-социальной экспертизы; в сфере занятости населения и трудовой миграции</a:t>
            </a:r>
            <a:r>
              <a:rPr lang="ru-RU" sz="1400" dirty="0" smtClean="0">
                <a:latin typeface="Times New Roman" pitchFamily="18" charset="0"/>
                <a:ea typeface="Times New Roman" pitchFamily="18" charset="0"/>
                <a:cs typeface="Times New Roman" pitchFamily="18" charset="0"/>
              </a:rPr>
              <a:t>. </a:t>
            </a:r>
            <a:endParaRPr lang="ru-RU" sz="1400"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11" name="Заголовок 10"/>
          <p:cNvSpPr>
            <a:spLocks noGrp="1"/>
          </p:cNvSpPr>
          <p:nvPr>
            <p:ph type="title"/>
          </p:nvPr>
        </p:nvSpPr>
        <p:spPr>
          <a:xfrm>
            <a:off x="1925782" y="365126"/>
            <a:ext cx="9428018" cy="840220"/>
          </a:xfrm>
        </p:spPr>
        <p:txBody>
          <a:bodyPr>
            <a:noAutofit/>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Рабочие комиссии (группы) Совета</a:t>
            </a:r>
            <a:b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1800" dirty="0" smtClean="0">
                <a:latin typeface="Times New Roman" pitchFamily="18" charset="0"/>
                <a:ea typeface="Tahoma" panose="020B0604030504040204" pitchFamily="34" charset="0"/>
                <a:cs typeface="Times New Roman" pitchFamily="18" charset="0"/>
              </a:rPr>
              <a:t> (протокол заседания Совета №2 от 30 мая 2018 г.)</a:t>
            </a:r>
            <a:endPar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4" name="Номер слайда 13"/>
          <p:cNvSpPr>
            <a:spLocks noGrp="1"/>
          </p:cNvSpPr>
          <p:nvPr>
            <p:ph type="sldNum" sz="quarter" idx="12"/>
          </p:nvPr>
        </p:nvSpPr>
        <p:spPr/>
        <p:txBody>
          <a:bodyPr/>
          <a:lstStyle/>
          <a:p>
            <a:fld id="{0B2B4198-F023-4CE2-B86B-5560ECF9F361}" type="slidenum">
              <a:rPr lang="ru-RU" smtClean="0"/>
              <a:pPr/>
              <a:t>14</a:t>
            </a:fld>
            <a:endParaRPr lang="ru-RU" dirty="0"/>
          </a:p>
        </p:txBody>
      </p:sp>
      <p:sp>
        <p:nvSpPr>
          <p:cNvPr id="7" name="Прямоугольник 6"/>
          <p:cNvSpPr/>
          <p:nvPr/>
        </p:nvSpPr>
        <p:spPr>
          <a:xfrm>
            <a:off x="1033153" y="1436914"/>
            <a:ext cx="5961413" cy="486889"/>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r>
              <a:rPr lang="ru-RU" dirty="0" smtClean="0">
                <a:solidFill>
                  <a:schemeClr val="tx1"/>
                </a:solidFill>
                <a:latin typeface="Times New Roman" pitchFamily="18" charset="0"/>
                <a:cs typeface="Times New Roman" pitchFamily="18" charset="0"/>
              </a:rPr>
              <a:t>РК  по мониторингу рынка труда</a:t>
            </a:r>
            <a:endParaRPr lang="ru-RU" dirty="0">
              <a:solidFill>
                <a:schemeClr val="tx1"/>
              </a:solidFill>
              <a:latin typeface="Times New Roman" pitchFamily="18" charset="0"/>
              <a:cs typeface="Times New Roman" pitchFamily="18" charset="0"/>
            </a:endParaRPr>
          </a:p>
        </p:txBody>
      </p:sp>
      <p:sp>
        <p:nvSpPr>
          <p:cNvPr id="8" name="Прямоугольник 7"/>
          <p:cNvSpPr/>
          <p:nvPr/>
        </p:nvSpPr>
        <p:spPr>
          <a:xfrm>
            <a:off x="997527" y="2054432"/>
            <a:ext cx="6008915" cy="843148"/>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r>
              <a:rPr lang="ru-RU" dirty="0" smtClean="0">
                <a:solidFill>
                  <a:schemeClr val="tx1"/>
                </a:solidFill>
                <a:latin typeface="Times New Roman" pitchFamily="18" charset="0"/>
                <a:cs typeface="Times New Roman" pitchFamily="18" charset="0"/>
              </a:rPr>
              <a:t> РК по нормативному, методическому, информационному</a:t>
            </a:r>
            <a:r>
              <a:rPr lang="ru-RU" i="1" dirty="0" smtClean="0">
                <a:solidFill>
                  <a:schemeClr val="tx1"/>
                </a:solidFill>
                <a:latin typeface="Times New Roman" pitchFamily="18" charset="0"/>
                <a:cs typeface="Times New Roman" pitchFamily="18" charset="0"/>
              </a:rPr>
              <a:t>  </a:t>
            </a:r>
          </a:p>
          <a:p>
            <a:r>
              <a:rPr lang="ru-RU" dirty="0" smtClean="0">
                <a:solidFill>
                  <a:schemeClr val="tx1"/>
                </a:solidFill>
                <a:latin typeface="Times New Roman" pitchFamily="18" charset="0"/>
                <a:cs typeface="Times New Roman" pitchFamily="18" charset="0"/>
              </a:rPr>
              <a:t>обеспечению и разработке  оценочных средств </a:t>
            </a:r>
          </a:p>
        </p:txBody>
      </p:sp>
      <p:sp>
        <p:nvSpPr>
          <p:cNvPr id="13" name="Прямоугольник 12"/>
          <p:cNvSpPr/>
          <p:nvPr/>
        </p:nvSpPr>
        <p:spPr>
          <a:xfrm>
            <a:off x="1033153" y="3146962"/>
            <a:ext cx="5985164" cy="47501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itchFamily="2" charset="2"/>
              <a:buChar char="Ø"/>
            </a:pPr>
            <a:r>
              <a:rPr lang="ru-RU" dirty="0" smtClean="0">
                <a:solidFill>
                  <a:schemeClr val="tx1"/>
                </a:solidFill>
                <a:latin typeface="Times New Roman" pitchFamily="18" charset="0"/>
                <a:cs typeface="Times New Roman" pitchFamily="18" charset="0"/>
              </a:rPr>
              <a:t>РК  </a:t>
            </a:r>
            <a:r>
              <a:rPr lang="ru-RU" dirty="0" err="1" smtClean="0">
                <a:solidFill>
                  <a:schemeClr val="tx1"/>
                </a:solidFill>
                <a:latin typeface="Times New Roman" pitchFamily="18" charset="0"/>
                <a:cs typeface="Times New Roman" pitchFamily="18" charset="0"/>
              </a:rPr>
              <a:t>апеляционная</a:t>
            </a:r>
            <a:r>
              <a:rPr lang="ru-RU" dirty="0" smtClean="0">
                <a:solidFill>
                  <a:schemeClr val="tx1"/>
                </a:solidFill>
                <a:latin typeface="Times New Roman" pitchFamily="18" charset="0"/>
                <a:cs typeface="Times New Roman" pitchFamily="18" charset="0"/>
              </a:rPr>
              <a:t> комиссия</a:t>
            </a:r>
          </a:p>
        </p:txBody>
      </p:sp>
      <p:sp>
        <p:nvSpPr>
          <p:cNvPr id="15" name="Прямоугольник 14"/>
          <p:cNvSpPr/>
          <p:nvPr/>
        </p:nvSpPr>
        <p:spPr>
          <a:xfrm>
            <a:off x="1090550" y="3811979"/>
            <a:ext cx="5951518" cy="100940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ru-RU" dirty="0" smtClean="0">
                <a:solidFill>
                  <a:schemeClr val="tx1"/>
                </a:solidFill>
                <a:latin typeface="Times New Roman" pitchFamily="18" charset="0"/>
                <a:cs typeface="Times New Roman" pitchFamily="18" charset="0"/>
              </a:rPr>
              <a:t>РГ  по профессиональным стандартам и разработке проектов наименований  квалификаций и требований к квалификации                                                                                                      </a:t>
            </a:r>
          </a:p>
        </p:txBody>
      </p:sp>
      <p:sp>
        <p:nvSpPr>
          <p:cNvPr id="16" name="Прямоугольник 15"/>
          <p:cNvSpPr/>
          <p:nvPr/>
        </p:nvSpPr>
        <p:spPr>
          <a:xfrm>
            <a:off x="1033152" y="5830783"/>
            <a:ext cx="5973290" cy="1027217"/>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ru-RU" dirty="0" smtClean="0">
                <a:solidFill>
                  <a:schemeClr val="tx1"/>
                </a:solidFill>
                <a:latin typeface="Times New Roman" pitchFamily="18" charset="0"/>
                <a:cs typeface="Times New Roman" pitchFamily="18" charset="0"/>
              </a:rPr>
              <a:t>РГ по организации профессионально-общественной аккредитации образовательных программ  в сфере деятельности Совета</a:t>
            </a:r>
          </a:p>
          <a:p>
            <a:pPr algn="just">
              <a:buNone/>
            </a:pPr>
            <a:r>
              <a:rPr lang="ru-RU" dirty="0" smtClean="0">
                <a:solidFill>
                  <a:schemeClr val="tx1"/>
                </a:solidFill>
                <a:latin typeface="Times New Roman" pitchFamily="18" charset="0"/>
                <a:cs typeface="Times New Roman" pitchFamily="18" charset="0"/>
              </a:rPr>
              <a:t>  </a:t>
            </a:r>
          </a:p>
        </p:txBody>
      </p:sp>
      <p:sp>
        <p:nvSpPr>
          <p:cNvPr id="18" name="Прямоугольник 17"/>
          <p:cNvSpPr/>
          <p:nvPr/>
        </p:nvSpPr>
        <p:spPr>
          <a:xfrm>
            <a:off x="7089569" y="2244436"/>
            <a:ext cx="4249389" cy="5581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a:t>
            </a:r>
            <a:r>
              <a:rPr lang="ru-RU" i="1" dirty="0" err="1" smtClean="0">
                <a:solidFill>
                  <a:schemeClr val="tx1"/>
                </a:solidFill>
                <a:latin typeface="Times New Roman" pitchFamily="18" charset="0"/>
                <a:cs typeface="Times New Roman" pitchFamily="18" charset="0"/>
              </a:rPr>
              <a:t>Однохоров</a:t>
            </a:r>
            <a:r>
              <a:rPr lang="ru-RU" i="1" dirty="0" smtClean="0">
                <a:solidFill>
                  <a:schemeClr val="tx1"/>
                </a:solidFill>
                <a:latin typeface="Times New Roman" pitchFamily="18" charset="0"/>
                <a:cs typeface="Times New Roman" pitchFamily="18" charset="0"/>
              </a:rPr>
              <a:t> А. И.</a:t>
            </a:r>
          </a:p>
          <a:p>
            <a:pPr>
              <a:buNone/>
            </a:pPr>
            <a:r>
              <a:rPr lang="ru-RU" dirty="0" smtClean="0">
                <a:latin typeface="Times New Roman" pitchFamily="18" charset="0"/>
                <a:cs typeface="Times New Roman" pitchFamily="18" charset="0"/>
              </a:rPr>
              <a:t>    </a:t>
            </a:r>
            <a:endParaRPr lang="ru-RU" dirty="0"/>
          </a:p>
        </p:txBody>
      </p:sp>
      <p:sp>
        <p:nvSpPr>
          <p:cNvPr id="20" name="Прямоугольник 19"/>
          <p:cNvSpPr/>
          <p:nvPr/>
        </p:nvSpPr>
        <p:spPr>
          <a:xfrm>
            <a:off x="7160822" y="1492333"/>
            <a:ext cx="3867398" cy="5383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Федин В.В.</a:t>
            </a:r>
          </a:p>
          <a:p>
            <a:pPr>
              <a:buNone/>
            </a:pPr>
            <a:r>
              <a:rPr lang="ru-RU" dirty="0" smtClean="0">
                <a:latin typeface="Times New Roman" pitchFamily="18" charset="0"/>
                <a:cs typeface="Times New Roman" pitchFamily="18" charset="0"/>
              </a:rPr>
              <a:t>    </a:t>
            </a:r>
            <a:endParaRPr lang="ru-RU" dirty="0"/>
          </a:p>
        </p:txBody>
      </p:sp>
      <p:sp>
        <p:nvSpPr>
          <p:cNvPr id="21" name="Прямоугольник 20"/>
          <p:cNvSpPr/>
          <p:nvPr/>
        </p:nvSpPr>
        <p:spPr>
          <a:xfrm>
            <a:off x="7184571" y="3265713"/>
            <a:ext cx="4093031" cy="5581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Платыгин Д.Н.</a:t>
            </a:r>
          </a:p>
          <a:p>
            <a:pPr>
              <a:buNone/>
            </a:pPr>
            <a:r>
              <a:rPr lang="ru-RU" dirty="0" smtClean="0">
                <a:latin typeface="Times New Roman" pitchFamily="18" charset="0"/>
                <a:cs typeface="Times New Roman" pitchFamily="18" charset="0"/>
              </a:rPr>
              <a:t>    </a:t>
            </a:r>
            <a:endParaRPr lang="ru-RU" dirty="0"/>
          </a:p>
        </p:txBody>
      </p:sp>
      <p:sp>
        <p:nvSpPr>
          <p:cNvPr id="22" name="Прямоугольник 21"/>
          <p:cNvSpPr/>
          <p:nvPr/>
        </p:nvSpPr>
        <p:spPr>
          <a:xfrm>
            <a:off x="7148947" y="3978234"/>
            <a:ext cx="4714502" cy="6412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a:t>
            </a:r>
            <a:r>
              <a:rPr lang="ru-RU" i="1" dirty="0" err="1" smtClean="0">
                <a:solidFill>
                  <a:schemeClr val="tx1"/>
                </a:solidFill>
                <a:latin typeface="Times New Roman" pitchFamily="18" charset="0"/>
                <a:cs typeface="Times New Roman" pitchFamily="18" charset="0"/>
              </a:rPr>
              <a:t>Сизикова</a:t>
            </a:r>
            <a:r>
              <a:rPr lang="ru-RU" i="1" dirty="0" smtClean="0">
                <a:solidFill>
                  <a:schemeClr val="tx1"/>
                </a:solidFill>
                <a:latin typeface="Times New Roman" pitchFamily="18" charset="0"/>
                <a:cs typeface="Times New Roman" pitchFamily="18" charset="0"/>
              </a:rPr>
              <a:t> В.В., Соколова Л.П.</a:t>
            </a:r>
            <a:r>
              <a:rPr lang="ru-RU" dirty="0" smtClean="0">
                <a:latin typeface="Times New Roman" pitchFamily="18" charset="0"/>
                <a:cs typeface="Times New Roman" pitchFamily="18" charset="0"/>
              </a:rPr>
              <a:t>    </a:t>
            </a:r>
            <a:endParaRPr lang="ru-RU" dirty="0"/>
          </a:p>
        </p:txBody>
      </p:sp>
      <p:sp>
        <p:nvSpPr>
          <p:cNvPr id="23" name="Прямоугольник 22"/>
          <p:cNvSpPr/>
          <p:nvPr/>
        </p:nvSpPr>
        <p:spPr>
          <a:xfrm>
            <a:off x="7137070" y="6074230"/>
            <a:ext cx="4306787" cy="5997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Панов А.М.</a:t>
            </a:r>
          </a:p>
          <a:p>
            <a:pPr>
              <a:buNone/>
            </a:pPr>
            <a:r>
              <a:rPr lang="ru-RU" dirty="0" smtClean="0">
                <a:latin typeface="Times New Roman" pitchFamily="18" charset="0"/>
                <a:cs typeface="Times New Roman" pitchFamily="18" charset="0"/>
              </a:rPr>
              <a:t>    </a:t>
            </a:r>
            <a:endParaRPr lang="ru-RU" dirty="0"/>
          </a:p>
        </p:txBody>
      </p:sp>
      <p:sp>
        <p:nvSpPr>
          <p:cNvPr id="19" name="Прямоугольник 18"/>
          <p:cNvSpPr/>
          <p:nvPr/>
        </p:nvSpPr>
        <p:spPr>
          <a:xfrm>
            <a:off x="1104406" y="4999512"/>
            <a:ext cx="5913911" cy="65314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v"/>
            </a:pPr>
            <a:r>
              <a:rPr lang="ru-RU" dirty="0" smtClean="0">
                <a:solidFill>
                  <a:schemeClr val="tx1"/>
                </a:solidFill>
                <a:latin typeface="Times New Roman" pitchFamily="18" charset="0"/>
                <a:cs typeface="Times New Roman" pitchFamily="18" charset="0"/>
              </a:rPr>
              <a:t>РГ  по разработке и экспертизе оценочных средств для проведения независимой оценки квалификаций                                                                                                      </a:t>
            </a:r>
          </a:p>
        </p:txBody>
      </p:sp>
      <p:sp>
        <p:nvSpPr>
          <p:cNvPr id="24" name="Прямоугольник 23"/>
          <p:cNvSpPr/>
          <p:nvPr/>
        </p:nvSpPr>
        <p:spPr>
          <a:xfrm>
            <a:off x="7208322" y="5118265"/>
            <a:ext cx="4081155" cy="544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Руководитель</a:t>
            </a:r>
            <a:r>
              <a:rPr lang="ru-RU" i="1" dirty="0" smtClean="0">
                <a:solidFill>
                  <a:schemeClr val="tx1"/>
                </a:solidFill>
                <a:latin typeface="Times New Roman" pitchFamily="18" charset="0"/>
                <a:cs typeface="Times New Roman" pitchFamily="18" charset="0"/>
              </a:rPr>
              <a:t> – </a:t>
            </a:r>
            <a:r>
              <a:rPr lang="ru-RU" i="1" dirty="0" err="1" smtClean="0">
                <a:solidFill>
                  <a:schemeClr val="tx1"/>
                </a:solidFill>
                <a:latin typeface="Times New Roman" pitchFamily="18" charset="0"/>
                <a:cs typeface="Times New Roman" pitchFamily="18" charset="0"/>
              </a:rPr>
              <a:t>Однохоров</a:t>
            </a:r>
            <a:r>
              <a:rPr lang="ru-RU" i="1" dirty="0" smtClean="0">
                <a:solidFill>
                  <a:schemeClr val="tx1"/>
                </a:solidFill>
                <a:latin typeface="Times New Roman" pitchFamily="18" charset="0"/>
                <a:cs typeface="Times New Roman" pitchFamily="18" charset="0"/>
              </a:rPr>
              <a:t> А. И.</a:t>
            </a:r>
          </a:p>
          <a:p>
            <a:pPr>
              <a:buNone/>
            </a:pPr>
            <a:r>
              <a:rPr lang="ru-RU" dirty="0" smtClean="0">
                <a:latin typeface="Times New Roman" pitchFamily="18" charset="0"/>
                <a:cs typeface="Times New Roman" pitchFamily="18" charset="0"/>
              </a:rPr>
              <a:t>    </a:t>
            </a:r>
            <a:endParaRPr lang="ru-RU" dirty="0"/>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a:off x="5657417" y="3686175"/>
            <a:ext cx="5501121" cy="1543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buNone/>
            </a:pPr>
            <a:endParaRPr lang="ru-RU" sz="2000" i="1" dirty="0" smtClean="0">
              <a:solidFill>
                <a:schemeClr val="tx1"/>
              </a:solidFill>
            </a:endParaRPr>
          </a:p>
        </p:txBody>
      </p:sp>
      <p:sp>
        <p:nvSpPr>
          <p:cNvPr id="11" name="Заголовок 10"/>
          <p:cNvSpPr>
            <a:spLocks noGrp="1"/>
          </p:cNvSpPr>
          <p:nvPr>
            <p:ph type="title"/>
          </p:nvPr>
        </p:nvSpPr>
        <p:spPr>
          <a:xfrm>
            <a:off x="1925782" y="365126"/>
            <a:ext cx="9428018" cy="840220"/>
          </a:xfrm>
        </p:spPr>
        <p:txBody>
          <a:bodyPr>
            <a:noAutofit/>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Отдельные нормативные документы, утвержденные Советом</a:t>
            </a:r>
            <a:b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1800" dirty="0" smtClean="0">
                <a:latin typeface="Times New Roman" pitchFamily="18" charset="0"/>
                <a:ea typeface="Tahoma" panose="020B0604030504040204" pitchFamily="34" charset="0"/>
                <a:cs typeface="Times New Roman" pitchFamily="18" charset="0"/>
              </a:rPr>
              <a:t> (протокол заседания Совета №2 от 30 мая 2018 г.)</a:t>
            </a:r>
            <a:endPar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2" name="Содержимое 11"/>
          <p:cNvSpPr>
            <a:spLocks noGrp="1"/>
          </p:cNvSpPr>
          <p:nvPr>
            <p:ph idx="1"/>
          </p:nvPr>
        </p:nvSpPr>
        <p:spPr>
          <a:xfrm>
            <a:off x="760021" y="1520042"/>
            <a:ext cx="11044052" cy="4821380"/>
          </a:xfrm>
          <a:solidFill>
            <a:schemeClr val="bg2">
              <a:lumMod val="90000"/>
            </a:schemeClr>
          </a:solidFill>
          <a:ln w="38100">
            <a:solidFill>
              <a:schemeClr val="accent1">
                <a:lumMod val="40000"/>
                <a:lumOff val="60000"/>
              </a:schemeClr>
            </a:solidFill>
          </a:ln>
          <a:effectLst/>
          <a:scene3d>
            <a:camera prst="orthographicFront">
              <a:rot lat="0" lon="0" rev="0"/>
            </a:camera>
            <a:lightRig rig="glow" dir="t">
              <a:rot lat="0" lon="0" rev="14100000"/>
            </a:lightRig>
          </a:scene3d>
          <a:sp3d prstMaterial="softEdge">
            <a:bevelT w="127000" prst="artDeco"/>
          </a:sp3d>
        </p:spPr>
        <p:txBody>
          <a:bodyPr>
            <a:normAutofit fontScale="70000" lnSpcReduction="20000"/>
          </a:bodyPr>
          <a:lstStyle/>
          <a:p>
            <a:pPr>
              <a:buNone/>
            </a:pPr>
            <a:r>
              <a:rPr lang="ru-RU" sz="2400" dirty="0" smtClean="0"/>
              <a:t>                                                                                                                            </a:t>
            </a:r>
            <a:endParaRPr lang="ru-RU" sz="2000" dirty="0" smtClean="0"/>
          </a:p>
          <a:p>
            <a:pPr algn="just">
              <a:lnSpc>
                <a:spcPct val="160000"/>
              </a:lnSpc>
              <a:spcBef>
                <a:spcPts val="0"/>
              </a:spcBef>
              <a:buNone/>
            </a:pPr>
            <a:r>
              <a:rPr lang="ru-RU" sz="1800" dirty="0" smtClean="0">
                <a:latin typeface="Times New Roman" pitchFamily="18" charset="0"/>
                <a:cs typeface="Times New Roman" pitchFamily="18" charset="0"/>
              </a:rPr>
              <a:t>     Положение о совете по профессиональным квалификациям в сфере безопасности труда, социальной защиты и занятости населения;</a:t>
            </a:r>
          </a:p>
          <a:p>
            <a:pPr algn="just">
              <a:lnSpc>
                <a:spcPct val="160000"/>
              </a:lnSpc>
              <a:spcBef>
                <a:spcPts val="0"/>
              </a:spcBef>
              <a:buNone/>
            </a:pPr>
            <a:r>
              <a:rPr lang="ru-RU" sz="1800" dirty="0" smtClean="0">
                <a:latin typeface="Times New Roman" pitchFamily="18" charset="0"/>
                <a:cs typeface="Times New Roman" pitchFamily="18" charset="0"/>
              </a:rPr>
              <a:t>     Положение о комиссии по мониторингу рынка труда;</a:t>
            </a:r>
          </a:p>
          <a:p>
            <a:pPr algn="just">
              <a:lnSpc>
                <a:spcPct val="160000"/>
              </a:lnSpc>
              <a:spcBef>
                <a:spcPts val="0"/>
              </a:spcBef>
              <a:buNone/>
            </a:pPr>
            <a:r>
              <a:rPr lang="ru-RU" sz="1800" dirty="0" smtClean="0">
                <a:latin typeface="Times New Roman" pitchFamily="18" charset="0"/>
                <a:cs typeface="Times New Roman" pitchFamily="18" charset="0"/>
              </a:rPr>
              <a:t>     Положение о комиссии по нормативному, методическому, информационному обеспечению и разработке оценочных средств;</a:t>
            </a:r>
          </a:p>
          <a:p>
            <a:pPr algn="just">
              <a:lnSpc>
                <a:spcPct val="160000"/>
              </a:lnSpc>
              <a:spcBef>
                <a:spcPts val="0"/>
              </a:spcBef>
              <a:buNone/>
            </a:pPr>
            <a:r>
              <a:rPr lang="ru-RU" sz="1800" dirty="0" smtClean="0">
                <a:latin typeface="Times New Roman" pitchFamily="18" charset="0"/>
                <a:cs typeface="Times New Roman" pitchFamily="18" charset="0"/>
              </a:rPr>
              <a:t>     Положение об апелляционной комиссии;</a:t>
            </a:r>
          </a:p>
          <a:p>
            <a:pPr marL="0" indent="0" algn="just">
              <a:lnSpc>
                <a:spcPct val="160000"/>
              </a:lnSpc>
              <a:spcBef>
                <a:spcPts val="0"/>
              </a:spcBef>
              <a:buNone/>
            </a:pPr>
            <a:r>
              <a:rPr lang="ru-RU" sz="1800" dirty="0" smtClean="0">
                <a:latin typeface="Times New Roman" pitchFamily="18" charset="0"/>
                <a:cs typeface="Times New Roman" pitchFamily="18" charset="0"/>
              </a:rPr>
              <a:t>     Состав рабочей группы по разработке и экспертизе оценочных средств для проведения независимой оценки квалификации Комиссии по нормативному,  методическому, информационному обеспечению и разработке оценочных средств;</a:t>
            </a:r>
          </a:p>
          <a:p>
            <a:pPr algn="just">
              <a:lnSpc>
                <a:spcPct val="160000"/>
              </a:lnSpc>
              <a:spcBef>
                <a:spcPts val="0"/>
              </a:spcBef>
              <a:buNone/>
            </a:pPr>
            <a:r>
              <a:rPr lang="ru-RU" sz="1800" dirty="0" smtClean="0">
                <a:latin typeface="Times New Roman" pitchFamily="18" charset="0"/>
                <a:cs typeface="Times New Roman" pitchFamily="18" charset="0"/>
              </a:rPr>
              <a:t>     Состав рабочей группы по профессиональным стандартам и разработке проектов наименований квалификаций и требований к квалификации; </a:t>
            </a:r>
          </a:p>
          <a:p>
            <a:pPr algn="just">
              <a:lnSpc>
                <a:spcPct val="160000"/>
              </a:lnSpc>
              <a:spcBef>
                <a:spcPts val="0"/>
              </a:spcBef>
              <a:buNone/>
            </a:pPr>
            <a:r>
              <a:rPr lang="ru-RU" sz="1800" dirty="0" smtClean="0">
                <a:latin typeface="Times New Roman" pitchFamily="18" charset="0"/>
                <a:cs typeface="Times New Roman" pitchFamily="18" charset="0"/>
              </a:rPr>
              <a:t>     Состав рабочей группы по организации профессионально-общественной аккредитации образовательных программ в сфере деятельности Совета;</a:t>
            </a:r>
          </a:p>
          <a:p>
            <a:pPr marL="0" indent="0" algn="just">
              <a:lnSpc>
                <a:spcPct val="160000"/>
              </a:lnSpc>
              <a:spcBef>
                <a:spcPts val="0"/>
              </a:spcBef>
              <a:buNone/>
            </a:pPr>
            <a:r>
              <a:rPr lang="ru-RU" sz="1800" dirty="0" smtClean="0">
                <a:latin typeface="Times New Roman" pitchFamily="18" charset="0"/>
                <a:cs typeface="Times New Roman" pitchFamily="18" charset="0"/>
              </a:rPr>
              <a:t>    Требования к центрам оценки квалификации и порядок отбора и прекращения полномочий центров оценки квалификации в сфере безопасности труда, социальной защиты и занятости  населения</a:t>
            </a:r>
            <a:r>
              <a:rPr lang="ru-RU" sz="2000" i="1" dirty="0" smtClean="0">
                <a:latin typeface="Times New Roman" pitchFamily="18" charset="0"/>
                <a:cs typeface="Times New Roman" pitchFamily="18" charset="0"/>
              </a:rPr>
              <a:t> ;                                                                    </a:t>
            </a:r>
          </a:p>
          <a:p>
            <a:pPr marL="0" indent="0" algn="just">
              <a:lnSpc>
                <a:spcPct val="160000"/>
              </a:lnSpc>
              <a:spcBef>
                <a:spcPts val="0"/>
              </a:spcBef>
              <a:buNone/>
            </a:pPr>
            <a:r>
              <a:rPr lang="ru-RU" sz="20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Порядок оценки (признания) эксперта (технического эксперта) по независимой оценке квалификации совета по профессиональным квалификациям в сфере безопасности труда, социальной защиты и занятости населения;</a:t>
            </a:r>
            <a:endParaRPr lang="ru-RU" sz="2000" i="1" dirty="0" smtClean="0">
              <a:latin typeface="Times New Roman" pitchFamily="18" charset="0"/>
              <a:cs typeface="Times New Roman" pitchFamily="18" charset="0"/>
            </a:endParaRPr>
          </a:p>
          <a:p>
            <a:pPr marL="0" indent="0" algn="just">
              <a:lnSpc>
                <a:spcPct val="160000"/>
              </a:lnSpc>
              <a:spcBef>
                <a:spcPts val="0"/>
              </a:spcBef>
              <a:buNone/>
            </a:pPr>
            <a:r>
              <a:rPr lang="ru-RU" sz="1800" dirty="0" smtClean="0">
                <a:latin typeface="Times New Roman" pitchFamily="18" charset="0"/>
                <a:cs typeface="Times New Roman" pitchFamily="18" charset="0"/>
              </a:rPr>
              <a:t>     Методика определения стоимости услуг по независимой  оценке квалификации в центрах оценки квалификации совета  по профессиональным  квалификациям  в сфере безопасности труда, социальной защиты и занятости населения . </a:t>
            </a:r>
          </a:p>
          <a:p>
            <a:pPr>
              <a:buFont typeface="Wingdings" pitchFamily="2" charset="2"/>
              <a:buChar char="ü"/>
            </a:pPr>
            <a:endParaRPr lang="ru-RU" sz="2000" i="1" dirty="0" smtClean="0">
              <a:latin typeface="Times New Roman" pitchFamily="18" charset="0"/>
              <a:cs typeface="Times New Roman" pitchFamily="18" charset="0"/>
            </a:endParaRPr>
          </a:p>
          <a:p>
            <a:pPr algn="r"/>
            <a:endParaRPr lang="ru-RU" i="1" dirty="0" smtClean="0"/>
          </a:p>
          <a:p>
            <a:pPr>
              <a:buNone/>
            </a:pPr>
            <a:endParaRPr lang="ru-RU" dirty="0"/>
          </a:p>
        </p:txBody>
      </p:sp>
      <p:sp>
        <p:nvSpPr>
          <p:cNvPr id="14" name="Номер слайда 13"/>
          <p:cNvSpPr>
            <a:spLocks noGrp="1"/>
          </p:cNvSpPr>
          <p:nvPr>
            <p:ph type="sldNum" sz="quarter" idx="12"/>
          </p:nvPr>
        </p:nvSpPr>
        <p:spPr/>
        <p:txBody>
          <a:bodyPr/>
          <a:lstStyle/>
          <a:p>
            <a:fld id="{0B2B4198-F023-4CE2-B86B-5560ECF9F361}" type="slidenum">
              <a:rPr lang="ru-RU" smtClean="0"/>
              <a:pPr/>
              <a:t>15</a:t>
            </a:fld>
            <a:endParaRPr lang="ru-RU" dirty="0"/>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2298700" y="427513"/>
            <a:ext cx="9055100" cy="961900"/>
          </a:xfrm>
        </p:spPr>
        <p:txBody>
          <a:bodyPr>
            <a:normAutofit fontScale="90000"/>
          </a:bodyPr>
          <a:lstStyle/>
          <a:p>
            <a:pPr algn="ctr"/>
            <a:r>
              <a:rPr lang="ru-RU" b="1" dirty="0">
                <a:solidFill>
                  <a:schemeClr val="accent5">
                    <a:lumMod val="75000"/>
                  </a:schemeClr>
                </a:solidFill>
                <a:effectLst>
                  <a:outerShdw blurRad="38100" dist="38100" dir="2700000" algn="tl">
                    <a:srgbClr val="000000">
                      <a:alpha val="43137"/>
                    </a:srgbClr>
                  </a:outerShdw>
                </a:effectLst>
              </a:rPr>
              <a:t>                 </a:t>
            </a:r>
            <a:r>
              <a:rPr lang="ru-RU" b="1" dirty="0" smtClean="0">
                <a:solidFill>
                  <a:schemeClr val="accent5">
                    <a:lumMod val="75000"/>
                  </a:schemeClr>
                </a:solidFill>
                <a:effectLst>
                  <a:outerShdw blurRad="38100" dist="38100" dir="2700000" algn="tl">
                    <a:srgbClr val="000000">
                      <a:alpha val="43137"/>
                    </a:srgbClr>
                  </a:outerShdw>
                </a:effectLst>
              </a:rPr>
              <a:t/>
            </a:r>
            <a:br>
              <a:rPr lang="ru-RU" b="1" dirty="0" smtClean="0">
                <a:solidFill>
                  <a:schemeClr val="accent5">
                    <a:lumMod val="75000"/>
                  </a:schemeClr>
                </a:solidFill>
                <a:effectLst>
                  <a:outerShdw blurRad="38100" dist="38100" dir="2700000" algn="tl">
                    <a:srgbClr val="000000">
                      <a:alpha val="43137"/>
                    </a:srgbClr>
                  </a:outerShdw>
                </a:effectLst>
              </a:rPr>
            </a:br>
            <a:r>
              <a:rPr lang="ru-RU" b="1" dirty="0" smtClean="0">
                <a:solidFill>
                  <a:schemeClr val="accent5">
                    <a:lumMod val="75000"/>
                  </a:schemeClr>
                </a:solidFill>
                <a:effectLst>
                  <a:outerShdw blurRad="38100" dist="38100" dir="2700000" algn="tl">
                    <a:srgbClr val="000000">
                      <a:alpha val="43137"/>
                    </a:srgbClr>
                  </a:outerShdw>
                </a:effectLst>
              </a:rPr>
              <a:t/>
            </a:r>
            <a:br>
              <a:rPr lang="ru-RU" b="1" dirty="0" smtClean="0">
                <a:solidFill>
                  <a:schemeClr val="accent5">
                    <a:lumMod val="75000"/>
                  </a:schemeClr>
                </a:solidFill>
                <a:effectLst>
                  <a:outerShdw blurRad="38100" dist="38100" dir="2700000" algn="tl">
                    <a:srgbClr val="000000">
                      <a:alpha val="43137"/>
                    </a:srgbClr>
                  </a:outerShdw>
                </a:effectLst>
              </a:rPr>
            </a:br>
            <a:r>
              <a:rPr lang="ru-RU" sz="22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Основа независимой оценки квалификации- </a:t>
            </a:r>
            <a:r>
              <a:rPr lang="ru-RU" sz="22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r>
            <a:br>
              <a:rPr lang="ru-RU" sz="22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22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профессиональный стандарт</a:t>
            </a:r>
            <a:r>
              <a:rPr lang="ru-RU" sz="2700" b="1" dirty="0">
                <a:solidFill>
                  <a:schemeClr val="accent5">
                    <a:lumMod val="75000"/>
                  </a:schemeClr>
                </a:solidFill>
                <a:effectLst>
                  <a:outerShdw blurRad="38100" dist="38100" dir="2700000" algn="tl">
                    <a:srgbClr val="000000">
                      <a:alpha val="43137"/>
                    </a:srgbClr>
                  </a:outerShdw>
                </a:effectLst>
              </a:rPr>
              <a:t/>
            </a:r>
            <a:br>
              <a:rPr lang="ru-RU" sz="2700" b="1" dirty="0">
                <a:solidFill>
                  <a:schemeClr val="accent5">
                    <a:lumMod val="75000"/>
                  </a:schemeClr>
                </a:solidFill>
                <a:effectLst>
                  <a:outerShdw blurRad="38100" dist="38100" dir="2700000" algn="tl">
                    <a:srgbClr val="000000">
                      <a:alpha val="43137"/>
                    </a:srgbClr>
                  </a:outerShdw>
                </a:effectLst>
              </a:rPr>
            </a:br>
            <a:r>
              <a:rPr lang="ru-RU" dirty="0"/>
              <a:t/>
            </a:r>
            <a:br>
              <a:rPr lang="ru-RU" dirty="0"/>
            </a:br>
            <a:endParaRPr lang="ru-RU" dirty="0"/>
          </a:p>
        </p:txBody>
      </p:sp>
      <p:sp>
        <p:nvSpPr>
          <p:cNvPr id="21" name="Скругленный прямоугольник 16">
            <a:extLst>
              <a:ext uri="{FF2B5EF4-FFF2-40B4-BE49-F238E27FC236}">
                <a16:creationId xmlns="" xmlns:a16="http://schemas.microsoft.com/office/drawing/2014/main" id="{F1CF4657-1A49-420E-8F4C-B5AEDB941230}"/>
              </a:ext>
            </a:extLst>
          </p:cNvPr>
          <p:cNvSpPr/>
          <p:nvPr/>
        </p:nvSpPr>
        <p:spPr>
          <a:xfrm>
            <a:off x="965199" y="3795767"/>
            <a:ext cx="3725333" cy="2130020"/>
          </a:xfrm>
          <a:prstGeom prst="roundRect">
            <a:avLst/>
          </a:prstGeom>
          <a:solidFill>
            <a:schemeClr val="bg2">
              <a:lumMod val="90000"/>
            </a:scheme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txBody>
          <a:bodyPr/>
          <a:lstStyle/>
          <a:p>
            <a:pPr algn="ctr" eaLnBrk="1" fontAlgn="auto" hangingPunct="1">
              <a:spcBef>
                <a:spcPts val="0"/>
              </a:spcBef>
              <a:spcAft>
                <a:spcPts val="0"/>
              </a:spcAft>
              <a:defRPr/>
            </a:pPr>
            <a:r>
              <a:rPr lang="ru-RU" b="1" dirty="0">
                <a:solidFill>
                  <a:schemeClr val="accent1">
                    <a:lumMod val="75000"/>
                  </a:schemeClr>
                </a:solidFill>
                <a:cs typeface="Times New Roman" pitchFamily="18" charset="0"/>
              </a:rPr>
              <a:t>Постановление Правительства РФ от 16 ноября 2016 г. </a:t>
            </a:r>
            <a:r>
              <a:rPr lang="ru-RU" b="1" dirty="0" err="1">
                <a:solidFill>
                  <a:schemeClr val="accent1">
                    <a:lumMod val="75000"/>
                  </a:schemeClr>
                </a:solidFill>
                <a:cs typeface="Times New Roman" pitchFamily="18" charset="0"/>
              </a:rPr>
              <a:t>N</a:t>
            </a:r>
            <a:r>
              <a:rPr lang="ru-RU" b="1" dirty="0">
                <a:solidFill>
                  <a:schemeClr val="accent1">
                    <a:lumMod val="75000"/>
                  </a:schemeClr>
                </a:solidFill>
                <a:cs typeface="Times New Roman" pitchFamily="18" charset="0"/>
              </a:rPr>
              <a:t> 1204 </a:t>
            </a:r>
          </a:p>
          <a:p>
            <a:pPr algn="ctr" eaLnBrk="1" fontAlgn="auto" hangingPunct="1">
              <a:spcBef>
                <a:spcPts val="0"/>
              </a:spcBef>
              <a:spcAft>
                <a:spcPts val="0"/>
              </a:spcAft>
              <a:defRPr/>
            </a:pPr>
            <a:r>
              <a:rPr lang="ru-RU" b="1" dirty="0">
                <a:solidFill>
                  <a:schemeClr val="accent1">
                    <a:lumMod val="75000"/>
                  </a:schemeClr>
                </a:solidFill>
                <a:cs typeface="Times New Roman" pitchFamily="18" charset="0"/>
              </a:rPr>
              <a:t>"Об утверждении Правил проведения центром оценки квалификаций независимой оценки квалификации в форме профессионального экзамена"</a:t>
            </a:r>
            <a:endParaRPr lang="ru-RU" b="1" kern="0" dirty="0">
              <a:solidFill>
                <a:schemeClr val="accent1">
                  <a:lumMod val="75000"/>
                </a:schemeClr>
              </a:solidFill>
              <a:cs typeface="Times New Roman" pitchFamily="18" charset="0"/>
            </a:endParaRPr>
          </a:p>
        </p:txBody>
      </p:sp>
      <p:pic>
        <p:nvPicPr>
          <p:cNvPr id="22" name="Группа 17">
            <a:extLst>
              <a:ext uri="{FF2B5EF4-FFF2-40B4-BE49-F238E27FC236}">
                <a16:creationId xmlns="" xmlns:a16="http://schemas.microsoft.com/office/drawing/2014/main" id="{957025F2-8040-4D35-8DB2-4707B42B3C99}"/>
              </a:ext>
            </a:extLst>
          </p:cNvPr>
          <p:cNvPicPr>
            <a:picLocks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14929" y="1739505"/>
            <a:ext cx="6252674" cy="3991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 name="Прямоугольник 2">
            <a:extLst>
              <a:ext uri="{FF2B5EF4-FFF2-40B4-BE49-F238E27FC236}">
                <a16:creationId xmlns="" xmlns:a16="http://schemas.microsoft.com/office/drawing/2014/main" id="{001DECBC-E79C-4FD4-9D5D-C2573F179924}"/>
              </a:ext>
            </a:extLst>
          </p:cNvPr>
          <p:cNvSpPr>
            <a:spLocks noChangeArrowheads="1"/>
          </p:cNvSpPr>
          <p:nvPr/>
        </p:nvSpPr>
        <p:spPr bwMode="auto">
          <a:xfrm>
            <a:off x="5734949" y="4349582"/>
            <a:ext cx="5618851"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just" eaLnBrk="1" hangingPunct="1"/>
            <a:r>
              <a:rPr lang="ru-RU" altLang="ru-RU" sz="2000" dirty="0">
                <a:cs typeface="Times New Roman" panose="02020603050405020304" pitchFamily="18" charset="0"/>
              </a:rPr>
              <a:t>Утвердить прилагаемые </a:t>
            </a:r>
            <a:r>
              <a:rPr lang="ru-RU" altLang="ru-RU" sz="2000" b="1" i="1" dirty="0">
                <a:solidFill>
                  <a:schemeClr val="accent5">
                    <a:lumMod val="75000"/>
                  </a:schemeClr>
                </a:solidFill>
                <a:cs typeface="Times New Roman" panose="02020603050405020304" pitchFamily="18" charset="0"/>
              </a:rPr>
              <a:t>Правила проведения </a:t>
            </a:r>
            <a:r>
              <a:rPr lang="ru-RU" altLang="ru-RU" sz="2000" dirty="0">
                <a:cs typeface="Times New Roman" panose="02020603050405020304" pitchFamily="18" charset="0"/>
              </a:rPr>
              <a:t>ЦОК независимой оценки квалификации в форме </a:t>
            </a:r>
            <a:r>
              <a:rPr lang="ru-RU" altLang="ru-RU" sz="2000" b="1" i="1" dirty="0">
                <a:solidFill>
                  <a:schemeClr val="accent5">
                    <a:lumMod val="75000"/>
                  </a:schemeClr>
                </a:solidFill>
                <a:cs typeface="Times New Roman" panose="02020603050405020304" pitchFamily="18" charset="0"/>
              </a:rPr>
              <a:t>профессионального экзамена</a:t>
            </a:r>
            <a:r>
              <a:rPr lang="ru-RU" altLang="ru-RU" sz="2000" dirty="0">
                <a:cs typeface="Times New Roman" panose="02020603050405020304" pitchFamily="18" charset="0"/>
              </a:rPr>
              <a:t>.</a:t>
            </a:r>
          </a:p>
        </p:txBody>
      </p:sp>
      <p:grpSp>
        <p:nvGrpSpPr>
          <p:cNvPr id="4" name="Группа 23">
            <a:extLst>
              <a:ext uri="{FF2B5EF4-FFF2-40B4-BE49-F238E27FC236}">
                <a16:creationId xmlns="" xmlns:a16="http://schemas.microsoft.com/office/drawing/2014/main" id="{9AF38DA7-3236-4F2B-B4BD-EE070DE654CC}"/>
              </a:ext>
            </a:extLst>
          </p:cNvPr>
          <p:cNvGrpSpPr/>
          <p:nvPr/>
        </p:nvGrpSpPr>
        <p:grpSpPr>
          <a:xfrm>
            <a:off x="5380527" y="1632025"/>
            <a:ext cx="6091845" cy="1808230"/>
            <a:chOff x="318492" y="748990"/>
            <a:chExt cx="5515660" cy="1551310"/>
          </a:xfrm>
          <a:scene3d>
            <a:camera prst="orthographicFront">
              <a:rot lat="0" lon="0" rev="0"/>
            </a:camera>
            <a:lightRig rig="contrasting" dir="t">
              <a:rot lat="0" lon="0" rev="1200000"/>
            </a:lightRig>
          </a:scene3d>
        </p:grpSpPr>
        <p:sp>
          <p:nvSpPr>
            <p:cNvPr id="25" name="Прямоугольник с двумя скругленными соседними углами 13">
              <a:extLst>
                <a:ext uri="{FF2B5EF4-FFF2-40B4-BE49-F238E27FC236}">
                  <a16:creationId xmlns="" xmlns:a16="http://schemas.microsoft.com/office/drawing/2014/main" id="{A63A0EF0-2230-4F5E-812B-9818B46228FB}"/>
                </a:ext>
              </a:extLst>
            </p:cNvPr>
            <p:cNvSpPr/>
            <p:nvPr/>
          </p:nvSpPr>
          <p:spPr>
            <a:xfrm rot="5400000">
              <a:off x="2300667" y="-1233185"/>
              <a:ext cx="1551310" cy="5515660"/>
            </a:xfrm>
            <a:prstGeom prst="round2SameRect">
              <a:avLst/>
            </a:prstGeom>
            <a:sp3d contourW="19050" prstMaterial="metal">
              <a:bevelT w="88900" h="203200"/>
              <a:bevelB w="165100" h="254000"/>
            </a:sp3d>
          </p:spPr>
          <p:style>
            <a:lnRef idx="0">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26" name="Прямоугольник 25">
              <a:extLst>
                <a:ext uri="{FF2B5EF4-FFF2-40B4-BE49-F238E27FC236}">
                  <a16:creationId xmlns="" xmlns:a16="http://schemas.microsoft.com/office/drawing/2014/main" id="{AA9ADCD8-E214-4810-8418-441A05945ABF}"/>
                </a:ext>
              </a:extLst>
            </p:cNvPr>
            <p:cNvSpPr/>
            <p:nvPr/>
          </p:nvSpPr>
          <p:spPr>
            <a:xfrm>
              <a:off x="529555" y="748990"/>
              <a:ext cx="5304597" cy="1038984"/>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lIns="49530" tIns="24765" rIns="49530" bIns="24765" spcCol="1270" anchor="ctr"/>
            <a:lstStyle/>
            <a:p>
              <a:pPr marL="114300" lvl="1" indent="-114300" defTabSz="577850" eaLnBrk="1" fontAlgn="auto" hangingPunct="1">
                <a:lnSpc>
                  <a:spcPct val="90000"/>
                </a:lnSpc>
                <a:spcAft>
                  <a:spcPct val="15000"/>
                </a:spcAft>
                <a:defRPr/>
              </a:pPr>
              <a:endParaRPr lang="ru-RU" sz="1300" dirty="0"/>
            </a:p>
          </p:txBody>
        </p:sp>
      </p:grpSp>
      <p:sp>
        <p:nvSpPr>
          <p:cNvPr id="27" name="Скругленный прямоугольник 15">
            <a:extLst>
              <a:ext uri="{FF2B5EF4-FFF2-40B4-BE49-F238E27FC236}">
                <a16:creationId xmlns="" xmlns:a16="http://schemas.microsoft.com/office/drawing/2014/main" id="{D9806154-F465-4C03-B2BA-F83CF59CBA7F}"/>
              </a:ext>
            </a:extLst>
          </p:cNvPr>
          <p:cNvSpPr/>
          <p:nvPr/>
        </p:nvSpPr>
        <p:spPr>
          <a:xfrm>
            <a:off x="965199" y="1620770"/>
            <a:ext cx="3725333" cy="1808229"/>
          </a:xfrm>
          <a:prstGeom prst="roundRect">
            <a:avLst/>
          </a:prstGeom>
          <a:solidFill>
            <a:schemeClr val="bg2">
              <a:lumMod val="90000"/>
            </a:scheme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txBody>
          <a:bodyPr/>
          <a:lstStyle/>
          <a:p>
            <a:pPr algn="ctr" eaLnBrk="1" fontAlgn="auto" hangingPunct="1">
              <a:spcBef>
                <a:spcPts val="0"/>
              </a:spcBef>
              <a:spcAft>
                <a:spcPts val="0"/>
              </a:spcAft>
              <a:defRPr/>
            </a:pPr>
            <a:r>
              <a:rPr lang="ru-RU" b="1" dirty="0">
                <a:solidFill>
                  <a:schemeClr val="accent1">
                    <a:lumMod val="75000"/>
                  </a:schemeClr>
                </a:solidFill>
                <a:cs typeface="Times New Roman" pitchFamily="18" charset="0"/>
              </a:rPr>
              <a:t>Федеральный закон от 03.07.2016 г. № 238-ФЗ  </a:t>
            </a:r>
          </a:p>
          <a:p>
            <a:pPr algn="ctr" eaLnBrk="1" fontAlgn="auto" hangingPunct="1">
              <a:spcBef>
                <a:spcPts val="0"/>
              </a:spcBef>
              <a:spcAft>
                <a:spcPts val="0"/>
              </a:spcAft>
              <a:defRPr/>
            </a:pPr>
            <a:r>
              <a:rPr lang="ru-RU" b="1" dirty="0">
                <a:solidFill>
                  <a:schemeClr val="accent1">
                    <a:lumMod val="75000"/>
                  </a:schemeClr>
                </a:solidFill>
                <a:cs typeface="Times New Roman" pitchFamily="18" charset="0"/>
              </a:rPr>
              <a:t>«О независимой оценке квалификации»</a:t>
            </a:r>
          </a:p>
        </p:txBody>
      </p:sp>
      <p:sp>
        <p:nvSpPr>
          <p:cNvPr id="28" name="Прямоугольник 1">
            <a:extLst>
              <a:ext uri="{FF2B5EF4-FFF2-40B4-BE49-F238E27FC236}">
                <a16:creationId xmlns="" xmlns:a16="http://schemas.microsoft.com/office/drawing/2014/main" id="{08D30F5C-D539-4DD2-91BB-0DE116A14619}"/>
              </a:ext>
            </a:extLst>
          </p:cNvPr>
          <p:cNvSpPr>
            <a:spLocks noChangeArrowheads="1"/>
          </p:cNvSpPr>
          <p:nvPr/>
        </p:nvSpPr>
        <p:spPr bwMode="auto">
          <a:xfrm>
            <a:off x="5380525" y="1643157"/>
            <a:ext cx="6262677"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eaLnBrk="1" hangingPunct="1"/>
            <a:r>
              <a:rPr lang="ru-RU" altLang="ru-RU" sz="2000" dirty="0">
                <a:cs typeface="Times New Roman" panose="02020603050405020304" pitchFamily="18" charset="0"/>
              </a:rPr>
              <a:t>ст.4, ч.1. Независимая оценка квалификации проводится в форме </a:t>
            </a:r>
            <a:r>
              <a:rPr lang="ru-RU" altLang="ru-RU" sz="2000" b="1" i="1" dirty="0">
                <a:solidFill>
                  <a:schemeClr val="accent5">
                    <a:lumMod val="75000"/>
                  </a:schemeClr>
                </a:solidFill>
                <a:cs typeface="Times New Roman" panose="02020603050405020304" pitchFamily="18" charset="0"/>
              </a:rPr>
              <a:t>профессионального экзамена </a:t>
            </a:r>
            <a:r>
              <a:rPr lang="ru-RU" altLang="ru-RU" sz="2000" dirty="0">
                <a:cs typeface="Times New Roman" panose="02020603050405020304" pitchFamily="18" charset="0"/>
              </a:rPr>
              <a:t>центром оценки квалификаций в порядке, установленном Правительством Российской Федерации.</a:t>
            </a:r>
          </a:p>
        </p:txBody>
      </p:sp>
      <p:sp>
        <p:nvSpPr>
          <p:cNvPr id="14"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a:xfrm>
            <a:off x="10854046" y="6356350"/>
            <a:ext cx="499753" cy="365125"/>
          </a:xfrm>
        </p:spPr>
        <p:txBody>
          <a:bodyPr/>
          <a:lstStyle/>
          <a:p>
            <a:fld id="{0B2B4198-F023-4CE2-B86B-5560ECF9F361}" type="slidenum">
              <a:rPr lang="ru-RU" smtClean="0"/>
              <a:pPr/>
              <a:t>16</a:t>
            </a:fld>
            <a:endParaRPr lang="ru-RU" dirty="0"/>
          </a:p>
        </p:txBody>
      </p:sp>
    </p:spTree>
    <p:extLst>
      <p:ext uri="{BB962C8B-B14F-4D97-AF65-F5344CB8AC3E}">
        <p14:creationId xmlns="" xmlns:p14="http://schemas.microsoft.com/office/powerpoint/2010/main" val="2614281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496292" y="1389413"/>
            <a:ext cx="9393381" cy="1754326"/>
          </a:xfrm>
          <a:prstGeom prst="rect">
            <a:avLst/>
          </a:prstGeom>
        </p:spPr>
        <p:txBody>
          <a:bodyPr wrap="square">
            <a:spAutoFit/>
          </a:bodyPr>
          <a:lstStyle/>
          <a:p>
            <a:pPr algn="just">
              <a:lnSpc>
                <a:spcPct val="90000"/>
              </a:lnSpc>
              <a:spcBef>
                <a:spcPct val="0"/>
              </a:spcBef>
            </a:pPr>
            <a:endParaRPr lang="ru-RU" sz="2000" dirty="0" smtClean="0"/>
          </a:p>
          <a:p>
            <a:pPr algn="just">
              <a:lnSpc>
                <a:spcPct val="90000"/>
              </a:lnSpc>
              <a:spcBef>
                <a:spcPct val="0"/>
              </a:spcBef>
            </a:pPr>
            <a:endParaRPr lang="ru-RU" sz="2000" dirty="0" smtClean="0"/>
          </a:p>
          <a:p>
            <a:pPr algn="just">
              <a:lnSpc>
                <a:spcPct val="90000"/>
              </a:lnSpc>
              <a:spcBef>
                <a:spcPct val="0"/>
              </a:spcBef>
            </a:pPr>
            <a:r>
              <a:rPr lang="ru-RU" sz="2000" dirty="0" smtClean="0"/>
              <a:t>       </a:t>
            </a:r>
            <a:endParaRPr lang="en-US" i="1" dirty="0" smtClean="0"/>
          </a:p>
          <a:p>
            <a:pPr algn="just">
              <a:lnSpc>
                <a:spcPct val="90000"/>
              </a:lnSpc>
              <a:spcBef>
                <a:spcPct val="0"/>
              </a:spcBef>
            </a:pPr>
            <a:endParaRPr lang="en-US" i="1" dirty="0" smtClean="0"/>
          </a:p>
          <a:p>
            <a:pPr algn="just">
              <a:lnSpc>
                <a:spcPct val="90000"/>
              </a:lnSpc>
              <a:spcBef>
                <a:spcPct val="0"/>
              </a:spcBef>
            </a:pPr>
            <a:endParaRPr lang="ru-RU" i="1" dirty="0" smtClean="0"/>
          </a:p>
          <a:p>
            <a:pPr algn="just">
              <a:lnSpc>
                <a:spcPct val="90000"/>
              </a:lnSpc>
              <a:spcBef>
                <a:spcPct val="0"/>
              </a:spcBef>
            </a:pPr>
            <a:endPar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7" name="Прямоугольник 6"/>
          <p:cNvSpPr/>
          <p:nvPr/>
        </p:nvSpPr>
        <p:spPr>
          <a:xfrm>
            <a:off x="1104406" y="1425037"/>
            <a:ext cx="10355282" cy="4413516"/>
          </a:xfrm>
          <a:prstGeom prst="rect">
            <a:avLst/>
          </a:prstGeom>
        </p:spPr>
        <p:txBody>
          <a:bodyPr wrap="square">
            <a:spAutoFit/>
          </a:bodyPr>
          <a:lstStyle/>
          <a:p>
            <a:pPr algn="just">
              <a:lnSpc>
                <a:spcPct val="90000"/>
              </a:lnSpc>
              <a:spcBef>
                <a:spcPct val="0"/>
              </a:spcBef>
            </a:pPr>
            <a:endParaRPr lang="ru-RU" sz="2400" dirty="0" smtClean="0"/>
          </a:p>
          <a:p>
            <a:pPr algn="just">
              <a:lnSpc>
                <a:spcPct val="90000"/>
              </a:lnSpc>
              <a:spcBef>
                <a:spcPct val="0"/>
              </a:spcBef>
            </a:pPr>
            <a:r>
              <a:rPr lang="ru-RU" sz="2000" dirty="0" smtClean="0"/>
              <a:t>3.4.1.1. </a:t>
            </a:r>
            <a:r>
              <a:rPr lang="ru-RU" sz="1600" b="1" i="1" dirty="0" smtClean="0">
                <a:solidFill>
                  <a:srgbClr val="0070C0"/>
                </a:solidFill>
                <a:latin typeface="Tahoma" panose="020B0604030504040204" pitchFamily="34" charset="0"/>
                <a:ea typeface="Tahoma" panose="020B0604030504040204" pitchFamily="34" charset="0"/>
                <a:cs typeface="Tahoma" panose="020B0604030504040204" pitchFamily="34" charset="0"/>
              </a:rPr>
              <a:t>Одобрить отнесение к ведению  Совета </a:t>
            </a:r>
            <a:r>
              <a:rPr lang="ru-RU" sz="2000" dirty="0" smtClean="0"/>
              <a:t>по профессиональным квалификациям в сфере безопасности труда, социальной защиты и занятости населения следующие виды профессиональной деятельности (профессиональные стандарты) …….  </a:t>
            </a:r>
          </a:p>
          <a:p>
            <a:pPr algn="just">
              <a:lnSpc>
                <a:spcPct val="90000"/>
              </a:lnSpc>
              <a:spcBef>
                <a:spcPct val="0"/>
              </a:spcBef>
            </a:pPr>
            <a:endParaRPr lang="ru-RU" sz="2000" dirty="0" smtClean="0"/>
          </a:p>
          <a:p>
            <a:pPr algn="just">
              <a:lnSpc>
                <a:spcPct val="90000"/>
              </a:lnSpc>
              <a:spcBef>
                <a:spcPct val="0"/>
              </a:spcBef>
            </a:pPr>
            <a:endParaRPr lang="ru-RU" sz="2000" dirty="0" smtClean="0"/>
          </a:p>
          <a:p>
            <a:pPr algn="just">
              <a:lnSpc>
                <a:spcPct val="90000"/>
              </a:lnSpc>
              <a:spcBef>
                <a:spcPct val="0"/>
              </a:spcBef>
            </a:pPr>
            <a:r>
              <a:rPr lang="ru-RU" sz="2000" dirty="0" smtClean="0"/>
              <a:t>3.4.1.2. Совету по профессиональным квалификациям в сфере безопасности труда, социальной защиты и занятости населения и Совету по профессиональным квалификациям  торговой, внешнеторговой и по отдельным видам предпринимательской и экономической деятельности провести консультации по вопросам….. применения профессионального стандарта </a:t>
            </a:r>
            <a:r>
              <a:rPr lang="ru-RU" sz="1600" b="1" i="1" dirty="0" smtClean="0">
                <a:solidFill>
                  <a:srgbClr val="0070C0"/>
                </a:solidFill>
                <a:latin typeface="Tahoma" panose="020B0604030504040204" pitchFamily="34" charset="0"/>
                <a:ea typeface="Tahoma" panose="020B0604030504040204" pitchFamily="34" charset="0"/>
                <a:cs typeface="Tahoma" panose="020B0604030504040204" pitchFamily="34" charset="0"/>
              </a:rPr>
              <a:t>«Специалист в области охраны труда», включая независимую оценку квалификации. </a:t>
            </a:r>
          </a:p>
          <a:p>
            <a:pPr algn="just">
              <a:lnSpc>
                <a:spcPct val="90000"/>
              </a:lnSpc>
              <a:spcBef>
                <a:spcPct val="0"/>
              </a:spcBef>
            </a:pPr>
            <a:endParaRPr lang="ru-RU" sz="2400" dirty="0" smtClean="0"/>
          </a:p>
          <a:p>
            <a:pPr algn="just">
              <a:lnSpc>
                <a:spcPct val="90000"/>
              </a:lnSpc>
              <a:spcBef>
                <a:spcPct val="0"/>
              </a:spcBef>
            </a:pPr>
            <a:endParaRPr lang="ru-RU" sz="2400" dirty="0" smtClean="0"/>
          </a:p>
          <a:p>
            <a:pPr>
              <a:buNone/>
            </a:pPr>
            <a:r>
              <a:rPr lang="ru-RU" i="1" dirty="0" smtClean="0"/>
              <a:t>        </a:t>
            </a:r>
          </a:p>
        </p:txBody>
      </p:sp>
      <p:sp>
        <p:nvSpPr>
          <p:cNvPr id="8" name="Заголовок 8"/>
          <p:cNvSpPr txBox="1">
            <a:spLocks/>
          </p:cNvSpPr>
          <p:nvPr/>
        </p:nvSpPr>
        <p:spPr>
          <a:xfrm>
            <a:off x="1596788" y="450376"/>
            <a:ext cx="9758149" cy="713406"/>
          </a:xfrm>
          <a:prstGeom prst="rect">
            <a:avLst/>
          </a:prstGeom>
        </p:spPr>
        <p:txBody>
          <a:bodyPr vert="horz" lIns="91440" tIns="45720" rIns="91440" bIns="45720" rtlCol="0" anchor="b">
            <a:normAutofit fontScale="85000" lnSpcReduction="20000"/>
          </a:bodyPr>
          <a:lstStyle/>
          <a:p>
            <a:pPr algn="ctr">
              <a:lnSpc>
                <a:spcPct val="90000"/>
              </a:lnSpc>
              <a:spcBef>
                <a:spcPct val="0"/>
              </a:spcBef>
            </a:pPr>
            <a:r>
              <a:rPr kumimoji="0" lang="ru-RU"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        </a:t>
            </a: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Выписка из Протокола № 26  от 29 марта  2018 г. </a:t>
            </a:r>
          </a:p>
          <a:p>
            <a:pPr algn="ctr">
              <a:lnSpc>
                <a:spcPct val="90000"/>
              </a:lnSpc>
              <a:spcBef>
                <a:spcPct val="0"/>
              </a:spcBef>
            </a:pP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заседания Национального Совета при Президенте Российской Федерации </a:t>
            </a:r>
          </a:p>
          <a:p>
            <a:pPr algn="ctr">
              <a:lnSpc>
                <a:spcPct val="90000"/>
              </a:lnSpc>
              <a:spcBef>
                <a:spcPct val="0"/>
              </a:spcBef>
            </a:pPr>
            <a:r>
              <a:rPr lang="ru-RU" sz="21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по профессиональным квалификациям    </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Заголовок 5"/>
          <p:cNvSpPr>
            <a:spLocks noGrp="1"/>
          </p:cNvSpPr>
          <p:nvPr>
            <p:ph type="title"/>
          </p:nvPr>
        </p:nvSpPr>
        <p:spPr>
          <a:xfrm>
            <a:off x="1801092" y="368490"/>
            <a:ext cx="9567493" cy="545909"/>
          </a:xfrm>
        </p:spPr>
        <p:txBody>
          <a:bodyPr>
            <a:noAutofit/>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Перечень профессиональных стандартов,  </a:t>
            </a:r>
            <a:b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отнесенных к ведению Совета</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16" name="Содержимое 15"/>
          <p:cNvGraphicFramePr>
            <a:graphicFrameLocks noGrp="1"/>
          </p:cNvGraphicFramePr>
          <p:nvPr>
            <p:ph idx="1"/>
          </p:nvPr>
        </p:nvGraphicFramePr>
        <p:xfrm>
          <a:off x="838200" y="1456663"/>
          <a:ext cx="10464210" cy="4125303"/>
        </p:xfrm>
        <a:graphic>
          <a:graphicData uri="http://schemas.openxmlformats.org/drawingml/2006/table">
            <a:tbl>
              <a:tblPr firstRow="1" bandRow="1">
                <a:tableStyleId>{5C22544A-7EE6-4342-B048-85BDC9FD1C3A}</a:tableStyleId>
              </a:tblPr>
              <a:tblGrid>
                <a:gridCol w="742405"/>
                <a:gridCol w="1364897"/>
                <a:gridCol w="4171224"/>
                <a:gridCol w="1574040"/>
                <a:gridCol w="2611644"/>
              </a:tblGrid>
              <a:tr h="760311">
                <a:tc>
                  <a:txBody>
                    <a:bodyPr/>
                    <a:lstStyle/>
                    <a:p>
                      <a:pPr marL="0" algn="ctr" defTabSz="914400" rtl="0" eaLnBrk="1" latinLnBrk="0" hangingPunct="1">
                        <a:lnSpc>
                          <a:spcPct val="115000"/>
                        </a:lnSpc>
                        <a:spcAft>
                          <a:spcPts val="0"/>
                        </a:spcAft>
                      </a:pPr>
                      <a:r>
                        <a:rPr lang="ru-RU" sz="1100" b="1" kern="1200" dirty="0" smtClean="0">
                          <a:solidFill>
                            <a:schemeClr val="lt1"/>
                          </a:solidFill>
                          <a:latin typeface="Times New Roman"/>
                          <a:ea typeface="Calibri"/>
                          <a:cs typeface="Times New Roman"/>
                        </a:rPr>
                        <a:t>№№</a:t>
                      </a:r>
                    </a:p>
                    <a:p>
                      <a:pPr marL="0" algn="ctr" defTabSz="914400" rtl="0" eaLnBrk="1" latinLnBrk="0" hangingPunct="1">
                        <a:lnSpc>
                          <a:spcPct val="115000"/>
                        </a:lnSpc>
                        <a:spcAft>
                          <a:spcPts val="0"/>
                        </a:spcAft>
                      </a:pPr>
                      <a:r>
                        <a:rPr lang="en-US" sz="1100" b="1" kern="1200" dirty="0" smtClean="0">
                          <a:solidFill>
                            <a:schemeClr val="lt1"/>
                          </a:solidFill>
                          <a:latin typeface="Times New Roman"/>
                          <a:ea typeface="Calibri"/>
                          <a:cs typeface="Times New Roman"/>
                        </a:rPr>
                        <a:t>n/n</a:t>
                      </a:r>
                      <a:endParaRPr lang="ru-RU" sz="1100" b="1" kern="1200" dirty="0">
                        <a:solidFill>
                          <a:schemeClr val="lt1"/>
                        </a:solidFill>
                        <a:latin typeface="Times New Roman"/>
                        <a:ea typeface="Calibri"/>
                        <a:cs typeface="Times New Roman"/>
                      </a:endParaRPr>
                    </a:p>
                  </a:txBody>
                  <a:tcPr/>
                </a:tc>
                <a:tc>
                  <a:txBody>
                    <a:bodyPr/>
                    <a:lstStyle/>
                    <a:p>
                      <a:pPr algn="ctr">
                        <a:lnSpc>
                          <a:spcPct val="115000"/>
                        </a:lnSpc>
                        <a:spcAft>
                          <a:spcPts val="0"/>
                        </a:spcAft>
                      </a:pPr>
                      <a:r>
                        <a:rPr lang="ru-RU" sz="1100" dirty="0" smtClean="0">
                          <a:latin typeface="Times New Roman"/>
                          <a:ea typeface="Calibri"/>
                          <a:cs typeface="Times New Roman"/>
                        </a:rPr>
                        <a:t>Код  </a:t>
                      </a:r>
                    </a:p>
                    <a:p>
                      <a:pPr algn="ctr">
                        <a:lnSpc>
                          <a:spcPct val="115000"/>
                        </a:lnSpc>
                        <a:spcAft>
                          <a:spcPts val="0"/>
                        </a:spcAft>
                      </a:pPr>
                      <a:r>
                        <a:rPr lang="ru-RU" sz="1100" dirty="0" err="1" smtClean="0">
                          <a:latin typeface="Times New Roman"/>
                          <a:ea typeface="Calibri"/>
                          <a:cs typeface="Times New Roman"/>
                        </a:rPr>
                        <a:t>профстандарта</a:t>
                      </a:r>
                      <a:endParaRPr lang="ru-RU" sz="1100" dirty="0">
                        <a:latin typeface="Calibri"/>
                        <a:ea typeface="Calibri"/>
                        <a:cs typeface="Times New Roman"/>
                      </a:endParaRPr>
                    </a:p>
                  </a:txBody>
                  <a:tcPr marL="68580" marR="68580" marT="0" marB="0"/>
                </a:tc>
                <a:tc>
                  <a:txBody>
                    <a:bodyPr/>
                    <a:lstStyle/>
                    <a:p>
                      <a:pPr algn="ctr">
                        <a:lnSpc>
                          <a:spcPct val="115000"/>
                        </a:lnSpc>
                        <a:spcAft>
                          <a:spcPts val="0"/>
                        </a:spcAft>
                      </a:pPr>
                      <a:endParaRPr lang="ru-RU" sz="1100" dirty="0" smtClean="0">
                        <a:latin typeface="Times New Roman"/>
                        <a:ea typeface="Calibri"/>
                        <a:cs typeface="Times New Roman"/>
                      </a:endParaRPr>
                    </a:p>
                    <a:p>
                      <a:pPr algn="ctr">
                        <a:lnSpc>
                          <a:spcPct val="115000"/>
                        </a:lnSpc>
                        <a:spcAft>
                          <a:spcPts val="0"/>
                        </a:spcAft>
                      </a:pPr>
                      <a:r>
                        <a:rPr lang="ru-RU" sz="1100" dirty="0" smtClean="0">
                          <a:latin typeface="Times New Roman"/>
                          <a:ea typeface="Calibri"/>
                          <a:cs typeface="Times New Roman"/>
                        </a:rPr>
                        <a:t>Наименование </a:t>
                      </a:r>
                      <a:r>
                        <a:rPr lang="ru-RU" sz="1100" dirty="0">
                          <a:latin typeface="Times New Roman"/>
                          <a:ea typeface="Calibri"/>
                          <a:cs typeface="Times New Roman"/>
                        </a:rPr>
                        <a:t>профессионального стандарта</a:t>
                      </a:r>
                      <a:endParaRPr lang="ru-RU" sz="1100" dirty="0">
                        <a:latin typeface="Calibri"/>
                        <a:ea typeface="Calibri"/>
                        <a:cs typeface="Times New Roman"/>
                      </a:endParaRPr>
                    </a:p>
                  </a:txBody>
                  <a:tcPr marL="68580" marR="68580" marT="0" marB="0"/>
                </a:tc>
                <a:tc>
                  <a:txBody>
                    <a:bodyPr/>
                    <a:lstStyle/>
                    <a:p>
                      <a:pPr algn="ctr">
                        <a:lnSpc>
                          <a:spcPct val="115000"/>
                        </a:lnSpc>
                        <a:spcAft>
                          <a:spcPts val="0"/>
                        </a:spcAft>
                      </a:pPr>
                      <a:r>
                        <a:rPr lang="ru-RU" sz="1000" dirty="0">
                          <a:latin typeface="Times New Roman"/>
                          <a:ea typeface="Calibri"/>
                          <a:cs typeface="Times New Roman"/>
                        </a:rPr>
                        <a:t>Реквизиты приказа Минтруда России           </a:t>
                      </a:r>
                      <a:r>
                        <a:rPr lang="ru-RU" sz="1000" dirty="0" smtClean="0">
                          <a:latin typeface="Times New Roman"/>
                          <a:ea typeface="Calibri"/>
                          <a:cs typeface="Times New Roman"/>
                        </a:rPr>
                        <a:t>                 об </a:t>
                      </a:r>
                      <a:r>
                        <a:rPr lang="ru-RU" sz="1000" dirty="0">
                          <a:latin typeface="Times New Roman"/>
                          <a:ea typeface="Calibri"/>
                          <a:cs typeface="Times New Roman"/>
                        </a:rPr>
                        <a:t>утверждении </a:t>
                      </a:r>
                      <a:r>
                        <a:rPr lang="ru-RU" sz="1000" dirty="0" err="1">
                          <a:latin typeface="Times New Roman"/>
                          <a:ea typeface="Calibri"/>
                          <a:cs typeface="Times New Roman"/>
                        </a:rPr>
                        <a:t>профстандарта</a:t>
                      </a:r>
                      <a:endParaRPr lang="ru-RU" sz="1100" dirty="0">
                        <a:latin typeface="Calibri"/>
                        <a:ea typeface="Calibri"/>
                        <a:cs typeface="Times New Roman"/>
                      </a:endParaRPr>
                    </a:p>
                  </a:txBody>
                  <a:tcPr marL="68580" marR="68580" marT="0" marB="0"/>
                </a:tc>
                <a:tc>
                  <a:txBody>
                    <a:bodyPr/>
                    <a:lstStyle/>
                    <a:p>
                      <a:pPr algn="ctr">
                        <a:lnSpc>
                          <a:spcPct val="115000"/>
                        </a:lnSpc>
                        <a:spcAft>
                          <a:spcPts val="0"/>
                        </a:spcAft>
                      </a:pPr>
                      <a:r>
                        <a:rPr lang="ru-RU" sz="1100" dirty="0">
                          <a:latin typeface="Times New Roman"/>
                          <a:ea typeface="Calibri"/>
                          <a:cs typeface="Times New Roman"/>
                        </a:rPr>
                        <a:t>Дата и регистрационный номер </a:t>
                      </a:r>
                      <a:endParaRPr lang="ru-RU" sz="1100" dirty="0">
                        <a:latin typeface="Calibri"/>
                        <a:ea typeface="Calibri"/>
                        <a:cs typeface="Times New Roman"/>
                      </a:endParaRPr>
                    </a:p>
                    <a:p>
                      <a:pPr algn="ctr">
                        <a:lnSpc>
                          <a:spcPct val="115000"/>
                        </a:lnSpc>
                        <a:spcAft>
                          <a:spcPts val="0"/>
                        </a:spcAft>
                      </a:pPr>
                      <a:r>
                        <a:rPr lang="ru-RU" sz="1100" dirty="0" smtClean="0">
                          <a:latin typeface="Times New Roman"/>
                          <a:ea typeface="Calibri"/>
                          <a:cs typeface="Times New Roman"/>
                        </a:rPr>
                        <a:t>Минюста России</a:t>
                      </a:r>
                      <a:endParaRPr lang="ru-RU" sz="1100" dirty="0">
                        <a:latin typeface="Calibri"/>
                        <a:ea typeface="Calibri"/>
                        <a:cs typeface="Times New Roman"/>
                      </a:endParaRPr>
                    </a:p>
                  </a:txBody>
                  <a:tcPr marL="68580" marR="68580" marT="0" marB="0"/>
                </a:tc>
              </a:tr>
              <a:tr h="418171">
                <a:tc>
                  <a:txBody>
                    <a:bodyPr/>
                    <a:lstStyle/>
                    <a:p>
                      <a:pPr algn="ctr"/>
                      <a:r>
                        <a:rPr lang="ru-RU" sz="1200" dirty="0" smtClean="0"/>
                        <a:t>1</a:t>
                      </a:r>
                      <a:endParaRPr lang="ru-RU" sz="1200" dirty="0"/>
                    </a:p>
                  </a:txBody>
                  <a:tcPr/>
                </a:tc>
                <a:tc>
                  <a:txBody>
                    <a:bodyPr/>
                    <a:lstStyle/>
                    <a:p>
                      <a:pPr algn="just">
                        <a:lnSpc>
                          <a:spcPct val="115000"/>
                        </a:lnSpc>
                        <a:spcAft>
                          <a:spcPts val="0"/>
                        </a:spcAft>
                      </a:pPr>
                      <a:r>
                        <a:rPr lang="ru-RU" sz="1200" dirty="0">
                          <a:latin typeface="Times New Roman"/>
                          <a:ea typeface="Calibri"/>
                          <a:cs typeface="Times New Roman"/>
                        </a:rPr>
                        <a:t>03.001</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Специалист по социальной работе</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22.10.2013</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 571н</a:t>
                      </a:r>
                      <a:endParaRPr lang="ru-RU" sz="1200">
                        <a:latin typeface="Calibri"/>
                        <a:ea typeface="Calibri"/>
                        <a:cs typeface="Times New Roman"/>
                      </a:endParaRPr>
                    </a:p>
                  </a:txBody>
                  <a:tcPr marL="68580" marR="68580" marT="0" marB="0"/>
                </a:tc>
                <a:tc>
                  <a:txBody>
                    <a:bodyPr/>
                    <a:lstStyle/>
                    <a:p>
                      <a:pPr algn="just">
                        <a:lnSpc>
                          <a:spcPct val="115000"/>
                        </a:lnSpc>
                        <a:spcAft>
                          <a:spcPts val="0"/>
                        </a:spcAft>
                      </a:pPr>
                      <a:r>
                        <a:rPr lang="ru-RU" sz="1200" dirty="0">
                          <a:latin typeface="Times New Roman"/>
                          <a:ea typeface="Calibri"/>
                          <a:cs typeface="Times New Roman"/>
                        </a:rPr>
                        <a:t>от 06.12.2013</a:t>
                      </a:r>
                      <a:endParaRPr lang="ru-RU" sz="1200" dirty="0">
                        <a:latin typeface="Calibri"/>
                        <a:ea typeface="Calibri"/>
                        <a:cs typeface="Times New Roman"/>
                      </a:endParaRPr>
                    </a:p>
                    <a:p>
                      <a:pPr algn="just">
                        <a:lnSpc>
                          <a:spcPct val="115000"/>
                        </a:lnSpc>
                        <a:spcAft>
                          <a:spcPts val="0"/>
                        </a:spcAft>
                      </a:pPr>
                      <a:r>
                        <a:rPr lang="ru-RU" sz="1200" dirty="0" smtClean="0">
                          <a:latin typeface="Times New Roman"/>
                          <a:ea typeface="Calibri"/>
                          <a:cs typeface="Times New Roman"/>
                        </a:rPr>
                        <a:t>регистрационный  </a:t>
                      </a:r>
                      <a:r>
                        <a:rPr lang="ru-RU" sz="1200" dirty="0">
                          <a:latin typeface="Times New Roman"/>
                          <a:ea typeface="Calibri"/>
                          <a:cs typeface="Times New Roman"/>
                        </a:rPr>
                        <a:t>№ 30549</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2</a:t>
                      </a:r>
                      <a:endParaRPr lang="ru-RU" sz="1200" dirty="0"/>
                    </a:p>
                  </a:txBody>
                  <a:tcPr/>
                </a:tc>
                <a:tc>
                  <a:txBody>
                    <a:bodyPr/>
                    <a:lstStyle/>
                    <a:p>
                      <a:pPr algn="just">
                        <a:lnSpc>
                          <a:spcPct val="115000"/>
                        </a:lnSpc>
                        <a:spcAft>
                          <a:spcPts val="0"/>
                        </a:spcAft>
                      </a:pPr>
                      <a:r>
                        <a:rPr lang="ru-RU" sz="1200">
                          <a:latin typeface="Times New Roman"/>
                          <a:ea typeface="Calibri"/>
                          <a:cs typeface="Times New Roman"/>
                        </a:rPr>
                        <a:t>03.002</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Социальный работник</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18.11.2013</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 677н</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spc="20" dirty="0">
                          <a:latin typeface="Times New Roman"/>
                          <a:ea typeface="Calibri"/>
                          <a:cs typeface="Times New Roman"/>
                        </a:rPr>
                        <a:t>от </a:t>
                      </a:r>
                      <a:r>
                        <a:rPr lang="ru-RU" sz="1200" spc="20" dirty="0" smtClean="0">
                          <a:latin typeface="Times New Roman"/>
                          <a:ea typeface="Calibri"/>
                          <a:cs typeface="Times New Roman"/>
                        </a:rPr>
                        <a:t>18.12.2013</a:t>
                      </a:r>
                    </a:p>
                    <a:p>
                      <a:pPr>
                        <a:lnSpc>
                          <a:spcPct val="115000"/>
                        </a:lnSpc>
                        <a:spcAft>
                          <a:spcPts val="0"/>
                        </a:spcAft>
                      </a:pPr>
                      <a:r>
                        <a:rPr lang="ru-RU" sz="1200" spc="20" dirty="0" smtClean="0">
                          <a:latin typeface="Times New Roman"/>
                          <a:ea typeface="Calibri"/>
                          <a:cs typeface="Times New Roman"/>
                        </a:rPr>
                        <a:t> </a:t>
                      </a:r>
                      <a:r>
                        <a:rPr lang="ru-RU" sz="1200" spc="20" dirty="0">
                          <a:latin typeface="Times New Roman"/>
                          <a:ea typeface="Calibri"/>
                          <a:cs typeface="Times New Roman"/>
                        </a:rPr>
                        <a:t>регистрационный  № 30627</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3</a:t>
                      </a:r>
                      <a:endParaRPr lang="ru-RU" sz="1200" dirty="0"/>
                    </a:p>
                  </a:txBody>
                  <a:tcPr/>
                </a:tc>
                <a:tc>
                  <a:txBody>
                    <a:bodyPr/>
                    <a:lstStyle/>
                    <a:p>
                      <a:pPr algn="just">
                        <a:lnSpc>
                          <a:spcPct val="115000"/>
                        </a:lnSpc>
                        <a:spcAft>
                          <a:spcPts val="0"/>
                        </a:spcAft>
                      </a:pPr>
                      <a:r>
                        <a:rPr lang="ru-RU" sz="1200" dirty="0">
                          <a:latin typeface="Times New Roman"/>
                          <a:ea typeface="Calibri"/>
                          <a:cs typeface="Times New Roman"/>
                        </a:rPr>
                        <a:t>03.003</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Руководитель организации социального обслуживания</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18.11.2013   </a:t>
                      </a:r>
                      <a:endParaRPr lang="ru-RU" sz="1200" dirty="0" smtClean="0">
                        <a:latin typeface="Times New Roman"/>
                        <a:ea typeface="Calibri"/>
                        <a:cs typeface="Times New Roman"/>
                      </a:endParaRPr>
                    </a:p>
                    <a:p>
                      <a:pPr>
                        <a:lnSpc>
                          <a:spcPct val="115000"/>
                        </a:lnSpc>
                        <a:spcAft>
                          <a:spcPts val="0"/>
                        </a:spcAft>
                      </a:pPr>
                      <a:r>
                        <a:rPr lang="ru-RU" sz="1200" dirty="0" smtClean="0">
                          <a:latin typeface="Times New Roman"/>
                          <a:ea typeface="Calibri"/>
                          <a:cs typeface="Times New Roman"/>
                        </a:rPr>
                        <a:t> </a:t>
                      </a:r>
                      <a:r>
                        <a:rPr lang="ru-RU" sz="1200" dirty="0">
                          <a:latin typeface="Times New Roman"/>
                          <a:ea typeface="Calibri"/>
                          <a:cs typeface="Times New Roman"/>
                        </a:rPr>
                        <a:t>№ 678н</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spc="20" dirty="0">
                          <a:latin typeface="Times New Roman"/>
                          <a:ea typeface="Calibri"/>
                          <a:cs typeface="Times New Roman"/>
                        </a:rPr>
                        <a:t>от </a:t>
                      </a:r>
                      <a:r>
                        <a:rPr lang="ru-RU" sz="1200" spc="20" dirty="0" smtClean="0">
                          <a:latin typeface="Times New Roman"/>
                          <a:ea typeface="Calibri"/>
                          <a:cs typeface="Times New Roman"/>
                        </a:rPr>
                        <a:t>31.12.2013</a:t>
                      </a:r>
                    </a:p>
                    <a:p>
                      <a:pPr>
                        <a:lnSpc>
                          <a:spcPct val="115000"/>
                        </a:lnSpc>
                        <a:spcAft>
                          <a:spcPts val="0"/>
                        </a:spcAft>
                      </a:pPr>
                      <a:r>
                        <a:rPr lang="ru-RU" sz="1200" spc="20" dirty="0" smtClean="0">
                          <a:latin typeface="Times New Roman"/>
                          <a:ea typeface="Calibri"/>
                          <a:cs typeface="Times New Roman"/>
                        </a:rPr>
                        <a:t>регистрационный  </a:t>
                      </a:r>
                      <a:r>
                        <a:rPr lang="ru-RU" sz="1200" spc="20" dirty="0">
                          <a:latin typeface="Times New Roman"/>
                          <a:ea typeface="Calibri"/>
                          <a:cs typeface="Times New Roman"/>
                        </a:rPr>
                        <a:t>№ 30970 </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4</a:t>
                      </a:r>
                      <a:endParaRPr lang="ru-RU" sz="1200" dirty="0"/>
                    </a:p>
                  </a:txBody>
                  <a:tcPr/>
                </a:tc>
                <a:tc>
                  <a:txBody>
                    <a:bodyPr/>
                    <a:lstStyle/>
                    <a:p>
                      <a:pPr algn="just">
                        <a:lnSpc>
                          <a:spcPct val="115000"/>
                        </a:lnSpc>
                        <a:spcAft>
                          <a:spcPts val="0"/>
                        </a:spcAft>
                      </a:pPr>
                      <a:r>
                        <a:rPr lang="ru-RU" sz="1200">
                          <a:latin typeface="Times New Roman"/>
                          <a:ea typeface="Calibri"/>
                          <a:cs typeface="Times New Roman"/>
                        </a:rPr>
                        <a:t>03.004</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Руководитель учреждения медико-социальной экспертизы</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05.12.2013</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 714н</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25.12.2013 </a:t>
                      </a:r>
                      <a:endParaRPr lang="ru-RU" sz="1200" dirty="0" smtClean="0">
                        <a:latin typeface="Times New Roman"/>
                        <a:ea typeface="Calibri"/>
                        <a:cs typeface="Times New Roman"/>
                      </a:endParaRPr>
                    </a:p>
                    <a:p>
                      <a:pPr>
                        <a:lnSpc>
                          <a:spcPct val="115000"/>
                        </a:lnSpc>
                        <a:spcAft>
                          <a:spcPts val="0"/>
                        </a:spcAft>
                      </a:pPr>
                      <a:r>
                        <a:rPr lang="ru-RU" sz="1200" dirty="0" smtClean="0">
                          <a:latin typeface="Times New Roman"/>
                          <a:ea typeface="Calibri"/>
                          <a:cs typeface="Times New Roman"/>
                        </a:rPr>
                        <a:t>регистрационный   № </a:t>
                      </a:r>
                      <a:r>
                        <a:rPr lang="ru-RU" sz="1200" dirty="0">
                          <a:latin typeface="Times New Roman"/>
                          <a:ea typeface="Calibri"/>
                          <a:cs typeface="Times New Roman"/>
                        </a:rPr>
                        <a:t>30837 </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5</a:t>
                      </a:r>
                      <a:endParaRPr lang="ru-RU" sz="1200" dirty="0"/>
                    </a:p>
                  </a:txBody>
                  <a:tcPr/>
                </a:tc>
                <a:tc>
                  <a:txBody>
                    <a:bodyPr/>
                    <a:lstStyle/>
                    <a:p>
                      <a:pPr algn="just">
                        <a:lnSpc>
                          <a:spcPct val="115000"/>
                        </a:lnSpc>
                        <a:spcAft>
                          <a:spcPts val="0"/>
                        </a:spcAft>
                      </a:pPr>
                      <a:r>
                        <a:rPr lang="ru-RU" sz="1200">
                          <a:latin typeface="Times New Roman"/>
                          <a:ea typeface="Calibri"/>
                          <a:cs typeface="Times New Roman"/>
                        </a:rPr>
                        <a:t>03.005</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Специалист по медико-социальной экспертизе</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05.12.2013</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 715н</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a:t>
                      </a:r>
                      <a:r>
                        <a:rPr lang="ru-RU" sz="1200" dirty="0" smtClean="0">
                          <a:latin typeface="Times New Roman"/>
                          <a:ea typeface="Calibri"/>
                          <a:cs typeface="Times New Roman"/>
                        </a:rPr>
                        <a:t>31.12.2013</a:t>
                      </a:r>
                    </a:p>
                    <a:p>
                      <a:pPr>
                        <a:lnSpc>
                          <a:spcPct val="115000"/>
                        </a:lnSpc>
                        <a:spcAft>
                          <a:spcPts val="0"/>
                        </a:spcAft>
                      </a:pPr>
                      <a:r>
                        <a:rPr lang="ru-RU" sz="1200" dirty="0" smtClean="0">
                          <a:latin typeface="Times New Roman"/>
                          <a:ea typeface="Calibri"/>
                          <a:cs typeface="Times New Roman"/>
                        </a:rPr>
                        <a:t> </a:t>
                      </a:r>
                      <a:r>
                        <a:rPr lang="ru-RU" sz="1200" dirty="0">
                          <a:latin typeface="Times New Roman"/>
                          <a:ea typeface="Calibri"/>
                          <a:cs typeface="Times New Roman"/>
                        </a:rPr>
                        <a:t>регистрационный   № 30942</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6</a:t>
                      </a:r>
                      <a:endParaRPr lang="ru-RU" sz="1200" dirty="0"/>
                    </a:p>
                  </a:txBody>
                  <a:tcPr/>
                </a:tc>
                <a:tc>
                  <a:txBody>
                    <a:bodyPr/>
                    <a:lstStyle/>
                    <a:p>
                      <a:pPr algn="just">
                        <a:lnSpc>
                          <a:spcPct val="115000"/>
                        </a:lnSpc>
                        <a:spcAft>
                          <a:spcPts val="0"/>
                        </a:spcAft>
                      </a:pPr>
                      <a:r>
                        <a:rPr lang="ru-RU" sz="1200">
                          <a:latin typeface="Times New Roman"/>
                          <a:ea typeface="Calibri"/>
                          <a:cs typeface="Times New Roman"/>
                        </a:rPr>
                        <a:t>03.008</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Психолог в социальной сфере</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18.11.2013 </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 682н</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a:t>
                      </a:r>
                      <a:r>
                        <a:rPr lang="ru-RU" sz="1200" dirty="0" smtClean="0">
                          <a:latin typeface="Times New Roman"/>
                          <a:ea typeface="Calibri"/>
                          <a:cs typeface="Times New Roman"/>
                        </a:rPr>
                        <a:t>25.12.2013</a:t>
                      </a:r>
                    </a:p>
                    <a:p>
                      <a:pPr>
                        <a:lnSpc>
                          <a:spcPct val="115000"/>
                        </a:lnSpc>
                        <a:spcAft>
                          <a:spcPts val="0"/>
                        </a:spcAft>
                      </a:pPr>
                      <a:r>
                        <a:rPr lang="ru-RU" sz="1200" dirty="0" smtClean="0">
                          <a:latin typeface="Times New Roman"/>
                          <a:ea typeface="Calibri"/>
                          <a:cs typeface="Times New Roman"/>
                        </a:rPr>
                        <a:t> </a:t>
                      </a:r>
                      <a:r>
                        <a:rPr lang="ru-RU" sz="1200" dirty="0">
                          <a:latin typeface="Times New Roman"/>
                          <a:ea typeface="Calibri"/>
                          <a:cs typeface="Times New Roman"/>
                        </a:rPr>
                        <a:t>регистрационный    № 30840</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7</a:t>
                      </a:r>
                      <a:endParaRPr lang="ru-RU" sz="1200" dirty="0"/>
                    </a:p>
                  </a:txBody>
                  <a:tcPr/>
                </a:tc>
                <a:tc>
                  <a:txBody>
                    <a:bodyPr/>
                    <a:lstStyle/>
                    <a:p>
                      <a:pPr algn="just">
                        <a:lnSpc>
                          <a:spcPct val="115000"/>
                        </a:lnSpc>
                        <a:spcAft>
                          <a:spcPts val="0"/>
                        </a:spcAft>
                      </a:pPr>
                      <a:r>
                        <a:rPr lang="ru-RU" sz="1200" dirty="0">
                          <a:latin typeface="Times New Roman"/>
                          <a:ea typeface="Calibri"/>
                          <a:cs typeface="Times New Roman"/>
                        </a:rPr>
                        <a:t>03.009</a:t>
                      </a:r>
                      <a:endParaRPr lang="ru-RU" sz="1200" dirty="0">
                        <a:latin typeface="Calibri"/>
                        <a:ea typeface="Calibri"/>
                        <a:cs typeface="Times New Roman"/>
                      </a:endParaRPr>
                    </a:p>
                  </a:txBody>
                  <a:tcPr marL="68580" marR="68580" marT="0" marB="0"/>
                </a:tc>
                <a:tc>
                  <a:txBody>
                    <a:bodyPr/>
                    <a:lstStyle/>
                    <a:p>
                      <a:pPr fontAlgn="base">
                        <a:lnSpc>
                          <a:spcPct val="115000"/>
                        </a:lnSpc>
                        <a:spcAft>
                          <a:spcPts val="0"/>
                        </a:spcAft>
                        <a:tabLst>
                          <a:tab pos="5220970" algn="l"/>
                        </a:tabLst>
                      </a:pPr>
                      <a:r>
                        <a:rPr lang="ru-RU" sz="1200" dirty="0">
                          <a:latin typeface="Times New Roman"/>
                          <a:ea typeface="Calibri"/>
                          <a:cs typeface="Times New Roman"/>
                        </a:rPr>
                        <a:t>Специалист по работе с семьей</a:t>
                      </a:r>
                      <a:endParaRPr lang="ru-RU" sz="1200" dirty="0">
                        <a:latin typeface="Calibri"/>
                        <a:ea typeface="Calibri"/>
                        <a:cs typeface="Times New Roman"/>
                      </a:endParaRPr>
                    </a:p>
                  </a:txBody>
                  <a:tcPr marL="68580" marR="68580" marT="0" marB="0"/>
                </a:tc>
                <a:tc>
                  <a:txBody>
                    <a:bodyPr/>
                    <a:lstStyle/>
                    <a:p>
                      <a:pPr algn="l">
                        <a:spcAft>
                          <a:spcPts val="0"/>
                        </a:spcAft>
                      </a:pPr>
                      <a:r>
                        <a:rPr lang="ru-RU" sz="1200" spc="0" dirty="0">
                          <a:latin typeface="Times New Roman"/>
                          <a:ea typeface="Times New Roman"/>
                          <a:cs typeface="Times New Roman"/>
                        </a:rPr>
                        <a:t>от 18.11.2013</a:t>
                      </a:r>
                      <a:endParaRPr lang="ru-RU" sz="1200" spc="25" dirty="0">
                        <a:latin typeface="Cambria"/>
                        <a:ea typeface="Times New Roman"/>
                        <a:cs typeface="Times New Roman"/>
                      </a:endParaRPr>
                    </a:p>
                    <a:p>
                      <a:pPr algn="l">
                        <a:spcAft>
                          <a:spcPts val="0"/>
                        </a:spcAft>
                      </a:pPr>
                      <a:r>
                        <a:rPr lang="ru-RU" sz="1200" spc="0" dirty="0">
                          <a:latin typeface="Times New Roman"/>
                          <a:ea typeface="Times New Roman"/>
                          <a:cs typeface="Times New Roman"/>
                        </a:rPr>
                        <a:t>№ 683н</a:t>
                      </a:r>
                      <a:endParaRPr lang="ru-RU" sz="1200" spc="25" dirty="0">
                        <a:latin typeface="Cambria"/>
                        <a:ea typeface="Times New Roman"/>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26.12.2013</a:t>
                      </a:r>
                      <a:endParaRPr lang="ru-RU" sz="12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регистрационный  </a:t>
                      </a:r>
                      <a:r>
                        <a:rPr lang="ru-RU" sz="1200" dirty="0" smtClean="0">
                          <a:latin typeface="Times New Roman"/>
                          <a:ea typeface="Calibri"/>
                          <a:cs typeface="Times New Roman"/>
                        </a:rPr>
                        <a:t> </a:t>
                      </a:r>
                      <a:r>
                        <a:rPr lang="ru-RU" sz="1200" dirty="0">
                          <a:latin typeface="Times New Roman"/>
                          <a:ea typeface="Calibri"/>
                          <a:cs typeface="Times New Roman"/>
                        </a:rPr>
                        <a:t>№ 30849</a:t>
                      </a:r>
                      <a:endParaRPr lang="ru-RU" sz="1200" dirty="0">
                        <a:latin typeface="Calibri"/>
                        <a:ea typeface="Calibri"/>
                        <a:cs typeface="Times New Roman"/>
                      </a:endParaRPr>
                    </a:p>
                  </a:txBody>
                  <a:tcPr marL="68580" marR="68580" marT="0" marB="0"/>
                </a:tc>
              </a:tr>
              <a:tr h="418171">
                <a:tc>
                  <a:txBody>
                    <a:bodyPr/>
                    <a:lstStyle/>
                    <a:p>
                      <a:pPr algn="ctr"/>
                      <a:r>
                        <a:rPr lang="ru-RU" sz="1200" dirty="0" smtClean="0"/>
                        <a:t>8</a:t>
                      </a:r>
                      <a:endParaRPr lang="ru-RU" sz="1200" dirty="0"/>
                    </a:p>
                  </a:txBody>
                  <a:tcPr/>
                </a:tc>
                <a:tc>
                  <a:txBody>
                    <a:bodyPr/>
                    <a:lstStyle/>
                    <a:p>
                      <a:pPr>
                        <a:lnSpc>
                          <a:spcPct val="115000"/>
                        </a:lnSpc>
                        <a:spcAft>
                          <a:spcPts val="0"/>
                        </a:spcAft>
                      </a:pPr>
                      <a:r>
                        <a:rPr lang="ru-RU" sz="1200">
                          <a:latin typeface="Times New Roman"/>
                          <a:ea typeface="Calibri"/>
                          <a:cs typeface="Times New Roman"/>
                        </a:rPr>
                        <a:t>03.011</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b="1" dirty="0">
                          <a:solidFill>
                            <a:srgbClr val="000000"/>
                          </a:solidFill>
                          <a:latin typeface="Times New Roman"/>
                          <a:ea typeface="Calibri"/>
                          <a:cs typeface="Times New Roman"/>
                        </a:rPr>
                        <a:t>Специалист по оказанию государственных услуг в области занятости населения </a:t>
                      </a:r>
                      <a:endParaRPr lang="ru-RU" sz="1200" b="1" dirty="0">
                        <a:latin typeface="Calibri"/>
                        <a:ea typeface="Calibri"/>
                        <a:cs typeface="Times New Roman"/>
                      </a:endParaRPr>
                    </a:p>
                  </a:txBody>
                  <a:tcPr marL="68580" marR="68580" marT="0" marB="0"/>
                </a:tc>
                <a:tc>
                  <a:txBody>
                    <a:bodyPr/>
                    <a:lstStyle/>
                    <a:p>
                      <a:pPr>
                        <a:lnSpc>
                          <a:spcPct val="115000"/>
                        </a:lnSpc>
                        <a:spcAft>
                          <a:spcPts val="0"/>
                        </a:spcAft>
                      </a:pPr>
                      <a:r>
                        <a:rPr lang="ru-RU" sz="1200" b="1" dirty="0">
                          <a:solidFill>
                            <a:srgbClr val="000000"/>
                          </a:solidFill>
                          <a:latin typeface="Times New Roman"/>
                          <a:ea typeface="Calibri"/>
                          <a:cs typeface="Times New Roman"/>
                        </a:rPr>
                        <a:t>от 28.11.2016     </a:t>
                      </a:r>
                      <a:endParaRPr lang="ru-RU" sz="1200" b="1" dirty="0" smtClean="0">
                        <a:solidFill>
                          <a:srgbClr val="000000"/>
                        </a:solidFill>
                        <a:latin typeface="Times New Roman"/>
                        <a:ea typeface="Calibri"/>
                        <a:cs typeface="Times New Roman"/>
                      </a:endParaRPr>
                    </a:p>
                    <a:p>
                      <a:pPr>
                        <a:lnSpc>
                          <a:spcPct val="115000"/>
                        </a:lnSpc>
                        <a:spcAft>
                          <a:spcPts val="0"/>
                        </a:spcAft>
                      </a:pPr>
                      <a:r>
                        <a:rPr lang="ru-RU" sz="1200" b="1" dirty="0" smtClean="0">
                          <a:solidFill>
                            <a:srgbClr val="000000"/>
                          </a:solidFill>
                          <a:latin typeface="Times New Roman"/>
                          <a:ea typeface="Calibri"/>
                          <a:cs typeface="Times New Roman"/>
                        </a:rPr>
                        <a:t> </a:t>
                      </a:r>
                      <a:r>
                        <a:rPr lang="ru-RU" sz="1200" b="1" dirty="0">
                          <a:solidFill>
                            <a:srgbClr val="000000"/>
                          </a:solidFill>
                          <a:latin typeface="Times New Roman"/>
                          <a:ea typeface="Calibri"/>
                          <a:cs typeface="Times New Roman"/>
                        </a:rPr>
                        <a:t>№ 676н</a:t>
                      </a:r>
                      <a:endParaRPr lang="ru-RU" sz="1200" b="1"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07.12.2016</a:t>
                      </a:r>
                      <a:endParaRPr lang="ru-RU" sz="12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регистрационный </a:t>
                      </a:r>
                      <a:r>
                        <a:rPr lang="ru-RU" sz="1200" dirty="0" smtClean="0">
                          <a:latin typeface="Times New Roman"/>
                          <a:ea typeface="Calibri"/>
                          <a:cs typeface="Times New Roman"/>
                        </a:rPr>
                        <a:t>  </a:t>
                      </a:r>
                      <a:r>
                        <a:rPr lang="ru-RU" sz="1200" dirty="0">
                          <a:latin typeface="Times New Roman"/>
                          <a:ea typeface="Calibri"/>
                          <a:cs typeface="Times New Roman"/>
                        </a:rPr>
                        <a:t>№ 44611</a:t>
                      </a:r>
                      <a:endParaRPr lang="ru-RU" sz="1200" dirty="0">
                        <a:latin typeface="Calibri"/>
                        <a:ea typeface="Calibri"/>
                        <a:cs typeface="Times New Roman"/>
                      </a:endParaRPr>
                    </a:p>
                  </a:txBody>
                  <a:tcPr marL="68580" marR="68580" marT="0" marB="0"/>
                </a:tc>
              </a:tr>
            </a:tbl>
          </a:graphicData>
        </a:graphic>
      </p:graphicFrame>
      <p:sp>
        <p:nvSpPr>
          <p:cNvPr id="5"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a:xfrm>
            <a:off x="8610600" y="6356350"/>
            <a:ext cx="2743200" cy="365125"/>
          </a:xfrm>
        </p:spPr>
        <p:txBody>
          <a:bodyPr/>
          <a:lstStyle/>
          <a:p>
            <a:fld id="{0B2B4198-F023-4CE2-B86B-5560ECF9F361}" type="slidenum">
              <a:rPr lang="ru-RU" smtClean="0"/>
              <a:pPr/>
              <a:t>18</a:t>
            </a:fld>
            <a:endParaRPr lang="ru-RU"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726885" y="305830"/>
            <a:ext cx="9307773" cy="646331"/>
          </a:xfrm>
          <a:prstGeom prst="rect">
            <a:avLst/>
          </a:prstGeom>
        </p:spPr>
        <p:txBody>
          <a:bodyPr wrap="square">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Перечень профессиональных стандартов, </a:t>
            </a:r>
            <a:b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отнесенных к ведению Совета</a:t>
            </a:r>
            <a:endParaRPr lang="ru-RU" sz="2000"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19</a:t>
            </a:fld>
            <a:endParaRPr lang="ru-RU" dirty="0"/>
          </a:p>
        </p:txBody>
      </p:sp>
      <p:graphicFrame>
        <p:nvGraphicFramePr>
          <p:cNvPr id="9" name="Содержимое 11"/>
          <p:cNvGraphicFramePr>
            <a:graphicFrameLocks noGrp="1"/>
          </p:cNvGraphicFramePr>
          <p:nvPr>
            <p:ph idx="1"/>
          </p:nvPr>
        </p:nvGraphicFramePr>
        <p:xfrm>
          <a:off x="838199" y="1377951"/>
          <a:ext cx="10680865" cy="4759796"/>
        </p:xfrm>
        <a:graphic>
          <a:graphicData uri="http://schemas.openxmlformats.org/drawingml/2006/table">
            <a:tbl>
              <a:tblPr firstRow="1" bandRow="1">
                <a:tableStyleId>{5C22544A-7EE6-4342-B048-85BDC9FD1C3A}</a:tableStyleId>
              </a:tblPr>
              <a:tblGrid>
                <a:gridCol w="634341"/>
                <a:gridCol w="1389413"/>
                <a:gridCol w="4203865"/>
                <a:gridCol w="2317073"/>
                <a:gridCol w="2136173"/>
              </a:tblGrid>
              <a:tr h="608839">
                <a:tc>
                  <a:txBody>
                    <a:bodyPr/>
                    <a:lstStyle/>
                    <a:p>
                      <a:pPr marL="0" algn="ctr" defTabSz="914400" rtl="0" eaLnBrk="1" latinLnBrk="0" hangingPunct="1">
                        <a:lnSpc>
                          <a:spcPct val="115000"/>
                        </a:lnSpc>
                        <a:spcAft>
                          <a:spcPts val="0"/>
                        </a:spcAft>
                      </a:pPr>
                      <a:r>
                        <a:rPr lang="ru-RU" sz="1050" b="1" kern="1200" dirty="0" smtClean="0">
                          <a:solidFill>
                            <a:schemeClr val="lt1"/>
                          </a:solidFill>
                          <a:latin typeface="Times New Roman"/>
                          <a:ea typeface="Calibri"/>
                          <a:cs typeface="Times New Roman"/>
                        </a:rPr>
                        <a:t>№№</a:t>
                      </a:r>
                    </a:p>
                    <a:p>
                      <a:pPr marL="0" algn="ctr" defTabSz="914400" rtl="0" eaLnBrk="1" latinLnBrk="0" hangingPunct="1">
                        <a:lnSpc>
                          <a:spcPct val="115000"/>
                        </a:lnSpc>
                        <a:spcAft>
                          <a:spcPts val="0"/>
                        </a:spcAft>
                      </a:pPr>
                      <a:r>
                        <a:rPr lang="en-US" sz="1050" b="1" kern="1200" dirty="0" smtClean="0">
                          <a:solidFill>
                            <a:schemeClr val="lt1"/>
                          </a:solidFill>
                          <a:latin typeface="Times New Roman"/>
                          <a:ea typeface="Calibri"/>
                          <a:cs typeface="Times New Roman"/>
                        </a:rPr>
                        <a:t>n/n</a:t>
                      </a:r>
                      <a:endParaRPr lang="ru-RU" sz="1050" b="1" kern="1200" dirty="0">
                        <a:solidFill>
                          <a:schemeClr val="lt1"/>
                        </a:solidFill>
                        <a:latin typeface="Times New Roman"/>
                        <a:ea typeface="Calibri"/>
                        <a:cs typeface="Times New Roman"/>
                      </a:endParaRPr>
                    </a:p>
                  </a:txBody>
                  <a:tcPr/>
                </a:tc>
                <a:tc>
                  <a:txBody>
                    <a:bodyPr/>
                    <a:lstStyle/>
                    <a:p>
                      <a:pPr algn="ctr">
                        <a:lnSpc>
                          <a:spcPct val="115000"/>
                        </a:lnSpc>
                        <a:spcAft>
                          <a:spcPts val="0"/>
                        </a:spcAft>
                      </a:pPr>
                      <a:r>
                        <a:rPr lang="ru-RU" sz="1050" dirty="0">
                          <a:latin typeface="Times New Roman"/>
                          <a:ea typeface="Calibri"/>
                          <a:cs typeface="Times New Roman"/>
                        </a:rPr>
                        <a:t>Код  </a:t>
                      </a:r>
                      <a:r>
                        <a:rPr lang="ru-RU" sz="1050" dirty="0" err="1" smtClean="0">
                          <a:latin typeface="Times New Roman"/>
                          <a:ea typeface="Calibri"/>
                          <a:cs typeface="Times New Roman"/>
                        </a:rPr>
                        <a:t>профстандарта</a:t>
                      </a:r>
                      <a:endParaRPr lang="ru-RU" sz="1050" dirty="0">
                        <a:latin typeface="Calibri"/>
                        <a:ea typeface="Calibri"/>
                        <a:cs typeface="Times New Roman"/>
                      </a:endParaRPr>
                    </a:p>
                  </a:txBody>
                  <a:tcPr marL="68580" marR="68580" marT="0" marB="0"/>
                </a:tc>
                <a:tc>
                  <a:txBody>
                    <a:bodyPr/>
                    <a:lstStyle/>
                    <a:p>
                      <a:pPr algn="ctr">
                        <a:lnSpc>
                          <a:spcPct val="115000"/>
                        </a:lnSpc>
                        <a:spcAft>
                          <a:spcPts val="0"/>
                        </a:spcAft>
                      </a:pPr>
                      <a:endParaRPr lang="ru-RU" sz="1000" dirty="0" smtClean="0">
                        <a:latin typeface="Times New Roman"/>
                        <a:ea typeface="Calibri"/>
                        <a:cs typeface="Times New Roman"/>
                      </a:endParaRPr>
                    </a:p>
                    <a:p>
                      <a:pPr algn="ctr">
                        <a:lnSpc>
                          <a:spcPct val="115000"/>
                        </a:lnSpc>
                        <a:spcAft>
                          <a:spcPts val="0"/>
                        </a:spcAft>
                      </a:pPr>
                      <a:r>
                        <a:rPr lang="ru-RU" sz="1050" dirty="0" smtClean="0">
                          <a:latin typeface="Times New Roman"/>
                          <a:ea typeface="Calibri"/>
                          <a:cs typeface="Times New Roman"/>
                        </a:rPr>
                        <a:t>Наименование </a:t>
                      </a:r>
                      <a:r>
                        <a:rPr lang="ru-RU" sz="1050" dirty="0">
                          <a:latin typeface="Times New Roman"/>
                          <a:ea typeface="Calibri"/>
                          <a:cs typeface="Times New Roman"/>
                        </a:rPr>
                        <a:t>профессионального стандарта</a:t>
                      </a:r>
                      <a:endParaRPr lang="ru-RU" sz="1050" dirty="0">
                        <a:latin typeface="Calibri"/>
                        <a:ea typeface="Calibri"/>
                        <a:cs typeface="Times New Roman"/>
                      </a:endParaRPr>
                    </a:p>
                  </a:txBody>
                  <a:tcPr marL="68580" marR="68580" marT="0" marB="0"/>
                </a:tc>
                <a:tc>
                  <a:txBody>
                    <a:bodyPr/>
                    <a:lstStyle/>
                    <a:p>
                      <a:pPr algn="ctr">
                        <a:lnSpc>
                          <a:spcPct val="115000"/>
                        </a:lnSpc>
                        <a:spcAft>
                          <a:spcPts val="0"/>
                        </a:spcAft>
                      </a:pPr>
                      <a:r>
                        <a:rPr lang="ru-RU" sz="1000" dirty="0">
                          <a:latin typeface="Times New Roman"/>
                          <a:ea typeface="Calibri"/>
                          <a:cs typeface="Times New Roman"/>
                        </a:rPr>
                        <a:t>Реквизиты приказа Минтруда России           </a:t>
                      </a:r>
                      <a:r>
                        <a:rPr lang="ru-RU" sz="1000" dirty="0" smtClean="0">
                          <a:latin typeface="Times New Roman"/>
                          <a:ea typeface="Calibri"/>
                          <a:cs typeface="Times New Roman"/>
                        </a:rPr>
                        <a:t>                 об </a:t>
                      </a:r>
                      <a:r>
                        <a:rPr lang="ru-RU" sz="1000" dirty="0">
                          <a:latin typeface="Times New Roman"/>
                          <a:ea typeface="Calibri"/>
                          <a:cs typeface="Times New Roman"/>
                        </a:rPr>
                        <a:t>утверждении </a:t>
                      </a:r>
                      <a:r>
                        <a:rPr lang="ru-RU" sz="1000" dirty="0" err="1">
                          <a:latin typeface="Times New Roman"/>
                          <a:ea typeface="Calibri"/>
                          <a:cs typeface="Times New Roman"/>
                        </a:rPr>
                        <a:t>профстандарта</a:t>
                      </a:r>
                      <a:endParaRPr lang="ru-RU" sz="1100" dirty="0">
                        <a:latin typeface="Calibri"/>
                        <a:ea typeface="Calibri"/>
                        <a:cs typeface="Times New Roman"/>
                      </a:endParaRPr>
                    </a:p>
                  </a:txBody>
                  <a:tcPr marL="68580" marR="68580" marT="0" marB="0"/>
                </a:tc>
                <a:tc>
                  <a:txBody>
                    <a:bodyPr/>
                    <a:lstStyle/>
                    <a:p>
                      <a:pPr algn="ctr">
                        <a:lnSpc>
                          <a:spcPct val="115000"/>
                        </a:lnSpc>
                        <a:spcAft>
                          <a:spcPts val="0"/>
                        </a:spcAft>
                      </a:pPr>
                      <a:r>
                        <a:rPr lang="ru-RU" sz="1100" dirty="0">
                          <a:latin typeface="Times New Roman"/>
                          <a:ea typeface="Calibri"/>
                          <a:cs typeface="Times New Roman"/>
                        </a:rPr>
                        <a:t>Дата и регистрационный номер </a:t>
                      </a:r>
                      <a:endParaRPr lang="ru-RU" sz="1100" dirty="0">
                        <a:latin typeface="Calibri"/>
                        <a:ea typeface="Calibri"/>
                        <a:cs typeface="Times New Roman"/>
                      </a:endParaRPr>
                    </a:p>
                    <a:p>
                      <a:pPr algn="ctr">
                        <a:lnSpc>
                          <a:spcPct val="115000"/>
                        </a:lnSpc>
                        <a:spcAft>
                          <a:spcPts val="0"/>
                        </a:spcAft>
                      </a:pPr>
                      <a:r>
                        <a:rPr lang="ru-RU" sz="1100" dirty="0" smtClean="0">
                          <a:latin typeface="Times New Roman"/>
                          <a:ea typeface="Calibri"/>
                          <a:cs typeface="Times New Roman"/>
                        </a:rPr>
                        <a:t>Минюста </a:t>
                      </a:r>
                      <a:r>
                        <a:rPr lang="ru-RU" sz="1100" dirty="0">
                          <a:latin typeface="Times New Roman"/>
                          <a:ea typeface="Calibri"/>
                          <a:cs typeface="Times New Roman"/>
                        </a:rPr>
                        <a:t>России</a:t>
                      </a:r>
                      <a:endParaRPr lang="ru-RU" sz="1100" dirty="0">
                        <a:latin typeface="Calibri"/>
                        <a:ea typeface="Calibri"/>
                        <a:cs typeface="Times New Roman"/>
                      </a:endParaRPr>
                    </a:p>
                  </a:txBody>
                  <a:tcPr marL="68580" marR="68580" marT="0" marB="0"/>
                </a:tc>
              </a:tr>
              <a:tr h="489270">
                <a:tc>
                  <a:txBody>
                    <a:bodyPr/>
                    <a:lstStyle/>
                    <a:p>
                      <a:pPr algn="ctr"/>
                      <a:r>
                        <a:rPr lang="ru-RU" sz="1200" dirty="0" smtClean="0"/>
                        <a:t>9</a:t>
                      </a:r>
                      <a:endParaRPr lang="ru-RU" sz="1200" dirty="0"/>
                    </a:p>
                  </a:txBody>
                  <a:tcPr/>
                </a:tc>
                <a:tc>
                  <a:txBody>
                    <a:bodyPr/>
                    <a:lstStyle/>
                    <a:p>
                      <a:pPr algn="just">
                        <a:lnSpc>
                          <a:spcPct val="115000"/>
                        </a:lnSpc>
                        <a:spcAft>
                          <a:spcPts val="0"/>
                        </a:spcAft>
                      </a:pPr>
                      <a:r>
                        <a:rPr lang="ru-RU" sz="1200" dirty="0">
                          <a:latin typeface="Times New Roman"/>
                          <a:ea typeface="Calibri"/>
                          <a:cs typeface="Times New Roman"/>
                        </a:rPr>
                        <a:t>03.006</a:t>
                      </a:r>
                      <a:endParaRPr lang="ru-RU" sz="1200" dirty="0">
                        <a:latin typeface="Calibri"/>
                        <a:ea typeface="Calibri"/>
                        <a:cs typeface="Times New Roman"/>
                      </a:endParaRPr>
                    </a:p>
                  </a:txBody>
                  <a:tcPr marL="68580" marR="68580" marT="0" marB="0"/>
                </a:tc>
                <a:tc>
                  <a:txBody>
                    <a:bodyPr/>
                    <a:lstStyle/>
                    <a:p>
                      <a:pPr fontAlgn="base">
                        <a:lnSpc>
                          <a:spcPct val="115000"/>
                        </a:lnSpc>
                        <a:spcAft>
                          <a:spcPts val="0"/>
                        </a:spcAft>
                        <a:tabLst>
                          <a:tab pos="5220970" algn="l"/>
                        </a:tabLst>
                      </a:pPr>
                      <a:r>
                        <a:rPr lang="ru-RU" sz="1200" b="1" dirty="0">
                          <a:latin typeface="Times New Roman"/>
                          <a:ea typeface="Calibri"/>
                          <a:cs typeface="Times New Roman"/>
                        </a:rPr>
                        <a:t>Специалист органа опеки и попечительства в отношении несовершеннолетних</a:t>
                      </a:r>
                      <a:endParaRPr lang="ru-RU" sz="1200" b="1" dirty="0">
                        <a:latin typeface="Calibri"/>
                        <a:ea typeface="Calibri"/>
                        <a:cs typeface="Times New Roman"/>
                      </a:endParaRPr>
                    </a:p>
                  </a:txBody>
                  <a:tcPr marL="68580" marR="68580" marT="0" marB="0"/>
                </a:tc>
                <a:tc>
                  <a:txBody>
                    <a:bodyPr/>
                    <a:lstStyle/>
                    <a:p>
                      <a:pPr algn="just">
                        <a:spcAft>
                          <a:spcPts val="0"/>
                        </a:spcAft>
                      </a:pPr>
                      <a:r>
                        <a:rPr lang="ru-RU" sz="1200" b="1" spc="25" dirty="0">
                          <a:latin typeface="Times New Roman"/>
                          <a:ea typeface="Times New Roman"/>
                          <a:cs typeface="Times New Roman"/>
                        </a:rPr>
                        <a:t>от 18.11.2013</a:t>
                      </a:r>
                      <a:endParaRPr lang="ru-RU" sz="1200" b="1" spc="25" dirty="0">
                        <a:latin typeface="Cambria"/>
                        <a:ea typeface="Times New Roman"/>
                        <a:cs typeface="Times New Roman"/>
                      </a:endParaRPr>
                    </a:p>
                    <a:p>
                      <a:pPr algn="just">
                        <a:spcAft>
                          <a:spcPts val="0"/>
                        </a:spcAft>
                      </a:pPr>
                      <a:r>
                        <a:rPr lang="ru-RU" sz="1200" b="1" spc="25" dirty="0">
                          <a:latin typeface="Times New Roman"/>
                          <a:ea typeface="Times New Roman"/>
                          <a:cs typeface="Times New Roman"/>
                        </a:rPr>
                        <a:t>№ 680н</a:t>
                      </a:r>
                      <a:endParaRPr lang="ru-RU" sz="1200" b="1" spc="25" dirty="0">
                        <a:latin typeface="Cambria"/>
                        <a:ea typeface="Times New Roman"/>
                        <a:cs typeface="Times New Roman"/>
                      </a:endParaRPr>
                    </a:p>
                  </a:txBody>
                  <a:tcPr marL="68580" marR="68580" marT="0" marB="0"/>
                </a:tc>
                <a:tc>
                  <a:txBody>
                    <a:bodyPr/>
                    <a:lstStyle/>
                    <a:p>
                      <a:pPr algn="just">
                        <a:lnSpc>
                          <a:spcPct val="115000"/>
                        </a:lnSpc>
                        <a:spcAft>
                          <a:spcPts val="0"/>
                        </a:spcAft>
                      </a:pPr>
                      <a:r>
                        <a:rPr lang="ru-RU" sz="1200" dirty="0">
                          <a:latin typeface="Times New Roman"/>
                          <a:ea typeface="Calibri"/>
                          <a:cs typeface="Times New Roman"/>
                        </a:rPr>
                        <a:t>от 26.12. 2013</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регистрационный </a:t>
                      </a:r>
                      <a:r>
                        <a:rPr lang="ru-RU" sz="1200" dirty="0" smtClean="0">
                          <a:latin typeface="Times New Roman"/>
                          <a:ea typeface="Calibri"/>
                          <a:cs typeface="Times New Roman"/>
                        </a:rPr>
                        <a:t> № </a:t>
                      </a:r>
                      <a:r>
                        <a:rPr lang="ru-RU" sz="1200" dirty="0">
                          <a:latin typeface="Times New Roman"/>
                          <a:ea typeface="Calibri"/>
                          <a:cs typeface="Times New Roman"/>
                        </a:rPr>
                        <a:t>30850</a:t>
                      </a:r>
                      <a:endParaRPr lang="ru-RU" sz="1200" dirty="0">
                        <a:latin typeface="Calibri"/>
                        <a:ea typeface="Calibri"/>
                        <a:cs typeface="Times New Roman"/>
                      </a:endParaRPr>
                    </a:p>
                  </a:txBody>
                  <a:tcPr marL="68580" marR="68580" marT="0" marB="0"/>
                </a:tc>
              </a:tr>
              <a:tr h="489270">
                <a:tc>
                  <a:txBody>
                    <a:bodyPr/>
                    <a:lstStyle/>
                    <a:p>
                      <a:pPr algn="ctr"/>
                      <a:r>
                        <a:rPr lang="ru-RU" sz="1200" dirty="0" smtClean="0"/>
                        <a:t>10</a:t>
                      </a:r>
                      <a:endParaRPr lang="ru-RU" sz="1200" dirty="0"/>
                    </a:p>
                  </a:txBody>
                  <a:tcPr/>
                </a:tc>
                <a:tc>
                  <a:txBody>
                    <a:bodyPr/>
                    <a:lstStyle/>
                    <a:p>
                      <a:pPr algn="just">
                        <a:lnSpc>
                          <a:spcPct val="115000"/>
                        </a:lnSpc>
                        <a:spcAft>
                          <a:spcPts val="0"/>
                        </a:spcAft>
                      </a:pPr>
                      <a:r>
                        <a:rPr lang="ru-RU" sz="1200">
                          <a:latin typeface="Times New Roman"/>
                          <a:ea typeface="Calibri"/>
                          <a:cs typeface="Times New Roman"/>
                        </a:rPr>
                        <a:t>03.007</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Специалист по реабилитационной работе в социальной сфере</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18.11.2013 </a:t>
                      </a:r>
                      <a:endParaRPr lang="ru-RU" sz="12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 681н</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19.12.2013 </a:t>
                      </a:r>
                      <a:br>
                        <a:rPr lang="ru-RU" sz="1200" dirty="0">
                          <a:latin typeface="Times New Roman"/>
                          <a:ea typeface="Calibri"/>
                          <a:cs typeface="Times New Roman"/>
                        </a:rPr>
                      </a:br>
                      <a:r>
                        <a:rPr lang="ru-RU" sz="1200" dirty="0">
                          <a:latin typeface="Times New Roman"/>
                          <a:ea typeface="Calibri"/>
                          <a:cs typeface="Times New Roman"/>
                        </a:rPr>
                        <a:t>регистрационный № 30658</a:t>
                      </a:r>
                      <a:endParaRPr lang="ru-RU" sz="1200" dirty="0">
                        <a:latin typeface="Calibri"/>
                        <a:ea typeface="Calibri"/>
                        <a:cs typeface="Times New Roman"/>
                      </a:endParaRPr>
                    </a:p>
                  </a:txBody>
                  <a:tcPr marL="68580" marR="68580" marT="0" marB="0"/>
                </a:tc>
              </a:tr>
              <a:tr h="489270">
                <a:tc>
                  <a:txBody>
                    <a:bodyPr/>
                    <a:lstStyle/>
                    <a:p>
                      <a:pPr algn="ctr"/>
                      <a:r>
                        <a:rPr lang="ru-RU" sz="1200" dirty="0" smtClean="0"/>
                        <a:t>11</a:t>
                      </a:r>
                      <a:endParaRPr lang="ru-RU" sz="1200" dirty="0"/>
                    </a:p>
                  </a:txBody>
                  <a:tcPr/>
                </a:tc>
                <a:tc>
                  <a:txBody>
                    <a:bodyPr/>
                    <a:lstStyle/>
                    <a:p>
                      <a:pPr>
                        <a:lnSpc>
                          <a:spcPct val="115000"/>
                        </a:lnSpc>
                        <a:spcAft>
                          <a:spcPts val="0"/>
                        </a:spcAft>
                      </a:pPr>
                      <a:r>
                        <a:rPr lang="ru-RU" sz="1200" dirty="0">
                          <a:latin typeface="Times New Roman"/>
                          <a:ea typeface="Calibri"/>
                          <a:cs typeface="Times New Roman"/>
                        </a:rPr>
                        <a:t>03.010</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err="1">
                          <a:latin typeface="Times New Roman"/>
                          <a:ea typeface="Calibri"/>
                          <a:cs typeface="Times New Roman"/>
                        </a:rPr>
                        <a:t>Тифлосурдопереводчик</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a:latin typeface="Times New Roman"/>
                          <a:ea typeface="Calibri"/>
                          <a:cs typeface="Times New Roman"/>
                        </a:rPr>
                        <a:t>от 17.10.2016</a:t>
                      </a:r>
                      <a:br>
                        <a:rPr lang="ru-RU" sz="1200">
                          <a:latin typeface="Times New Roman"/>
                          <a:ea typeface="Calibri"/>
                          <a:cs typeface="Times New Roman"/>
                        </a:rPr>
                      </a:br>
                      <a:r>
                        <a:rPr lang="ru-RU" sz="1200">
                          <a:latin typeface="Times New Roman"/>
                          <a:ea typeface="Calibri"/>
                          <a:cs typeface="Times New Roman"/>
                        </a:rPr>
                        <a:t>№ 575н</a:t>
                      </a:r>
                      <a:endParaRPr lang="ru-RU" sz="120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2.11.2016</a:t>
                      </a:r>
                      <a:br>
                        <a:rPr lang="ru-RU" sz="1200" dirty="0">
                          <a:latin typeface="Times New Roman"/>
                          <a:ea typeface="Calibri"/>
                          <a:cs typeface="Times New Roman"/>
                        </a:rPr>
                      </a:br>
                      <a:r>
                        <a:rPr lang="ru-RU" sz="1200" dirty="0">
                          <a:latin typeface="Times New Roman"/>
                          <a:ea typeface="Calibri"/>
                          <a:cs typeface="Times New Roman"/>
                        </a:rPr>
                        <a:t>регистрационный </a:t>
                      </a:r>
                      <a:r>
                        <a:rPr lang="ru-RU" sz="1200" dirty="0" smtClean="0">
                          <a:latin typeface="Times New Roman"/>
                          <a:ea typeface="Calibri"/>
                          <a:cs typeface="Times New Roman"/>
                        </a:rPr>
                        <a:t> </a:t>
                      </a:r>
                      <a:r>
                        <a:rPr lang="ru-RU" sz="1200" dirty="0">
                          <a:latin typeface="Times New Roman"/>
                          <a:ea typeface="Calibri"/>
                          <a:cs typeface="Times New Roman"/>
                        </a:rPr>
                        <a:t>№ 44230 </a:t>
                      </a:r>
                      <a:endParaRPr lang="ru-RU" sz="1200" dirty="0">
                        <a:latin typeface="Calibri"/>
                        <a:ea typeface="Calibri"/>
                        <a:cs typeface="Times New Roman"/>
                      </a:endParaRPr>
                    </a:p>
                  </a:txBody>
                  <a:tcPr marL="68580" marR="68580" marT="0" marB="0"/>
                </a:tc>
              </a:tr>
              <a:tr h="489270">
                <a:tc>
                  <a:txBody>
                    <a:bodyPr/>
                    <a:lstStyle/>
                    <a:p>
                      <a:pPr algn="ctr"/>
                      <a:r>
                        <a:rPr lang="ru-RU" sz="1200" dirty="0" smtClean="0"/>
                        <a:t>12</a:t>
                      </a:r>
                      <a:endParaRPr lang="ru-RU" sz="1200" dirty="0"/>
                    </a:p>
                  </a:txBody>
                  <a:tcPr/>
                </a:tc>
                <a:tc>
                  <a:txBody>
                    <a:bodyPr/>
                    <a:lstStyle/>
                    <a:p>
                      <a:pPr>
                        <a:lnSpc>
                          <a:spcPct val="115000"/>
                        </a:lnSpc>
                        <a:spcAft>
                          <a:spcPts val="0"/>
                        </a:spcAft>
                      </a:pPr>
                      <a:r>
                        <a:rPr lang="ru-RU" sz="1200" dirty="0">
                          <a:latin typeface="Times New Roman"/>
                          <a:ea typeface="Calibri"/>
                          <a:cs typeface="Times New Roman"/>
                        </a:rPr>
                        <a:t>03.012</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solidFill>
                            <a:srgbClr val="000000"/>
                          </a:solidFill>
                          <a:latin typeface="Times New Roman"/>
                          <a:ea typeface="Calibri"/>
                          <a:cs typeface="Times New Roman"/>
                        </a:rPr>
                        <a:t>Ассистент (помощник) по оказанию технической помощи инвалидам и лицам с ограниченными возможностями здоровья</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12.04.2017</a:t>
                      </a:r>
                      <a:endParaRPr lang="ru-RU" sz="1200" dirty="0">
                        <a:latin typeface="Calibri"/>
                        <a:ea typeface="Calibri"/>
                        <a:cs typeface="Times New Roman"/>
                      </a:endParaRPr>
                    </a:p>
                    <a:p>
                      <a:pPr>
                        <a:lnSpc>
                          <a:spcPct val="115000"/>
                        </a:lnSpc>
                        <a:spcAft>
                          <a:spcPts val="0"/>
                        </a:spcAft>
                      </a:pPr>
                      <a:r>
                        <a:rPr lang="ru-RU" sz="1200" dirty="0">
                          <a:latin typeface="Times New Roman"/>
                          <a:ea typeface="Calibri"/>
                          <a:cs typeface="Times New Roman"/>
                        </a:rPr>
                        <a:t>№ 351н</a:t>
                      </a:r>
                      <a:endParaRPr lang="ru-RU" sz="1200" dirty="0">
                        <a:latin typeface="Calibri"/>
                        <a:ea typeface="Calibri"/>
                        <a:cs typeface="Times New Roman"/>
                      </a:endParaRPr>
                    </a:p>
                  </a:txBody>
                  <a:tcPr marL="68580" marR="68580" marT="0" marB="0"/>
                </a:tc>
                <a:tc>
                  <a:txBody>
                    <a:bodyPr/>
                    <a:lstStyle/>
                    <a:p>
                      <a:pPr>
                        <a:lnSpc>
                          <a:spcPct val="115000"/>
                        </a:lnSpc>
                        <a:spcAft>
                          <a:spcPts val="0"/>
                        </a:spcAft>
                      </a:pPr>
                      <a:r>
                        <a:rPr lang="ru-RU" sz="1200" dirty="0">
                          <a:latin typeface="Times New Roman"/>
                          <a:ea typeface="Calibri"/>
                          <a:cs typeface="Times New Roman"/>
                        </a:rPr>
                        <a:t>от </a:t>
                      </a:r>
                      <a:r>
                        <a:rPr lang="ru-RU" sz="1200" dirty="0" smtClean="0">
                          <a:latin typeface="Times New Roman"/>
                          <a:ea typeface="Calibri"/>
                          <a:cs typeface="Times New Roman"/>
                        </a:rPr>
                        <a:t>04.05.2017</a:t>
                      </a:r>
                    </a:p>
                    <a:p>
                      <a:pPr>
                        <a:lnSpc>
                          <a:spcPct val="115000"/>
                        </a:lnSpc>
                        <a:spcAft>
                          <a:spcPts val="0"/>
                        </a:spcAft>
                      </a:pPr>
                      <a:r>
                        <a:rPr lang="ru-RU" sz="1200" dirty="0" smtClean="0">
                          <a:latin typeface="Times New Roman"/>
                          <a:ea typeface="Calibri"/>
                          <a:cs typeface="Times New Roman"/>
                        </a:rPr>
                        <a:t>регистрационный  № </a:t>
                      </a:r>
                      <a:r>
                        <a:rPr lang="ru-RU" sz="1200" dirty="0">
                          <a:latin typeface="Times New Roman"/>
                          <a:ea typeface="Calibri"/>
                          <a:cs typeface="Times New Roman"/>
                        </a:rPr>
                        <a:t>46612 </a:t>
                      </a:r>
                      <a:endParaRPr lang="ru-RU" sz="1200" dirty="0">
                        <a:latin typeface="Calibri"/>
                        <a:ea typeface="Calibri"/>
                        <a:cs typeface="Times New Roman"/>
                      </a:endParaRPr>
                    </a:p>
                  </a:txBody>
                  <a:tcPr marL="68580" marR="68580" marT="0" marB="0"/>
                </a:tc>
              </a:tr>
              <a:tr h="489270">
                <a:tc>
                  <a:txBody>
                    <a:bodyPr/>
                    <a:lstStyle/>
                    <a:p>
                      <a:pPr marL="0" algn="ctr" defTabSz="914400" rtl="0" eaLnBrk="1" latinLnBrk="0" hangingPunct="1">
                        <a:lnSpc>
                          <a:spcPct val="115000"/>
                        </a:lnSpc>
                        <a:spcAft>
                          <a:spcPts val="0"/>
                        </a:spcAft>
                      </a:pPr>
                      <a:r>
                        <a:rPr lang="ru-RU" sz="1200" kern="1200" dirty="0" smtClean="0">
                          <a:solidFill>
                            <a:schemeClr val="dk1"/>
                          </a:solidFill>
                          <a:latin typeface="Times New Roman"/>
                          <a:ea typeface="Calibri"/>
                          <a:cs typeface="Times New Roman"/>
                        </a:rPr>
                        <a:t>13</a:t>
                      </a:r>
                      <a:endParaRPr lang="ru-RU" sz="1200" kern="1200" dirty="0">
                        <a:solidFill>
                          <a:schemeClr val="dk1"/>
                        </a:solidFill>
                        <a:latin typeface="Times New Roman"/>
                        <a:ea typeface="Calibri"/>
                        <a:cs typeface="Times New Roman"/>
                      </a:endParaRPr>
                    </a:p>
                  </a:txBody>
                  <a:tcPr/>
                </a:tc>
                <a:tc>
                  <a:txBody>
                    <a:bodyPr/>
                    <a:lstStyle/>
                    <a:p>
                      <a:pPr marL="0" algn="l" defTabSz="914400" rtl="0" eaLnBrk="1" latinLnBrk="0" hangingPunct="1">
                        <a:lnSpc>
                          <a:spcPct val="115000"/>
                        </a:lnSpc>
                        <a:spcAft>
                          <a:spcPts val="0"/>
                        </a:spcAft>
                      </a:pPr>
                      <a:r>
                        <a:rPr lang="ru-RU" sz="1200" b="1" i="1" kern="1200" dirty="0" smtClean="0">
                          <a:solidFill>
                            <a:srgbClr val="C00000"/>
                          </a:solidFill>
                          <a:latin typeface="Times New Roman"/>
                          <a:ea typeface="Calibri"/>
                          <a:cs typeface="Times New Roman"/>
                        </a:rPr>
                        <a:t>40.054</a:t>
                      </a:r>
                      <a:endParaRPr lang="ru-RU" sz="1200" b="1" i="1" kern="1200" dirty="0">
                        <a:solidFill>
                          <a:srgbClr val="C00000"/>
                        </a:solidFill>
                        <a:latin typeface="Times New Roman"/>
                        <a:ea typeface="Calibri"/>
                        <a:cs typeface="Times New Roman"/>
                      </a:endParaRPr>
                    </a:p>
                  </a:txBody>
                  <a:tcPr/>
                </a:tc>
                <a:tc>
                  <a:txBody>
                    <a:bodyPr/>
                    <a:lstStyle/>
                    <a:p>
                      <a:r>
                        <a:rPr lang="ru-RU" sz="1200" b="1" i="1" kern="1200" dirty="0" smtClean="0">
                          <a:solidFill>
                            <a:srgbClr val="C00000"/>
                          </a:solidFill>
                          <a:latin typeface="Times New Roman"/>
                          <a:ea typeface="Calibri"/>
                          <a:cs typeface="Times New Roman"/>
                        </a:rPr>
                        <a:t>Специалист в области охраны труда</a:t>
                      </a:r>
                      <a:endParaRPr lang="ru-RU" sz="1200" b="1" i="1" kern="1200" dirty="0">
                        <a:solidFill>
                          <a:srgbClr val="C00000"/>
                        </a:solidFill>
                        <a:latin typeface="Times New Roman"/>
                        <a:ea typeface="Calibri"/>
                        <a:cs typeface="Times New Roman"/>
                      </a:endParaRPr>
                    </a:p>
                  </a:txBody>
                  <a:tcPr/>
                </a:tc>
                <a:tc>
                  <a:txBody>
                    <a:bodyPr/>
                    <a:lstStyle/>
                    <a:p>
                      <a:pPr marL="0" algn="l" defTabSz="914400" rtl="0" eaLnBrk="1" latinLnBrk="0" hangingPunct="1">
                        <a:lnSpc>
                          <a:spcPct val="115000"/>
                        </a:lnSpc>
                        <a:spcAft>
                          <a:spcPts val="0"/>
                        </a:spcAft>
                      </a:pPr>
                      <a:r>
                        <a:rPr lang="ru-RU" sz="1200" b="1" i="1" kern="1200" dirty="0" smtClean="0">
                          <a:solidFill>
                            <a:srgbClr val="C00000"/>
                          </a:solidFill>
                          <a:latin typeface="Times New Roman"/>
                          <a:ea typeface="Calibri"/>
                          <a:cs typeface="Times New Roman"/>
                        </a:rPr>
                        <a:t>от 04.08.2014 </a:t>
                      </a:r>
                    </a:p>
                    <a:p>
                      <a:pPr marL="0" algn="l" defTabSz="914400" rtl="0" eaLnBrk="1" latinLnBrk="0" hangingPunct="1">
                        <a:lnSpc>
                          <a:spcPct val="115000"/>
                        </a:lnSpc>
                        <a:spcAft>
                          <a:spcPts val="0"/>
                        </a:spcAft>
                      </a:pPr>
                      <a:r>
                        <a:rPr lang="ru-RU" sz="1200" b="1" i="1" kern="1200" dirty="0" smtClean="0">
                          <a:solidFill>
                            <a:srgbClr val="C00000"/>
                          </a:solidFill>
                          <a:latin typeface="Times New Roman"/>
                          <a:ea typeface="Calibri"/>
                          <a:cs typeface="Times New Roman"/>
                        </a:rPr>
                        <a:t>№ 524н</a:t>
                      </a:r>
                      <a:endParaRPr lang="ru-RU" sz="1200" b="1" i="1" kern="1200" dirty="0">
                        <a:solidFill>
                          <a:srgbClr val="C00000"/>
                        </a:solidFill>
                        <a:latin typeface="Times New Roman"/>
                        <a:ea typeface="Calibri"/>
                        <a:cs typeface="Times New Roman"/>
                      </a:endParaRPr>
                    </a:p>
                  </a:txBody>
                  <a:tcPr/>
                </a:tc>
                <a:tc>
                  <a:txBody>
                    <a:bodyPr/>
                    <a:lstStyle/>
                    <a:p>
                      <a:pPr marL="0" algn="l" defTabSz="914400" rtl="0" eaLnBrk="1" latinLnBrk="0" hangingPunct="1">
                        <a:lnSpc>
                          <a:spcPct val="115000"/>
                        </a:lnSpc>
                        <a:spcAft>
                          <a:spcPts val="0"/>
                        </a:spcAft>
                      </a:pPr>
                      <a:r>
                        <a:rPr lang="ru-RU" sz="1200" b="1" i="1" kern="1200" dirty="0" smtClean="0">
                          <a:solidFill>
                            <a:srgbClr val="C00000"/>
                          </a:solidFill>
                          <a:latin typeface="Times New Roman"/>
                          <a:ea typeface="Calibri"/>
                          <a:cs typeface="Times New Roman"/>
                        </a:rPr>
                        <a:t>20.08.2014</a:t>
                      </a:r>
                    </a:p>
                    <a:p>
                      <a:pPr marL="0" algn="l" defTabSz="914400" rtl="0" eaLnBrk="1" latinLnBrk="0" hangingPunct="1">
                        <a:lnSpc>
                          <a:spcPct val="115000"/>
                        </a:lnSpc>
                        <a:spcAft>
                          <a:spcPts val="0"/>
                        </a:spcAft>
                      </a:pPr>
                      <a:r>
                        <a:rPr lang="ru-RU" sz="1200" b="1" i="1" kern="1200" dirty="0" smtClean="0">
                          <a:solidFill>
                            <a:srgbClr val="C00000"/>
                          </a:solidFill>
                          <a:latin typeface="Times New Roman"/>
                          <a:ea typeface="Calibri"/>
                          <a:cs typeface="Times New Roman"/>
                        </a:rPr>
                        <a:t>регистрационный №  33671</a:t>
                      </a:r>
                      <a:endParaRPr lang="ru-RU" sz="1200" b="1" i="1" kern="1200" dirty="0">
                        <a:solidFill>
                          <a:srgbClr val="C00000"/>
                        </a:solidFill>
                        <a:latin typeface="Times New Roman"/>
                        <a:ea typeface="Calibri"/>
                        <a:cs typeface="Times New Roman"/>
                      </a:endParaRPr>
                    </a:p>
                  </a:txBody>
                  <a:tcPr/>
                </a:tc>
              </a:tr>
              <a:tr h="866333">
                <a:tc>
                  <a:txBody>
                    <a:bodyPr/>
                    <a:lstStyle/>
                    <a:p>
                      <a:pPr algn="ctr"/>
                      <a:r>
                        <a:rPr lang="ru-RU" sz="1200" kern="1200" dirty="0" smtClean="0">
                          <a:solidFill>
                            <a:schemeClr val="dk1"/>
                          </a:solidFill>
                          <a:latin typeface="Times New Roman"/>
                          <a:ea typeface="Calibri"/>
                          <a:cs typeface="Times New Roman"/>
                        </a:rPr>
                        <a:t>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latin typeface="Times New Roman"/>
                          <a:ea typeface="Calibri"/>
                          <a:cs typeface="Times New Roman"/>
                        </a:rPr>
                        <a:t>06.044</a:t>
                      </a:r>
                      <a:endParaRPr lang="ru-RU" dirty="0"/>
                    </a:p>
                  </a:txBody>
                  <a:tcPr/>
                </a:tc>
                <a:tc>
                  <a:txBody>
                    <a:bodyPr/>
                    <a:lstStyle/>
                    <a:p>
                      <a:pPr marL="0" algn="l" defTabSz="914400" rtl="0" eaLnBrk="1" latinLnBrk="0" hangingPunct="1">
                        <a:lnSpc>
                          <a:spcPct val="115000"/>
                        </a:lnSpc>
                        <a:spcAft>
                          <a:spcPts val="0"/>
                        </a:spcAft>
                      </a:pPr>
                      <a:r>
                        <a:rPr lang="ru-RU" sz="1200" b="1" kern="1200" dirty="0" smtClean="0">
                          <a:solidFill>
                            <a:srgbClr val="000000"/>
                          </a:solidFill>
                          <a:latin typeface="Times New Roman"/>
                          <a:ea typeface="Calibri"/>
                          <a:cs typeface="Times New Roman"/>
                        </a:rPr>
                        <a:t>Консультант в области развития цифровой грамотности  населения (цифровой куратор)»</a:t>
                      </a:r>
                    </a:p>
                  </a:txBody>
                  <a:tcPr/>
                </a:tc>
                <a:tc>
                  <a:txBody>
                    <a:bodyPr/>
                    <a:lstStyle/>
                    <a:p>
                      <a:pPr marL="0" algn="l" defTabSz="914400" rtl="0" eaLnBrk="1" latinLnBrk="0" hangingPunct="1"/>
                      <a:r>
                        <a:rPr lang="ru-RU" sz="1200" kern="1200" dirty="0" smtClean="0">
                          <a:solidFill>
                            <a:srgbClr val="000000"/>
                          </a:solidFill>
                          <a:latin typeface="Times New Roman"/>
                          <a:ea typeface="Calibri"/>
                          <a:cs typeface="Times New Roman"/>
                        </a:rPr>
                        <a:t>от  31.10.2018 г.</a:t>
                      </a:r>
                    </a:p>
                    <a:p>
                      <a:pPr marL="0" algn="l" defTabSz="914400" rtl="0" eaLnBrk="1" latinLnBrk="0" hangingPunct="1"/>
                      <a:r>
                        <a:rPr lang="ru-RU" sz="1200" kern="1200" dirty="0" smtClean="0">
                          <a:solidFill>
                            <a:srgbClr val="000000"/>
                          </a:solidFill>
                          <a:latin typeface="Times New Roman"/>
                          <a:cs typeface="Times New Roman"/>
                        </a:rPr>
                        <a:t>№682н</a:t>
                      </a:r>
                      <a:endParaRPr lang="ru-RU" dirty="0"/>
                    </a:p>
                  </a:txBody>
                  <a:tcPr/>
                </a:tc>
                <a:tc>
                  <a:txBody>
                    <a:bodyPr/>
                    <a:lstStyle/>
                    <a:p>
                      <a:r>
                        <a:rPr lang="ru-RU" sz="1200" dirty="0" smtClean="0"/>
                        <a:t>19.11.2018</a:t>
                      </a:r>
                    </a:p>
                    <a:p>
                      <a:r>
                        <a:rPr lang="ru-RU" sz="1200" dirty="0" smtClean="0"/>
                        <a:t>регистрационный номер №52725</a:t>
                      </a:r>
                      <a:endParaRPr lang="ru-RU" sz="1200" dirty="0"/>
                    </a:p>
                  </a:txBody>
                  <a:tcPr/>
                </a:tc>
              </a:tr>
              <a:tr h="673814">
                <a:tc>
                  <a:txBody>
                    <a:bodyPr/>
                    <a:lstStyle/>
                    <a:p>
                      <a:pPr algn="ctr"/>
                      <a:r>
                        <a:rPr lang="ru-RU" sz="1200" kern="1200" dirty="0" smtClean="0">
                          <a:solidFill>
                            <a:schemeClr val="dk1"/>
                          </a:solidFill>
                          <a:latin typeface="Times New Roman"/>
                          <a:ea typeface="Calibri"/>
                          <a:cs typeface="Times New Roman"/>
                        </a:rPr>
                        <a:t>15</a:t>
                      </a:r>
                    </a:p>
                  </a:txBody>
                  <a:tcPr/>
                </a:tc>
                <a:tc>
                  <a:txBody>
                    <a:bodyPr/>
                    <a:lstStyle/>
                    <a:p>
                      <a:r>
                        <a:rPr lang="ru-RU" sz="1200" kern="1200" dirty="0" smtClean="0">
                          <a:solidFill>
                            <a:schemeClr val="dk1"/>
                          </a:solidFill>
                          <a:latin typeface="Times New Roman"/>
                          <a:ea typeface="Calibri"/>
                          <a:cs typeface="Times New Roman"/>
                        </a:rPr>
                        <a:t>07.008</a:t>
                      </a:r>
                    </a:p>
                  </a:txBody>
                  <a:tcPr/>
                </a:tc>
                <a:tc>
                  <a:txBody>
                    <a:bodyPr/>
                    <a:lstStyle/>
                    <a:p>
                      <a:pPr marL="0" algn="l" defTabSz="914400" rtl="0" eaLnBrk="1" latinLnBrk="0" hangingPunct="1">
                        <a:lnSpc>
                          <a:spcPct val="115000"/>
                        </a:lnSpc>
                        <a:spcAft>
                          <a:spcPts val="0"/>
                        </a:spcAft>
                      </a:pPr>
                      <a:r>
                        <a:rPr lang="ru-RU" sz="1200" b="1" kern="1200" dirty="0" smtClean="0">
                          <a:solidFill>
                            <a:srgbClr val="000000"/>
                          </a:solidFill>
                          <a:latin typeface="Times New Roman"/>
                          <a:ea typeface="Calibri"/>
                          <a:cs typeface="Times New Roman"/>
                        </a:rPr>
                        <a:t>Специалист по трудовой миграции</a:t>
                      </a:r>
                      <a:endParaRPr lang="ru-RU" sz="1200" b="1" kern="1200" dirty="0">
                        <a:solidFill>
                          <a:srgbClr val="000000"/>
                        </a:solidFill>
                        <a:latin typeface="Times New Roman"/>
                        <a:ea typeface="Calibri"/>
                        <a:cs typeface="Times New Roman"/>
                      </a:endParaRPr>
                    </a:p>
                  </a:txBody>
                  <a:tcPr/>
                </a:tc>
                <a:tc>
                  <a:txBody>
                    <a:bodyPr/>
                    <a:lstStyle/>
                    <a:p>
                      <a:pPr marL="0" algn="l" defTabSz="914400" rtl="0" eaLnBrk="1" latinLnBrk="0" hangingPunct="1"/>
                      <a:r>
                        <a:rPr lang="ru-RU" sz="1200" kern="1200" dirty="0" smtClean="0">
                          <a:solidFill>
                            <a:srgbClr val="000000"/>
                          </a:solidFill>
                          <a:latin typeface="Times New Roman"/>
                          <a:ea typeface="Calibri"/>
                          <a:cs typeface="Times New Roman"/>
                        </a:rPr>
                        <a:t>от 29.10.2018 г.</a:t>
                      </a:r>
                    </a:p>
                    <a:p>
                      <a:pPr marL="0" algn="l" defTabSz="914400" rtl="0" eaLnBrk="1" latinLnBrk="0" hangingPunct="1"/>
                      <a:r>
                        <a:rPr lang="ru-RU" sz="1200" kern="1200" dirty="0" smtClean="0">
                          <a:solidFill>
                            <a:srgbClr val="000000"/>
                          </a:solidFill>
                          <a:latin typeface="Times New Roman"/>
                          <a:ea typeface="Calibri"/>
                          <a:cs typeface="Times New Roman"/>
                        </a:rPr>
                        <a:t>№672н</a:t>
                      </a:r>
                    </a:p>
                  </a:txBody>
                  <a:tcPr/>
                </a:tc>
                <a:tc>
                  <a:txBody>
                    <a:bodyPr/>
                    <a:lstStyle/>
                    <a:p>
                      <a:pPr marL="0" algn="l" defTabSz="914400" rtl="0" eaLnBrk="1" latinLnBrk="0" hangingPunct="1"/>
                      <a:r>
                        <a:rPr lang="ru-RU" sz="1200" kern="1200" dirty="0" smtClean="0">
                          <a:solidFill>
                            <a:schemeClr val="dk1"/>
                          </a:solidFill>
                          <a:latin typeface="+mn-lt"/>
                          <a:ea typeface="+mn-ea"/>
                          <a:cs typeface="+mn-cs"/>
                        </a:rPr>
                        <a:t>09.01.2019 </a:t>
                      </a:r>
                    </a:p>
                    <a:p>
                      <a:pPr marL="0" algn="l" defTabSz="914400" rtl="0" eaLnBrk="1" latinLnBrk="0" hangingPunct="1"/>
                      <a:r>
                        <a:rPr lang="ru-RU" sz="1200" kern="1200" dirty="0" smtClean="0">
                          <a:solidFill>
                            <a:schemeClr val="dk1"/>
                          </a:solidFill>
                          <a:latin typeface="+mn-lt"/>
                          <a:ea typeface="+mn-ea"/>
                          <a:cs typeface="+mn-cs"/>
                        </a:rPr>
                        <a:t>регистрационный номер </a:t>
                      </a:r>
                    </a:p>
                    <a:p>
                      <a:pPr marL="0" algn="l" defTabSz="914400" rtl="0" eaLnBrk="1" latinLnBrk="0" hangingPunct="1"/>
                      <a:r>
                        <a:rPr lang="ru-RU" sz="1200" kern="1200" dirty="0" smtClean="0">
                          <a:solidFill>
                            <a:schemeClr val="dk1"/>
                          </a:solidFill>
                          <a:latin typeface="+mn-lt"/>
                          <a:ea typeface="+mn-ea"/>
                          <a:cs typeface="+mn-cs"/>
                        </a:rPr>
                        <a:t>№53260</a:t>
                      </a:r>
                      <a:endParaRPr lang="ru-RU" sz="1200" kern="120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a:noFill/>
          <a:ln w="12700">
            <a:solidFill>
              <a:schemeClr val="tx1"/>
            </a:solidFill>
          </a:ln>
        </p:spPr>
      </p:pic>
      <p:sp>
        <p:nvSpPr>
          <p:cNvPr id="5" name="Rectangle 4">
            <a:extLst>
              <a:ext uri="{FF2B5EF4-FFF2-40B4-BE49-F238E27FC236}">
                <a16:creationId xmlns:a16="http://schemas.microsoft.com/office/drawing/2014/main" xmlns="" id="{A44FAC53-5ED9-480C-821B-CBB353CF65F3}"/>
              </a:ext>
            </a:extLst>
          </p:cNvPr>
          <p:cNvSpPr/>
          <p:nvPr/>
        </p:nvSpPr>
        <p:spPr>
          <a:xfrm>
            <a:off x="2510612" y="249382"/>
            <a:ext cx="7632848" cy="369332"/>
          </a:xfrm>
          <a:prstGeom prst="rect">
            <a:avLst/>
          </a:prstGeom>
        </p:spPr>
        <p:txBody>
          <a:bodyPr wrap="square">
            <a:spAutoFit/>
          </a:bodyPr>
          <a:lstStyle/>
          <a:p>
            <a:pPr algn="just">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Независимая оценка квалификации  (НОК) -</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0" name="Прямоугольник 9"/>
          <p:cNvSpPr/>
          <p:nvPr/>
        </p:nvSpPr>
        <p:spPr>
          <a:xfrm>
            <a:off x="1448790" y="629393"/>
            <a:ext cx="10010898" cy="77189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i="1" dirty="0" smtClean="0">
                <a:solidFill>
                  <a:schemeClr val="tx1"/>
                </a:solidFill>
                <a:latin typeface="Tahoma" panose="020B0604030504040204" pitchFamily="34" charset="0"/>
                <a:ea typeface="Tahoma" panose="020B0604030504040204" pitchFamily="34" charset="0"/>
                <a:cs typeface="Tahoma" panose="020B0604030504040204" pitchFamily="34" charset="0"/>
              </a:rPr>
              <a:t>процедура подтверждения соответствия квалификации соискателя положениям профессионального стандарта  (ПС ) или иным установленным НПА квалификационным требованиям, проведенная  центром оценки квалификации  (ЦОК) в соответствии с федеральным законом  от  3 июля 2016 г.  № 238-ФЗ  «О независимой оценке квалификации»</a:t>
            </a:r>
          </a:p>
        </p:txBody>
      </p:sp>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11186556" y="6508751"/>
            <a:ext cx="319644" cy="349250"/>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7" name="Пятиугольник 6"/>
          <p:cNvSpPr/>
          <p:nvPr/>
        </p:nvSpPr>
        <p:spPr>
          <a:xfrm>
            <a:off x="909842" y="1492701"/>
            <a:ext cx="2732567" cy="484632"/>
          </a:xfrm>
          <a:prstGeom prst="homePlate">
            <a:avLst/>
          </a:prstGeom>
          <a:solidFill>
            <a:schemeClr val="accent1">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i="1" dirty="0" smtClean="0">
                <a:solidFill>
                  <a:schemeClr val="tx1"/>
                </a:solidFill>
              </a:rPr>
              <a:t>ЗАДАЧА</a:t>
            </a:r>
            <a:endParaRPr lang="ru-RU" sz="1600" b="1" i="1" dirty="0">
              <a:solidFill>
                <a:schemeClr val="tx1"/>
              </a:solidFill>
            </a:endParaRPr>
          </a:p>
        </p:txBody>
      </p:sp>
      <p:sp>
        <p:nvSpPr>
          <p:cNvPr id="9" name="Пятиугольник 8"/>
          <p:cNvSpPr/>
          <p:nvPr/>
        </p:nvSpPr>
        <p:spPr>
          <a:xfrm>
            <a:off x="863583" y="2438261"/>
            <a:ext cx="2732568" cy="484632"/>
          </a:xfrm>
          <a:prstGeom prst="homePlate">
            <a:avLst/>
          </a:prstGeom>
          <a:solidFill>
            <a:schemeClr val="accent1">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i="1" dirty="0" smtClean="0">
                <a:solidFill>
                  <a:schemeClr val="tx1"/>
                </a:solidFill>
              </a:rPr>
              <a:t>ОСНОВАНИЕ</a:t>
            </a:r>
            <a:endParaRPr lang="ru-RU" sz="1600" b="1" i="1" dirty="0">
              <a:solidFill>
                <a:schemeClr val="tx1"/>
              </a:solidFill>
            </a:endParaRPr>
          </a:p>
        </p:txBody>
      </p:sp>
      <p:sp>
        <p:nvSpPr>
          <p:cNvPr id="11" name="Пятиугольник 10"/>
          <p:cNvSpPr/>
          <p:nvPr/>
        </p:nvSpPr>
        <p:spPr>
          <a:xfrm>
            <a:off x="881121" y="3526649"/>
            <a:ext cx="2711303" cy="484632"/>
          </a:xfrm>
          <a:prstGeom prst="homePlate">
            <a:avLst/>
          </a:prstGeom>
          <a:solidFill>
            <a:schemeClr val="accent1">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i="1" dirty="0" smtClean="0">
                <a:solidFill>
                  <a:schemeClr val="tx1"/>
                </a:solidFill>
              </a:rPr>
              <a:t>НЕЗАВИСИМОСТЬ</a:t>
            </a:r>
            <a:endParaRPr lang="ru-RU" sz="1600" b="1" i="1" dirty="0">
              <a:solidFill>
                <a:schemeClr val="tx1"/>
              </a:solidFill>
            </a:endParaRPr>
          </a:p>
        </p:txBody>
      </p:sp>
      <p:sp>
        <p:nvSpPr>
          <p:cNvPr id="12" name="Пятиугольник 11"/>
          <p:cNvSpPr/>
          <p:nvPr/>
        </p:nvSpPr>
        <p:spPr>
          <a:xfrm>
            <a:off x="912145" y="4488873"/>
            <a:ext cx="2704427" cy="544881"/>
          </a:xfrm>
          <a:prstGeom prst="homePlate">
            <a:avLst/>
          </a:prstGeom>
          <a:solidFill>
            <a:schemeClr val="accent1">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i="1" dirty="0" smtClean="0">
                <a:solidFill>
                  <a:schemeClr val="tx1"/>
                </a:solidFill>
              </a:rPr>
              <a:t>МЕТОДОЛОГИЧЕСКИЕ  РАМКИ И ТРЕБОВАНИЯ</a:t>
            </a:r>
            <a:endParaRPr lang="ru-RU" sz="1400" b="1" i="1" dirty="0">
              <a:solidFill>
                <a:schemeClr val="tx1"/>
              </a:solidFill>
            </a:endParaRPr>
          </a:p>
        </p:txBody>
      </p:sp>
      <p:sp>
        <p:nvSpPr>
          <p:cNvPr id="13" name="Прямоугольник 12"/>
          <p:cNvSpPr/>
          <p:nvPr/>
        </p:nvSpPr>
        <p:spPr>
          <a:xfrm>
            <a:off x="3923414" y="1420758"/>
            <a:ext cx="7219507" cy="744279"/>
          </a:xfrm>
          <a:prstGeom prst="rect">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i="1" dirty="0" smtClean="0">
                <a:solidFill>
                  <a:schemeClr val="tx1"/>
                </a:solidFill>
              </a:rPr>
              <a:t>Дать объективную, признаваемую профессиональным сообществом, оценку  квалификации специалиста, обеспечить  гарантию ее соответствия актуальным требованиям рынка труда</a:t>
            </a:r>
            <a:endParaRPr lang="ru-RU" sz="1600" i="1" dirty="0">
              <a:solidFill>
                <a:schemeClr val="tx1"/>
              </a:solidFill>
            </a:endParaRPr>
          </a:p>
        </p:txBody>
      </p:sp>
      <p:sp>
        <p:nvSpPr>
          <p:cNvPr id="15" name="Прямоугольник 14"/>
          <p:cNvSpPr/>
          <p:nvPr/>
        </p:nvSpPr>
        <p:spPr>
          <a:xfrm>
            <a:off x="3906982" y="2378195"/>
            <a:ext cx="7220197" cy="685639"/>
          </a:xfrm>
          <a:prstGeom prst="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i="1" dirty="0" smtClean="0">
                <a:solidFill>
                  <a:schemeClr val="tx1"/>
                </a:solidFill>
              </a:rPr>
              <a:t>Профессиональный стандарт или квалификационные требования, установленные НПА</a:t>
            </a:r>
          </a:p>
        </p:txBody>
      </p:sp>
      <p:sp>
        <p:nvSpPr>
          <p:cNvPr id="16" name="Прямоугольник 15"/>
          <p:cNvSpPr/>
          <p:nvPr/>
        </p:nvSpPr>
        <p:spPr>
          <a:xfrm>
            <a:off x="3883230" y="3288499"/>
            <a:ext cx="7255825" cy="915366"/>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i="1" dirty="0" smtClean="0">
                <a:solidFill>
                  <a:schemeClr val="tx1"/>
                </a:solidFill>
              </a:rPr>
              <a:t>Обеспечивается процедурами, независимыми от соискателя, конкретного работодателя, образовательной организации, при ведущей роли независимых профессиональных объединений в контроле </a:t>
            </a:r>
          </a:p>
          <a:p>
            <a:pPr algn="ctr"/>
            <a:r>
              <a:rPr lang="ru-RU" sz="1600" i="1" dirty="0" smtClean="0">
                <a:solidFill>
                  <a:schemeClr val="tx1"/>
                </a:solidFill>
              </a:rPr>
              <a:t>за независимой оценкой квалификации</a:t>
            </a:r>
          </a:p>
        </p:txBody>
      </p:sp>
      <p:sp>
        <p:nvSpPr>
          <p:cNvPr id="17" name="Прямоугольник 16"/>
          <p:cNvSpPr/>
          <p:nvPr/>
        </p:nvSpPr>
        <p:spPr>
          <a:xfrm>
            <a:off x="3874671" y="4372789"/>
            <a:ext cx="7288134" cy="744279"/>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i="1" dirty="0" smtClean="0">
                <a:solidFill>
                  <a:schemeClr val="tx1"/>
                </a:solidFill>
              </a:rPr>
              <a:t>Единство принципов, информационная интеграция и прозрачность, возможность верификации, учет отраслевой специфики</a:t>
            </a:r>
          </a:p>
        </p:txBody>
      </p:sp>
      <p:sp>
        <p:nvSpPr>
          <p:cNvPr id="14" name="Прямоугольник 13"/>
          <p:cNvSpPr/>
          <p:nvPr/>
        </p:nvSpPr>
        <p:spPr>
          <a:xfrm>
            <a:off x="3918857" y="5285211"/>
            <a:ext cx="7208322" cy="486198"/>
          </a:xfrm>
          <a:prstGeom prst="rect">
            <a:avLst/>
          </a:prstGeom>
          <a:solidFill>
            <a:schemeClr val="accent4">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i="1" dirty="0" smtClean="0">
                <a:solidFill>
                  <a:schemeClr val="tx1"/>
                </a:solidFill>
              </a:rPr>
              <a:t>Свидетельство о квалификации общероссийского образца</a:t>
            </a:r>
          </a:p>
        </p:txBody>
      </p:sp>
      <p:sp>
        <p:nvSpPr>
          <p:cNvPr id="18" name="Прямоугольник 17"/>
          <p:cNvSpPr/>
          <p:nvPr/>
        </p:nvSpPr>
        <p:spPr>
          <a:xfrm>
            <a:off x="3922173" y="5959343"/>
            <a:ext cx="7228758" cy="595836"/>
          </a:xfrm>
          <a:prstGeom prst="rect">
            <a:avLst/>
          </a:prstGeom>
          <a:solidFill>
            <a:schemeClr val="accent5">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None/>
            </a:pPr>
            <a:r>
              <a:rPr lang="ru-RU" sz="1600" i="1" dirty="0" smtClean="0">
                <a:solidFill>
                  <a:schemeClr val="tx1"/>
                </a:solidFill>
              </a:rPr>
              <a:t>Единственная процедура подтверждения квалификации, установленная законодательно ( с 1 июля 2019г.)</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496292" y="1389413"/>
            <a:ext cx="9393381" cy="1754326"/>
          </a:xfrm>
          <a:prstGeom prst="rect">
            <a:avLst/>
          </a:prstGeom>
        </p:spPr>
        <p:txBody>
          <a:bodyPr wrap="square">
            <a:spAutoFit/>
          </a:bodyPr>
          <a:lstStyle/>
          <a:p>
            <a:pPr algn="just">
              <a:lnSpc>
                <a:spcPct val="90000"/>
              </a:lnSpc>
              <a:spcBef>
                <a:spcPct val="0"/>
              </a:spcBef>
            </a:pPr>
            <a:endParaRPr lang="ru-RU" sz="2000" dirty="0" smtClean="0"/>
          </a:p>
          <a:p>
            <a:pPr algn="just">
              <a:lnSpc>
                <a:spcPct val="90000"/>
              </a:lnSpc>
              <a:spcBef>
                <a:spcPct val="0"/>
              </a:spcBef>
            </a:pPr>
            <a:endParaRPr lang="ru-RU" sz="2000" dirty="0" smtClean="0"/>
          </a:p>
          <a:p>
            <a:pPr algn="just">
              <a:lnSpc>
                <a:spcPct val="90000"/>
              </a:lnSpc>
              <a:spcBef>
                <a:spcPct val="0"/>
              </a:spcBef>
            </a:pPr>
            <a:r>
              <a:rPr lang="ru-RU" sz="2000" dirty="0" smtClean="0"/>
              <a:t>       </a:t>
            </a:r>
            <a:endParaRPr lang="en-US" i="1" dirty="0" smtClean="0"/>
          </a:p>
          <a:p>
            <a:pPr algn="just">
              <a:lnSpc>
                <a:spcPct val="90000"/>
              </a:lnSpc>
              <a:spcBef>
                <a:spcPct val="0"/>
              </a:spcBef>
            </a:pPr>
            <a:endParaRPr lang="en-US" i="1" dirty="0" smtClean="0"/>
          </a:p>
          <a:p>
            <a:pPr algn="just">
              <a:lnSpc>
                <a:spcPct val="90000"/>
              </a:lnSpc>
              <a:spcBef>
                <a:spcPct val="0"/>
              </a:spcBef>
            </a:pPr>
            <a:endParaRPr lang="ru-RU" i="1" dirty="0" smtClean="0"/>
          </a:p>
          <a:p>
            <a:pPr algn="just">
              <a:lnSpc>
                <a:spcPct val="90000"/>
              </a:lnSpc>
              <a:spcBef>
                <a:spcPct val="0"/>
              </a:spcBef>
            </a:pPr>
            <a:endPar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8" name="Заголовок 8"/>
          <p:cNvSpPr txBox="1">
            <a:spLocks/>
          </p:cNvSpPr>
          <p:nvPr/>
        </p:nvSpPr>
        <p:spPr>
          <a:xfrm>
            <a:off x="1596788" y="273133"/>
            <a:ext cx="9758149" cy="712520"/>
          </a:xfrm>
          <a:prstGeom prst="rect">
            <a:avLst/>
          </a:prstGeom>
        </p:spPr>
        <p:txBody>
          <a:bodyPr vert="horz" lIns="91440" tIns="45720" rIns="91440" bIns="45720" rtlCol="0" anchor="b">
            <a:normAutofit fontScale="70000" lnSpcReduction="20000"/>
          </a:bodyPr>
          <a:lstStyle/>
          <a:p>
            <a:pPr algn="ctr">
              <a:lnSpc>
                <a:spcPct val="90000"/>
              </a:lnSpc>
              <a:spcBef>
                <a:spcPct val="0"/>
              </a:spcBef>
            </a:pPr>
            <a:r>
              <a:rPr lang="ru-RU" sz="32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ru-RU" sz="2900" b="1" dirty="0" smtClean="0">
                <a:solidFill>
                  <a:schemeClr val="accent1">
                    <a:lumMod val="75000"/>
                  </a:schemeClr>
                </a:solidFill>
                <a:latin typeface="Times New Roman" pitchFamily="18" charset="0"/>
                <a:ea typeface="Tahoma" panose="020B0604030504040204" pitchFamily="34" charset="0"/>
                <a:cs typeface="Times New Roman" pitchFamily="18" charset="0"/>
              </a:rPr>
              <a:t>Перечень наименований квалификаций  </a:t>
            </a:r>
          </a:p>
          <a:p>
            <a:pPr algn="ctr">
              <a:lnSpc>
                <a:spcPct val="90000"/>
              </a:lnSpc>
              <a:spcBef>
                <a:spcPct val="0"/>
              </a:spcBef>
            </a:pPr>
            <a:r>
              <a:rPr lang="ru-RU" sz="2900" b="1" dirty="0" smtClean="0">
                <a:solidFill>
                  <a:schemeClr val="accent1">
                    <a:lumMod val="75000"/>
                  </a:schemeClr>
                </a:solidFill>
                <a:latin typeface="Times New Roman" pitchFamily="18" charset="0"/>
                <a:ea typeface="Tahoma" panose="020B0604030504040204" pitchFamily="34" charset="0"/>
                <a:cs typeface="Times New Roman" pitchFamily="18" charset="0"/>
              </a:rPr>
              <a:t>в соответствии с </a:t>
            </a:r>
            <a:r>
              <a:rPr lang="ru-RU" sz="2900" b="1" dirty="0" err="1" smtClean="0">
                <a:solidFill>
                  <a:schemeClr val="accent1">
                    <a:lumMod val="75000"/>
                  </a:schemeClr>
                </a:solidFill>
                <a:latin typeface="Times New Roman" pitchFamily="18" charset="0"/>
                <a:ea typeface="Tahoma" panose="020B0604030504040204" pitchFamily="34" charset="0"/>
                <a:cs typeface="Times New Roman" pitchFamily="18" charset="0"/>
              </a:rPr>
              <a:t>профстандартами</a:t>
            </a:r>
            <a:r>
              <a:rPr lang="ru-RU" sz="2900" b="1" dirty="0" smtClean="0">
                <a:solidFill>
                  <a:schemeClr val="accent1">
                    <a:lumMod val="75000"/>
                  </a:schemeClr>
                </a:solidFill>
                <a:latin typeface="Times New Roman" pitchFamily="18" charset="0"/>
                <a:ea typeface="Tahoma" panose="020B0604030504040204" pitchFamily="34" charset="0"/>
                <a:cs typeface="Times New Roman" pitchFamily="18" charset="0"/>
              </a:rPr>
              <a:t>, отнесенными к ведению Совета</a:t>
            </a:r>
          </a:p>
          <a:p>
            <a:pPr algn="ctr">
              <a:lnSpc>
                <a:spcPct val="90000"/>
              </a:lnSpc>
              <a:spcBef>
                <a:spcPct val="0"/>
              </a:spcBef>
            </a:pPr>
            <a:r>
              <a:rPr kumimoji="0" lang="ru-RU" sz="2300" b="1" i="0" u="none" strike="noStrike" kern="1200" cap="none" spc="0" normalizeH="0" baseline="0" noProof="0" dirty="0" smtClean="0">
                <a:ln>
                  <a:noFill/>
                </a:ln>
                <a:solidFill>
                  <a:schemeClr val="accent1">
                    <a:lumMod val="75000"/>
                  </a:schemeClr>
                </a:solidFill>
                <a:effectLst/>
                <a:uLnTx/>
                <a:uFillTx/>
                <a:latin typeface="Times New Roman" pitchFamily="18" charset="0"/>
                <a:ea typeface="Tahoma" panose="020B0604030504040204" pitchFamily="34" charset="0"/>
                <a:cs typeface="Times New Roman" pitchFamily="18" charset="0"/>
              </a:rPr>
              <a:t> </a:t>
            </a:r>
            <a:endParaRPr lang="ru-RU" sz="1600" b="1" dirty="0" smtClean="0">
              <a:solidFill>
                <a:schemeClr val="accent1">
                  <a:lumMod val="75000"/>
                </a:schemeClr>
              </a:solidFill>
              <a:latin typeface="Times New Roman" pitchFamily="18" charset="0"/>
              <a:ea typeface="Tahoma" panose="020B0604030504040204" pitchFamily="34" charset="0"/>
              <a:cs typeface="Times New Roman" pitchFamily="18" charset="0"/>
            </a:endParaRPr>
          </a:p>
        </p:txBody>
      </p:sp>
      <p:graphicFrame>
        <p:nvGraphicFramePr>
          <p:cNvPr id="11" name="Содержимое 10"/>
          <p:cNvGraphicFramePr>
            <a:graphicFrameLocks noGrp="1"/>
          </p:cNvGraphicFramePr>
          <p:nvPr>
            <p:ph idx="1"/>
          </p:nvPr>
        </p:nvGraphicFramePr>
        <p:xfrm>
          <a:off x="641445" y="1424645"/>
          <a:ext cx="11041039" cy="5097161"/>
        </p:xfrm>
        <a:graphic>
          <a:graphicData uri="http://schemas.openxmlformats.org/drawingml/2006/table">
            <a:tbl>
              <a:tblPr firstRow="1" bandRow="1">
                <a:tableStyleId>{5C22544A-7EE6-4342-B048-85BDC9FD1C3A}</a:tableStyleId>
              </a:tblPr>
              <a:tblGrid>
                <a:gridCol w="522337"/>
                <a:gridCol w="7588332"/>
                <a:gridCol w="2930370"/>
              </a:tblGrid>
              <a:tr h="743812">
                <a:tc>
                  <a:txBody>
                    <a:bodyPr/>
                    <a:lstStyle/>
                    <a:p>
                      <a:pPr algn="ctr">
                        <a:lnSpc>
                          <a:spcPct val="115000"/>
                        </a:lnSpc>
                        <a:spcAft>
                          <a:spcPts val="0"/>
                        </a:spcAft>
                      </a:pPr>
                      <a:endParaRPr lang="ru-RU" sz="1100" dirty="0" smtClean="0">
                        <a:latin typeface="Times New Roman"/>
                        <a:ea typeface="Times New Roman"/>
                        <a:cs typeface="Times New Roman"/>
                      </a:endParaRPr>
                    </a:p>
                    <a:p>
                      <a:pPr algn="ctr">
                        <a:lnSpc>
                          <a:spcPct val="115000"/>
                        </a:lnSpc>
                        <a:spcAft>
                          <a:spcPts val="0"/>
                        </a:spcAft>
                      </a:pPr>
                      <a:r>
                        <a:rPr lang="ru-RU" sz="1100" dirty="0" smtClean="0">
                          <a:latin typeface="Times New Roman"/>
                          <a:ea typeface="Times New Roman"/>
                          <a:cs typeface="Times New Roman"/>
                        </a:rPr>
                        <a:t>№№</a:t>
                      </a:r>
                      <a:endParaRPr lang="ru-RU" sz="1100" dirty="0">
                        <a:latin typeface="Calibri"/>
                        <a:ea typeface="Times New Roman"/>
                        <a:cs typeface="Times New Roman"/>
                      </a:endParaRPr>
                    </a:p>
                    <a:p>
                      <a:pPr algn="ctr">
                        <a:lnSpc>
                          <a:spcPct val="115000"/>
                        </a:lnSpc>
                        <a:spcAft>
                          <a:spcPts val="0"/>
                        </a:spcAft>
                      </a:pPr>
                      <a:r>
                        <a:rPr lang="en-US" sz="1100" dirty="0" smtClean="0">
                          <a:latin typeface="Times New Roman"/>
                          <a:ea typeface="Times New Roman"/>
                          <a:cs typeface="Times New Roman"/>
                        </a:rPr>
                        <a:t>n/n</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100" dirty="0" smtClean="0">
                        <a:latin typeface="Times New Roman"/>
                        <a:ea typeface="Times New Roman"/>
                        <a:cs typeface="Times New Roman"/>
                      </a:endParaRPr>
                    </a:p>
                    <a:p>
                      <a:pPr algn="ctr">
                        <a:lnSpc>
                          <a:spcPct val="115000"/>
                        </a:lnSpc>
                        <a:spcAft>
                          <a:spcPts val="0"/>
                        </a:spcAft>
                      </a:pPr>
                      <a:r>
                        <a:rPr lang="ru-RU" sz="1100" dirty="0" smtClean="0">
                          <a:latin typeface="Times New Roman"/>
                          <a:ea typeface="Times New Roman"/>
                          <a:cs typeface="Times New Roman"/>
                        </a:rPr>
                        <a:t>Наименование </a:t>
                      </a:r>
                      <a:r>
                        <a:rPr lang="ru-RU" sz="1100" dirty="0">
                          <a:latin typeface="Times New Roman"/>
                          <a:ea typeface="Times New Roman"/>
                          <a:cs typeface="Times New Roman"/>
                        </a:rPr>
                        <a:t>квалификации</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100" dirty="0">
                          <a:latin typeface="Times New Roman"/>
                          <a:ea typeface="Times New Roman"/>
                          <a:cs typeface="Times New Roman"/>
                        </a:rPr>
                        <a:t>Регистрационный номер наименования квалификации в Реестре сведений о проведении независимой оценки квалификаций</a:t>
                      </a:r>
                      <a:endParaRPr lang="ru-RU" sz="1100" dirty="0">
                        <a:latin typeface="Calibri"/>
                        <a:ea typeface="Times New Roman"/>
                        <a:cs typeface="Times New Roman"/>
                      </a:endParaRPr>
                    </a:p>
                  </a:txBody>
                  <a:tcPr marL="68580" marR="68580" marT="0" marB="0"/>
                </a:tc>
              </a:tr>
              <a:tr h="336244">
                <a:tc>
                  <a:txBody>
                    <a:bodyPr/>
                    <a:lstStyle/>
                    <a:p>
                      <a:pPr algn="ctr"/>
                      <a:r>
                        <a:rPr lang="ru-RU" sz="1200" dirty="0" smtClean="0"/>
                        <a:t>1</a:t>
                      </a:r>
                      <a:endParaRPr lang="ru-RU" sz="1200" dirty="0"/>
                    </a:p>
                  </a:txBody>
                  <a:tcPr/>
                </a:tc>
                <a:tc>
                  <a:txBody>
                    <a:bodyPr/>
                    <a:lstStyle/>
                    <a:p>
                      <a:pPr>
                        <a:lnSpc>
                          <a:spcPct val="115000"/>
                        </a:lnSpc>
                        <a:spcAft>
                          <a:spcPts val="0"/>
                        </a:spcAft>
                      </a:pPr>
                      <a:r>
                        <a:rPr lang="ru-RU" sz="1100" b="1" i="1" dirty="0">
                          <a:solidFill>
                            <a:srgbClr val="C00000"/>
                          </a:solidFill>
                          <a:latin typeface="Times New Roman"/>
                          <a:ea typeface="Times New Roman"/>
                          <a:cs typeface="Times New Roman"/>
                        </a:rPr>
                        <a:t>Специалист по разработке и внедрению системы управления охраной труда </a:t>
                      </a:r>
                      <a:r>
                        <a:rPr lang="ru-RU" sz="1100" b="1" i="1" dirty="0" smtClean="0">
                          <a:solidFill>
                            <a:srgbClr val="C00000"/>
                          </a:solidFill>
                          <a:latin typeface="Times New Roman"/>
                          <a:ea typeface="Times New Roman"/>
                          <a:cs typeface="Times New Roman"/>
                        </a:rPr>
                        <a:t> </a:t>
                      </a:r>
                      <a:r>
                        <a:rPr lang="ru-RU" sz="1100" b="1" i="1" dirty="0">
                          <a:solidFill>
                            <a:srgbClr val="C00000"/>
                          </a:solidFill>
                          <a:latin typeface="Times New Roman"/>
                          <a:ea typeface="Times New Roman"/>
                          <a:cs typeface="Times New Roman"/>
                        </a:rPr>
                        <a:t>(6 уровень)</a:t>
                      </a:r>
                      <a:endParaRPr lang="ru-RU" sz="1100" b="1" i="1" dirty="0">
                        <a:solidFill>
                          <a:srgbClr val="C00000"/>
                        </a:solidFill>
                        <a:latin typeface="Calibri"/>
                        <a:ea typeface="Times New Roman"/>
                        <a:cs typeface="Times New Roman"/>
                      </a:endParaRPr>
                    </a:p>
                  </a:txBody>
                  <a:tcPr marL="68580" marR="68580" marT="0" marB="0"/>
                </a:tc>
                <a:tc>
                  <a:txBody>
                    <a:bodyPr/>
                    <a:lstStyle/>
                    <a:p>
                      <a:pPr algn="ctr"/>
                      <a:r>
                        <a:rPr lang="ru-RU" sz="1400" kern="1200" dirty="0" smtClean="0">
                          <a:solidFill>
                            <a:schemeClr val="dk1"/>
                          </a:solidFill>
                          <a:latin typeface="+mn-lt"/>
                          <a:ea typeface="+mn-ea"/>
                          <a:cs typeface="+mn-cs"/>
                        </a:rPr>
                        <a:t>40.05400.01</a:t>
                      </a:r>
                      <a:endParaRPr lang="ru-RU" sz="1400" dirty="0"/>
                    </a:p>
                  </a:txBody>
                  <a:tcPr/>
                </a:tc>
              </a:tr>
              <a:tr h="336244">
                <a:tc>
                  <a:txBody>
                    <a:bodyPr/>
                    <a:lstStyle/>
                    <a:p>
                      <a:pPr algn="ctr"/>
                      <a:r>
                        <a:rPr lang="ru-RU" sz="1200" dirty="0" smtClean="0"/>
                        <a:t>2</a:t>
                      </a:r>
                      <a:endParaRPr lang="ru-RU" sz="1200" dirty="0"/>
                    </a:p>
                  </a:txBody>
                  <a:tcPr/>
                </a:tc>
                <a:tc>
                  <a:txBody>
                    <a:bodyPr/>
                    <a:lstStyle/>
                    <a:p>
                      <a:pPr marL="0" algn="l" defTabSz="914400" rtl="0" eaLnBrk="1" latinLnBrk="0" hangingPunct="1">
                        <a:lnSpc>
                          <a:spcPct val="115000"/>
                        </a:lnSpc>
                        <a:spcAft>
                          <a:spcPts val="0"/>
                        </a:spcAft>
                      </a:pPr>
                      <a:r>
                        <a:rPr lang="ru-RU" sz="1100" b="1" i="1" kern="1200" dirty="0">
                          <a:solidFill>
                            <a:srgbClr val="C00000"/>
                          </a:solidFill>
                          <a:latin typeface="Times New Roman"/>
                          <a:ea typeface="Times New Roman"/>
                          <a:cs typeface="Times New Roman"/>
                        </a:rPr>
                        <a:t>Руководитель службы охраны </a:t>
                      </a:r>
                      <a:r>
                        <a:rPr lang="ru-RU" sz="1100" b="1" i="1" kern="1200" dirty="0" smtClean="0">
                          <a:solidFill>
                            <a:srgbClr val="C00000"/>
                          </a:solidFill>
                          <a:latin typeface="Times New Roman"/>
                          <a:ea typeface="Times New Roman"/>
                          <a:cs typeface="Times New Roman"/>
                        </a:rPr>
                        <a:t>труда (7 </a:t>
                      </a:r>
                      <a:r>
                        <a:rPr lang="ru-RU" sz="1100" b="1" i="1" kern="1200" dirty="0">
                          <a:solidFill>
                            <a:srgbClr val="C00000"/>
                          </a:solidFill>
                          <a:latin typeface="Times New Roman"/>
                          <a:ea typeface="Times New Roman"/>
                          <a:cs typeface="Times New Roman"/>
                        </a:rPr>
                        <a:t>уровень)</a:t>
                      </a:r>
                    </a:p>
                  </a:txBody>
                  <a:tcPr marL="68580" marR="68580" marT="0" marB="0"/>
                </a:tc>
                <a:tc>
                  <a:txBody>
                    <a:bodyPr/>
                    <a:lstStyle/>
                    <a:p>
                      <a:pPr algn="ctr"/>
                      <a:r>
                        <a:rPr lang="ru-RU" sz="1400" kern="1200" dirty="0" smtClean="0">
                          <a:solidFill>
                            <a:schemeClr val="dk1"/>
                          </a:solidFill>
                          <a:latin typeface="+mn-lt"/>
                          <a:ea typeface="+mn-ea"/>
                          <a:cs typeface="+mn-cs"/>
                        </a:rPr>
                        <a:t>40.05400.02</a:t>
                      </a:r>
                      <a:endParaRPr lang="ru-RU" sz="1400" dirty="0"/>
                    </a:p>
                  </a:txBody>
                  <a:tcPr/>
                </a:tc>
              </a:tr>
              <a:tr h="336244">
                <a:tc>
                  <a:txBody>
                    <a:bodyPr/>
                    <a:lstStyle/>
                    <a:p>
                      <a:pPr algn="ctr"/>
                      <a:r>
                        <a:rPr lang="ru-RU" sz="1200" dirty="0" smtClean="0"/>
                        <a:t>3</a:t>
                      </a:r>
                      <a:endParaRPr lang="ru-RU" sz="1200" dirty="0"/>
                    </a:p>
                  </a:txBody>
                  <a:tcPr/>
                </a:tc>
                <a:tc>
                  <a:txBody>
                    <a:bodyPr/>
                    <a:lstStyle/>
                    <a:p>
                      <a:pPr marL="0" algn="l" defTabSz="914400" rtl="0" eaLnBrk="1" latinLnBrk="0" hangingPunct="1">
                        <a:lnSpc>
                          <a:spcPct val="115000"/>
                        </a:lnSpc>
                        <a:spcAft>
                          <a:spcPts val="0"/>
                        </a:spcAft>
                      </a:pPr>
                      <a:r>
                        <a:rPr lang="ru-RU" sz="1100" b="1" i="1" kern="1200" dirty="0">
                          <a:solidFill>
                            <a:srgbClr val="C00000"/>
                          </a:solidFill>
                          <a:latin typeface="Times New Roman"/>
                          <a:ea typeface="Times New Roman"/>
                          <a:cs typeface="Times New Roman"/>
                        </a:rPr>
                        <a:t>Специалист по охране </a:t>
                      </a:r>
                      <a:r>
                        <a:rPr lang="ru-RU" sz="1100" b="1" i="1" kern="1200" dirty="0" smtClean="0">
                          <a:solidFill>
                            <a:srgbClr val="C00000"/>
                          </a:solidFill>
                          <a:latin typeface="Times New Roman"/>
                          <a:ea typeface="Times New Roman"/>
                          <a:cs typeface="Times New Roman"/>
                        </a:rPr>
                        <a:t>труда  </a:t>
                      </a:r>
                      <a:r>
                        <a:rPr lang="ru-RU" sz="1100" b="1" i="1" kern="1200" dirty="0">
                          <a:solidFill>
                            <a:srgbClr val="C00000"/>
                          </a:solidFill>
                          <a:latin typeface="Times New Roman"/>
                          <a:ea typeface="Times New Roman"/>
                          <a:cs typeface="Times New Roman"/>
                        </a:rPr>
                        <a:t>(6 уровень)</a:t>
                      </a:r>
                    </a:p>
                  </a:txBody>
                  <a:tcPr marL="68580" marR="68580" marT="0" marB="0"/>
                </a:tc>
                <a:tc>
                  <a:txBody>
                    <a:bodyPr/>
                    <a:lstStyle/>
                    <a:p>
                      <a:pPr marL="0" algn="ctr" defTabSz="914400" rtl="0" eaLnBrk="1" latinLnBrk="0" hangingPunct="1"/>
                      <a:r>
                        <a:rPr lang="ru-RU" sz="1400" kern="1200" dirty="0" smtClean="0">
                          <a:solidFill>
                            <a:schemeClr val="dk1"/>
                          </a:solidFill>
                          <a:latin typeface="+mn-lt"/>
                          <a:ea typeface="+mn-ea"/>
                          <a:cs typeface="+mn-cs"/>
                        </a:rPr>
                        <a:t>  40.05400.03</a:t>
                      </a:r>
                      <a:endParaRPr lang="ru-RU" sz="1400" kern="1200" dirty="0">
                        <a:solidFill>
                          <a:schemeClr val="dk1"/>
                        </a:solidFill>
                        <a:latin typeface="+mn-lt"/>
                        <a:ea typeface="+mn-ea"/>
                        <a:cs typeface="+mn-cs"/>
                      </a:endParaRPr>
                    </a:p>
                  </a:txBody>
                  <a:tcPr/>
                </a:tc>
              </a:tr>
              <a:tr h="352796">
                <a:tc>
                  <a:txBody>
                    <a:bodyPr/>
                    <a:lstStyle/>
                    <a:p>
                      <a:pPr algn="ctr"/>
                      <a:r>
                        <a:rPr lang="ru-RU" sz="1200" dirty="0" smtClean="0"/>
                        <a:t>4</a:t>
                      </a:r>
                      <a:endParaRPr lang="ru-RU" sz="1200" dirty="0"/>
                    </a:p>
                  </a:txBody>
                  <a:tcPr/>
                </a:tc>
                <a:tc>
                  <a:txBody>
                    <a:bodyPr/>
                    <a:lstStyle/>
                    <a:p>
                      <a:pPr>
                        <a:lnSpc>
                          <a:spcPct val="115000"/>
                        </a:lnSpc>
                        <a:spcAft>
                          <a:spcPts val="0"/>
                        </a:spcAft>
                      </a:pPr>
                      <a:r>
                        <a:rPr lang="ru-RU" sz="1100" dirty="0">
                          <a:latin typeface="Times New Roman"/>
                          <a:ea typeface="Times New Roman"/>
                          <a:cs typeface="Times New Roman"/>
                        </a:rPr>
                        <a:t>Социальный работник (4 уровень)</a:t>
                      </a:r>
                      <a:endParaRPr lang="ru-RU" sz="1100" dirty="0">
                        <a:latin typeface="Calibri"/>
                        <a:ea typeface="Times New Roman"/>
                        <a:cs typeface="Times New Roman"/>
                      </a:endParaRPr>
                    </a:p>
                  </a:txBody>
                  <a:tcPr marL="68580" marR="68580" marT="0" marB="0"/>
                </a:tc>
                <a:tc>
                  <a:txBody>
                    <a:bodyPr/>
                    <a:lstStyle/>
                    <a:p>
                      <a:endParaRPr lang="ru-RU" dirty="0"/>
                    </a:p>
                  </a:txBody>
                  <a:tcPr/>
                </a:tc>
              </a:tr>
              <a:tr h="352796">
                <a:tc>
                  <a:txBody>
                    <a:bodyPr/>
                    <a:lstStyle/>
                    <a:p>
                      <a:pPr algn="ctr"/>
                      <a:r>
                        <a:rPr lang="ru-RU" sz="1200" dirty="0" smtClean="0"/>
                        <a:t>5</a:t>
                      </a:r>
                      <a:endParaRPr lang="ru-RU" sz="1200" dirty="0"/>
                    </a:p>
                  </a:txBody>
                  <a:tcPr/>
                </a:tc>
                <a:tc>
                  <a:txBody>
                    <a:bodyPr/>
                    <a:lstStyle/>
                    <a:p>
                      <a:pPr>
                        <a:lnSpc>
                          <a:spcPct val="115000"/>
                        </a:lnSpc>
                        <a:spcAft>
                          <a:spcPts val="0"/>
                        </a:spcAft>
                      </a:pPr>
                      <a:r>
                        <a:rPr lang="ru-RU" sz="1100" dirty="0">
                          <a:latin typeface="Times New Roman"/>
                          <a:ea typeface="Times New Roman"/>
                          <a:cs typeface="Times New Roman"/>
                        </a:rPr>
                        <a:t>Специалист по социальной работе  (6 уровень)</a:t>
                      </a:r>
                      <a:endParaRPr lang="ru-RU" sz="1100" dirty="0">
                        <a:latin typeface="Calibri"/>
                        <a:ea typeface="Times New Roman"/>
                        <a:cs typeface="Times New Roman"/>
                      </a:endParaRPr>
                    </a:p>
                  </a:txBody>
                  <a:tcPr marL="68580" marR="68580" marT="0" marB="0"/>
                </a:tc>
                <a:tc>
                  <a:txBody>
                    <a:bodyPr/>
                    <a:lstStyle/>
                    <a:p>
                      <a:endParaRPr lang="ru-RU"/>
                    </a:p>
                  </a:txBody>
                  <a:tcPr/>
                </a:tc>
              </a:tr>
              <a:tr h="540954">
                <a:tc>
                  <a:txBody>
                    <a:bodyPr/>
                    <a:lstStyle/>
                    <a:p>
                      <a:pPr algn="ctr"/>
                      <a:r>
                        <a:rPr lang="ru-RU" sz="1200" dirty="0" smtClean="0"/>
                        <a:t>6</a:t>
                      </a:r>
                      <a:endParaRPr lang="ru-RU" sz="1200" dirty="0"/>
                    </a:p>
                  </a:txBody>
                  <a:tcPr/>
                </a:tc>
                <a:tc>
                  <a:txBody>
                    <a:bodyPr/>
                    <a:lstStyle/>
                    <a:p>
                      <a:pPr>
                        <a:lnSpc>
                          <a:spcPct val="115000"/>
                        </a:lnSpc>
                        <a:spcAft>
                          <a:spcPts val="0"/>
                        </a:spcAft>
                      </a:pPr>
                      <a:r>
                        <a:rPr lang="ru-RU" sz="1100" dirty="0">
                          <a:latin typeface="Times New Roman"/>
                          <a:ea typeface="Times New Roman"/>
                          <a:cs typeface="Times New Roman"/>
                        </a:rPr>
                        <a:t>Специалист в области управления и руководства структурным подразделением по социальной работе  (7 уровень квалификации)</a:t>
                      </a:r>
                      <a:endParaRPr lang="ru-RU" sz="1100" dirty="0">
                        <a:latin typeface="Calibri"/>
                        <a:ea typeface="Times New Roman"/>
                        <a:cs typeface="Times New Roman"/>
                      </a:endParaRPr>
                    </a:p>
                    <a:p>
                      <a:pPr>
                        <a:lnSpc>
                          <a:spcPct val="115000"/>
                        </a:lnSpc>
                        <a:spcAft>
                          <a:spcPts val="0"/>
                        </a:spcAft>
                      </a:pPr>
                      <a:r>
                        <a:rPr lang="ru-RU" sz="1000" i="1" dirty="0">
                          <a:latin typeface="Times New Roman"/>
                          <a:ea typeface="Times New Roman"/>
                          <a:cs typeface="Times New Roman"/>
                        </a:rPr>
                        <a:t>(Руководитель структурного подразделения по социальной работе)</a:t>
                      </a:r>
                      <a:endParaRPr lang="ru-RU" sz="1100" dirty="0">
                        <a:latin typeface="Calibri"/>
                        <a:ea typeface="Times New Roman"/>
                        <a:cs typeface="Times New Roman"/>
                      </a:endParaRPr>
                    </a:p>
                  </a:txBody>
                  <a:tcPr marL="68580" marR="68580" marT="0" marB="0"/>
                </a:tc>
                <a:tc>
                  <a:txBody>
                    <a:bodyPr/>
                    <a:lstStyle/>
                    <a:p>
                      <a:endParaRPr lang="ru-RU"/>
                    </a:p>
                  </a:txBody>
                  <a:tcPr/>
                </a:tc>
              </a:tr>
              <a:tr h="454577">
                <a:tc>
                  <a:txBody>
                    <a:bodyPr/>
                    <a:lstStyle/>
                    <a:p>
                      <a:pPr algn="ctr"/>
                      <a:r>
                        <a:rPr lang="ru-RU" sz="1200" dirty="0" smtClean="0"/>
                        <a:t>7</a:t>
                      </a:r>
                      <a:endParaRPr lang="ru-RU"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b="1" i="0" dirty="0" smtClean="0">
                          <a:latin typeface="Times New Roman"/>
                          <a:ea typeface="Times New Roman"/>
                        </a:rPr>
                        <a:t>Специалист</a:t>
                      </a:r>
                      <a:r>
                        <a:rPr lang="ru-RU" sz="1000" b="1" i="0" baseline="0" dirty="0" smtClean="0">
                          <a:latin typeface="Times New Roman"/>
                          <a:ea typeface="Times New Roman"/>
                        </a:rPr>
                        <a:t>  по обеспечению и защите прав ребенка  (6 уровень квалификации)</a:t>
                      </a:r>
                      <a:endParaRPr lang="ru-RU" sz="1000" b="1" i="0" dirty="0" smtClean="0">
                        <a:latin typeface="Times New Roman"/>
                        <a:ea typeface="Times New Roman"/>
                      </a:endParaRPr>
                    </a:p>
                    <a:p>
                      <a:pPr algn="l">
                        <a:spcAft>
                          <a:spcPts val="0"/>
                        </a:spcAft>
                      </a:pPr>
                      <a:r>
                        <a:rPr lang="ru-RU" sz="1000" dirty="0" smtClean="0">
                          <a:latin typeface="Times New Roman"/>
                          <a:ea typeface="Times New Roman"/>
                        </a:rPr>
                        <a:t>(</a:t>
                      </a:r>
                      <a:r>
                        <a:rPr lang="ru-RU" sz="1000" i="1" dirty="0" smtClean="0">
                          <a:latin typeface="Times New Roman"/>
                          <a:ea typeface="Times New Roman"/>
                        </a:rPr>
                        <a:t>Специалист </a:t>
                      </a:r>
                      <a:r>
                        <a:rPr lang="ru-RU" sz="1000" i="1" dirty="0">
                          <a:latin typeface="Times New Roman"/>
                          <a:ea typeface="Times New Roman"/>
                        </a:rPr>
                        <a:t>по выявлению </a:t>
                      </a:r>
                      <a:r>
                        <a:rPr lang="ru-RU" sz="1000" i="1" dirty="0" smtClean="0">
                          <a:latin typeface="Times New Roman"/>
                          <a:ea typeface="Times New Roman"/>
                        </a:rPr>
                        <a:t>несовершеннолетних</a:t>
                      </a:r>
                      <a:r>
                        <a:rPr lang="ru-RU" sz="1000" i="1" dirty="0">
                          <a:latin typeface="Times New Roman"/>
                          <a:ea typeface="Times New Roman"/>
                        </a:rPr>
                        <a:t>, нуждающихся в помощи государства и обеспечению и защите их прав </a:t>
                      </a:r>
                      <a:r>
                        <a:rPr lang="ru-RU" sz="1000" i="1" dirty="0" smtClean="0">
                          <a:latin typeface="Times New Roman"/>
                          <a:ea typeface="Times New Roman"/>
                        </a:rPr>
                        <a:t>                                (</a:t>
                      </a:r>
                      <a:r>
                        <a:rPr lang="ru-RU" sz="1000" i="1" dirty="0">
                          <a:latin typeface="Times New Roman"/>
                          <a:ea typeface="Times New Roman"/>
                        </a:rPr>
                        <a:t>6 уровень квалификации</a:t>
                      </a:r>
                      <a:r>
                        <a:rPr lang="ru-RU" sz="1000" dirty="0">
                          <a:latin typeface="Times New Roman"/>
                          <a:ea typeface="Times New Roman"/>
                        </a:rPr>
                        <a:t>)</a:t>
                      </a:r>
                      <a:endParaRPr lang="ru-RU" sz="1200" dirty="0">
                        <a:latin typeface="Times New Roman CYR"/>
                        <a:ea typeface="Times New Roman"/>
                      </a:endParaRPr>
                    </a:p>
                  </a:txBody>
                  <a:tcPr marL="68580" marR="68580" marT="0" marB="0"/>
                </a:tc>
                <a:tc>
                  <a:txBody>
                    <a:bodyPr/>
                    <a:lstStyle/>
                    <a:p>
                      <a:r>
                        <a:rPr lang="ru-RU" dirty="0" smtClean="0"/>
                        <a:t>                     </a:t>
                      </a:r>
                      <a:r>
                        <a:rPr lang="ru-RU" sz="1400" kern="1200" dirty="0" smtClean="0">
                          <a:solidFill>
                            <a:schemeClr val="dk1"/>
                          </a:solidFill>
                          <a:latin typeface="+mn-lt"/>
                          <a:ea typeface="+mn-ea"/>
                          <a:cs typeface="+mn-cs"/>
                        </a:rPr>
                        <a:t>03.00600.01</a:t>
                      </a:r>
                      <a:endParaRPr lang="ru-RU" sz="1400" kern="1200" dirty="0">
                        <a:solidFill>
                          <a:schemeClr val="dk1"/>
                        </a:solidFill>
                        <a:latin typeface="+mn-lt"/>
                        <a:ea typeface="+mn-ea"/>
                        <a:cs typeface="+mn-cs"/>
                      </a:endParaRPr>
                    </a:p>
                  </a:txBody>
                  <a:tcPr/>
                </a:tc>
              </a:tr>
              <a:tr h="507145">
                <a:tc>
                  <a:txBody>
                    <a:bodyPr/>
                    <a:lstStyle/>
                    <a:p>
                      <a:pPr algn="ctr"/>
                      <a:r>
                        <a:rPr lang="ru-RU" sz="1200" dirty="0" smtClean="0"/>
                        <a:t>8</a:t>
                      </a:r>
                      <a:endParaRPr lang="ru-RU" sz="1200" dirty="0"/>
                    </a:p>
                  </a:txBody>
                  <a:tcPr/>
                </a:tc>
                <a:tc>
                  <a:txBody>
                    <a:bodyPr/>
                    <a:lstStyle/>
                    <a:p>
                      <a:pPr>
                        <a:lnSpc>
                          <a:spcPct val="115000"/>
                        </a:lnSpc>
                        <a:spcAft>
                          <a:spcPts val="0"/>
                        </a:spcAft>
                      </a:pPr>
                      <a:r>
                        <a:rPr lang="ru-RU" sz="1000" b="1" dirty="0" smtClean="0">
                          <a:latin typeface="Times New Roman"/>
                          <a:ea typeface="Times New Roman"/>
                          <a:cs typeface="Times New Roman"/>
                        </a:rPr>
                        <a:t>Специалист по организации защиты  прав и законных интересов несовершеннолетних (7 уровень квалификации)                  </a:t>
                      </a:r>
                      <a:r>
                        <a:rPr lang="ru-RU" sz="1000" i="1" dirty="0" smtClean="0">
                          <a:latin typeface="Times New Roman"/>
                          <a:ea typeface="Times New Roman"/>
                          <a:cs typeface="Times New Roman"/>
                        </a:rPr>
                        <a:t>Специалист </a:t>
                      </a:r>
                      <a:r>
                        <a:rPr lang="ru-RU" sz="1000" i="1" dirty="0">
                          <a:latin typeface="Times New Roman"/>
                          <a:ea typeface="Times New Roman"/>
                          <a:cs typeface="Times New Roman"/>
                        </a:rPr>
                        <a:t>в области организации защиты прав и законных интересов несовершеннолетних</a:t>
                      </a:r>
                      <a:r>
                        <a:rPr lang="ru-RU" sz="1000" b="1" i="1" dirty="0">
                          <a:latin typeface="Times New Roman"/>
                          <a:ea typeface="Times New Roman"/>
                          <a:cs typeface="Times New Roman"/>
                        </a:rPr>
                        <a:t> </a:t>
                      </a:r>
                      <a:endParaRPr lang="ru-RU" sz="1100" i="1" dirty="0">
                        <a:latin typeface="Calibri"/>
                        <a:ea typeface="Times New Roman"/>
                        <a:cs typeface="Times New Roman"/>
                      </a:endParaRPr>
                    </a:p>
                    <a:p>
                      <a:pPr>
                        <a:lnSpc>
                          <a:spcPct val="115000"/>
                        </a:lnSpc>
                        <a:spcAft>
                          <a:spcPts val="0"/>
                        </a:spcAft>
                      </a:pPr>
                      <a:r>
                        <a:rPr lang="ru-RU" sz="1000" dirty="0">
                          <a:latin typeface="Times New Roman"/>
                          <a:ea typeface="Times New Roman"/>
                          <a:cs typeface="Times New Roman"/>
                        </a:rPr>
                        <a:t>(7 уровень квалификации)</a:t>
                      </a:r>
                      <a:endParaRPr lang="ru-RU" sz="1100" dirty="0">
                        <a:latin typeface="Calibri"/>
                        <a:ea typeface="Times New Roman"/>
                        <a:cs typeface="Times New Roman"/>
                      </a:endParaRPr>
                    </a:p>
                  </a:txBody>
                  <a:tcPr marL="68580" marR="68580" marT="0" marB="0"/>
                </a:tc>
                <a:tc>
                  <a:txBody>
                    <a:bodyPr/>
                    <a:lstStyle/>
                    <a:p>
                      <a:r>
                        <a:rPr lang="ru-RU" dirty="0" smtClean="0"/>
                        <a:t>                      </a:t>
                      </a:r>
                      <a:r>
                        <a:rPr lang="ru-RU" sz="1400" kern="1200" dirty="0" smtClean="0">
                          <a:solidFill>
                            <a:schemeClr val="dk1"/>
                          </a:solidFill>
                          <a:latin typeface="+mn-lt"/>
                          <a:ea typeface="+mn-ea"/>
                          <a:cs typeface="+mn-cs"/>
                        </a:rPr>
                        <a:t>03.00600.02</a:t>
                      </a:r>
                      <a:endParaRPr lang="ru-RU" sz="1400" kern="1200" dirty="0">
                        <a:solidFill>
                          <a:schemeClr val="dk1"/>
                        </a:solidFill>
                        <a:latin typeface="+mn-lt"/>
                        <a:ea typeface="+mn-ea"/>
                        <a:cs typeface="+mn-cs"/>
                      </a:endParaRPr>
                    </a:p>
                  </a:txBody>
                  <a:tcPr/>
                </a:tc>
              </a:tr>
              <a:tr h="278916">
                <a:tc>
                  <a:txBody>
                    <a:bodyPr/>
                    <a:lstStyle/>
                    <a:p>
                      <a:pPr algn="ctr"/>
                      <a:r>
                        <a:rPr lang="ru-RU" sz="1200" dirty="0" smtClean="0"/>
                        <a:t>9</a:t>
                      </a:r>
                      <a:endParaRPr lang="ru-RU" sz="1200" dirty="0"/>
                    </a:p>
                  </a:txBody>
                  <a:tcPr/>
                </a:tc>
                <a:tc>
                  <a:txBody>
                    <a:bodyPr/>
                    <a:lstStyle/>
                    <a:p>
                      <a:pPr>
                        <a:lnSpc>
                          <a:spcPct val="115000"/>
                        </a:lnSpc>
                        <a:spcAft>
                          <a:spcPts val="0"/>
                        </a:spcAft>
                      </a:pPr>
                      <a:r>
                        <a:rPr lang="ru-RU" sz="1000" dirty="0">
                          <a:latin typeface="Times New Roman"/>
                          <a:ea typeface="Times New Roman"/>
                          <a:cs typeface="Times New Roman"/>
                        </a:rPr>
                        <a:t>Специалист по работе с семьей</a:t>
                      </a:r>
                      <a:r>
                        <a:rPr lang="ru-RU" sz="1000" b="1" dirty="0">
                          <a:latin typeface="Times New Roman"/>
                          <a:ea typeface="Times New Roman"/>
                          <a:cs typeface="Times New Roman"/>
                        </a:rPr>
                        <a:t>  </a:t>
                      </a:r>
                      <a:r>
                        <a:rPr lang="ru-RU" sz="1000" b="1" dirty="0" smtClean="0">
                          <a:latin typeface="Times New Roman"/>
                          <a:ea typeface="Times New Roman"/>
                          <a:cs typeface="Times New Roman"/>
                        </a:rPr>
                        <a:t> </a:t>
                      </a:r>
                      <a:r>
                        <a:rPr lang="ru-RU" sz="1000" dirty="0" smtClean="0">
                          <a:latin typeface="Times New Roman"/>
                          <a:ea typeface="Times New Roman"/>
                          <a:cs typeface="Times New Roman"/>
                        </a:rPr>
                        <a:t>(</a:t>
                      </a:r>
                      <a:r>
                        <a:rPr lang="ru-RU" sz="1000" dirty="0">
                          <a:latin typeface="Times New Roman"/>
                          <a:ea typeface="Times New Roman"/>
                          <a:cs typeface="Times New Roman"/>
                        </a:rPr>
                        <a:t>6 уровень 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676193">
                <a:tc>
                  <a:txBody>
                    <a:bodyPr/>
                    <a:lstStyle/>
                    <a:p>
                      <a:pPr algn="ctr"/>
                      <a:r>
                        <a:rPr lang="ru-RU" sz="1200" dirty="0" smtClean="0"/>
                        <a:t>10</a:t>
                      </a:r>
                      <a:endParaRPr lang="ru-RU" sz="1200" dirty="0"/>
                    </a:p>
                  </a:txBody>
                  <a:tcPr/>
                </a:tc>
                <a:tc>
                  <a:txBody>
                    <a:bodyPr/>
                    <a:lstStyle/>
                    <a:p>
                      <a:r>
                        <a:rPr lang="ru-RU" sz="1000" kern="1200" dirty="0" smtClean="0">
                          <a:solidFill>
                            <a:schemeClr val="dk1"/>
                          </a:solidFill>
                          <a:latin typeface="Times New Roman"/>
                          <a:ea typeface="Times New Roman"/>
                          <a:cs typeface="Times New Roman"/>
                        </a:rPr>
                        <a:t>Специалис</a:t>
                      </a:r>
                      <a:r>
                        <a:rPr lang="ru-RU" sz="1100" kern="1200" dirty="0" smtClean="0">
                          <a:solidFill>
                            <a:schemeClr val="dk1"/>
                          </a:solidFill>
                          <a:latin typeface="Times New Roman"/>
                          <a:ea typeface="Times New Roman"/>
                          <a:cs typeface="Times New Roman"/>
                        </a:rPr>
                        <a:t>т по организации оказания различных видов помощи и поддержки разным типам семей</a:t>
                      </a:r>
                    </a:p>
                    <a:p>
                      <a:r>
                        <a:rPr lang="ru-RU" sz="1100" kern="1200" dirty="0" smtClean="0">
                          <a:solidFill>
                            <a:schemeClr val="dk1"/>
                          </a:solidFill>
                          <a:latin typeface="Times New Roman"/>
                          <a:ea typeface="Times New Roman"/>
                          <a:cs typeface="Times New Roman"/>
                        </a:rPr>
                        <a:t>(7 уровень квалификации)</a:t>
                      </a:r>
                    </a:p>
                    <a:p>
                      <a:r>
                        <a:rPr lang="ru-RU" sz="1100" kern="1200" dirty="0" smtClean="0">
                          <a:solidFill>
                            <a:schemeClr val="dk1"/>
                          </a:solidFill>
                          <a:latin typeface="Times New Roman"/>
                          <a:ea typeface="Times New Roman"/>
                          <a:cs typeface="Times New Roman"/>
                        </a:rPr>
                        <a:t>(</a:t>
                      </a:r>
                      <a:r>
                        <a:rPr lang="ru-RU" sz="1100" i="1" kern="1200" dirty="0" smtClean="0">
                          <a:solidFill>
                            <a:schemeClr val="dk1"/>
                          </a:solidFill>
                          <a:latin typeface="Times New Roman"/>
                          <a:ea typeface="Times New Roman"/>
                          <a:cs typeface="Times New Roman"/>
                        </a:rPr>
                        <a:t>Руководитель структурного подразделения по работе с семьей (7 уровень квалификации)</a:t>
                      </a:r>
                      <a:endParaRPr lang="ru-RU" sz="1100" i="1" kern="1200" dirty="0">
                        <a:solidFill>
                          <a:schemeClr val="dk1"/>
                        </a:solidFill>
                        <a:latin typeface="Times New Roman"/>
                        <a:ea typeface="Times New Roman"/>
                        <a:cs typeface="Times New Roman"/>
                      </a:endParaRPr>
                    </a:p>
                  </a:txBody>
                  <a:tcPr/>
                </a:tc>
                <a:tc>
                  <a:txBody>
                    <a:bodyPr/>
                    <a:lstStyle/>
                    <a:p>
                      <a:endParaRPr lang="ru-RU" dirty="0"/>
                    </a:p>
                  </a:txBody>
                  <a:tcPr/>
                </a:tc>
              </a:tr>
            </a:tbl>
          </a:graphicData>
        </a:graphic>
      </p:graphicFrame>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Заголовок 6"/>
          <p:cNvSpPr>
            <a:spLocks noGrp="1"/>
          </p:cNvSpPr>
          <p:nvPr>
            <p:ph type="title"/>
          </p:nvPr>
        </p:nvSpPr>
        <p:spPr>
          <a:xfrm>
            <a:off x="1567544" y="365125"/>
            <a:ext cx="9786256" cy="822407"/>
          </a:xfrm>
        </p:spPr>
        <p:txBody>
          <a:bodyPr>
            <a:normAutofit fontScale="90000"/>
          </a:bodyPr>
          <a:lstStyle/>
          <a:p>
            <a:pPr algn="ctr"/>
            <a:r>
              <a:rPr lang="ru-RU" sz="2000" b="1" dirty="0" smtClean="0">
                <a:solidFill>
                  <a:schemeClr val="accent1">
                    <a:lumMod val="75000"/>
                  </a:schemeClr>
                </a:solidFill>
                <a:latin typeface="Tahoma" pitchFamily="34" charset="0"/>
                <a:ea typeface="Tahoma" pitchFamily="34" charset="0"/>
                <a:cs typeface="Tahoma" pitchFamily="34" charset="0"/>
              </a:rPr>
              <a:t/>
            </a:r>
            <a:br>
              <a:rPr lang="ru-RU" sz="2000" b="1" dirty="0" smtClean="0">
                <a:solidFill>
                  <a:schemeClr val="accent1">
                    <a:lumMod val="75000"/>
                  </a:schemeClr>
                </a:solidFill>
                <a:latin typeface="Tahoma" pitchFamily="34" charset="0"/>
                <a:ea typeface="Tahoma" pitchFamily="34" charset="0"/>
                <a:cs typeface="Tahoma" pitchFamily="34" charset="0"/>
              </a:rPr>
            </a:br>
            <a:r>
              <a:rPr lang="ru-RU" sz="2000" b="1" dirty="0" smtClean="0">
                <a:solidFill>
                  <a:schemeClr val="accent1">
                    <a:lumMod val="75000"/>
                  </a:schemeClr>
                </a:solidFill>
                <a:latin typeface="Tahoma" pitchFamily="34" charset="0"/>
                <a:ea typeface="Tahoma" pitchFamily="34" charset="0"/>
                <a:cs typeface="Tahoma" pitchFamily="34" charset="0"/>
              </a:rPr>
              <a:t/>
            </a:r>
            <a:br>
              <a:rPr lang="ru-RU" sz="2000" b="1" dirty="0" smtClean="0">
                <a:solidFill>
                  <a:schemeClr val="accent1">
                    <a:lumMod val="75000"/>
                  </a:schemeClr>
                </a:solidFill>
                <a:latin typeface="Tahoma" pitchFamily="34" charset="0"/>
                <a:ea typeface="Tahoma" pitchFamily="34" charset="0"/>
                <a:cs typeface="Tahoma" pitchFamily="34" charset="0"/>
              </a:rPr>
            </a:br>
            <a:r>
              <a:rPr lang="ru-RU" sz="2200" b="1" dirty="0" smtClean="0">
                <a:solidFill>
                  <a:schemeClr val="accent1">
                    <a:lumMod val="75000"/>
                  </a:schemeClr>
                </a:solidFill>
                <a:latin typeface="Tahoma" pitchFamily="34" charset="0"/>
                <a:ea typeface="Tahoma" pitchFamily="34" charset="0"/>
                <a:cs typeface="Tahoma" pitchFamily="34" charset="0"/>
              </a:rPr>
              <a:t>ПЕРЕЧЕНЬ НАИМЕНОВАНИЙ КВАЛИФИКАЦИЙ </a:t>
            </a:r>
            <a:br>
              <a:rPr lang="ru-RU" sz="2200" b="1" dirty="0" smtClean="0">
                <a:solidFill>
                  <a:schemeClr val="accent1">
                    <a:lumMod val="75000"/>
                  </a:schemeClr>
                </a:solidFill>
                <a:latin typeface="Tahoma" pitchFamily="34" charset="0"/>
                <a:ea typeface="Tahoma" pitchFamily="34" charset="0"/>
                <a:cs typeface="Tahoma" pitchFamily="34" charset="0"/>
              </a:rPr>
            </a:br>
            <a:r>
              <a:rPr lang="ru-RU" sz="2200" b="1" dirty="0" smtClean="0">
                <a:solidFill>
                  <a:schemeClr val="accent1">
                    <a:lumMod val="75000"/>
                  </a:schemeClr>
                </a:solidFill>
                <a:latin typeface="Tahoma" pitchFamily="34" charset="0"/>
                <a:ea typeface="Tahoma" pitchFamily="34" charset="0"/>
                <a:cs typeface="Tahoma" pitchFamily="34" charset="0"/>
              </a:rPr>
              <a:t>в соответствии с </a:t>
            </a:r>
            <a:r>
              <a:rPr lang="ru-RU" sz="2200" b="1" dirty="0" err="1" smtClean="0">
                <a:solidFill>
                  <a:schemeClr val="accent1">
                    <a:lumMod val="75000"/>
                  </a:schemeClr>
                </a:solidFill>
                <a:latin typeface="Tahoma" pitchFamily="34" charset="0"/>
                <a:ea typeface="Tahoma" pitchFamily="34" charset="0"/>
                <a:cs typeface="Tahoma" pitchFamily="34" charset="0"/>
              </a:rPr>
              <a:t>профстандартами</a:t>
            </a:r>
            <a:r>
              <a:rPr lang="ru-RU" sz="2200" b="1" dirty="0" smtClean="0">
                <a:solidFill>
                  <a:schemeClr val="accent1">
                    <a:lumMod val="75000"/>
                  </a:schemeClr>
                </a:solidFill>
                <a:latin typeface="Tahoma" pitchFamily="34" charset="0"/>
                <a:ea typeface="Tahoma" pitchFamily="34" charset="0"/>
                <a:cs typeface="Tahoma" pitchFamily="34" charset="0"/>
              </a:rPr>
              <a:t>, отнесенными к ведению Совета</a:t>
            </a:r>
            <a:br>
              <a:rPr lang="ru-RU" sz="2200" b="1" dirty="0" smtClean="0">
                <a:solidFill>
                  <a:schemeClr val="accent1">
                    <a:lumMod val="75000"/>
                  </a:schemeClr>
                </a:solidFill>
                <a:latin typeface="Tahoma" pitchFamily="34" charset="0"/>
                <a:ea typeface="Tahoma" pitchFamily="34" charset="0"/>
                <a:cs typeface="Tahoma" pitchFamily="34" charset="0"/>
              </a:rPr>
            </a:br>
            <a:r>
              <a:rPr lang="ru-RU" sz="2000" b="1" dirty="0" smtClean="0">
                <a:solidFill>
                  <a:schemeClr val="accent1">
                    <a:lumMod val="75000"/>
                  </a:schemeClr>
                </a:solidFill>
                <a:latin typeface="Tahoma" pitchFamily="34" charset="0"/>
                <a:ea typeface="Tahoma" pitchFamily="34" charset="0"/>
                <a:cs typeface="Tahoma" pitchFamily="34" charset="0"/>
              </a:rPr>
              <a:t> </a:t>
            </a:r>
            <a:r>
              <a:rPr lang="ru-RU" sz="2400" b="1" dirty="0" smtClean="0">
                <a:solidFill>
                  <a:schemeClr val="accent1">
                    <a:lumMod val="75000"/>
                  </a:schemeClr>
                </a:solidFill>
                <a:latin typeface="Times New Roman" pitchFamily="18" charset="0"/>
                <a:ea typeface="Tahoma" panose="020B0604030504040204" pitchFamily="34" charset="0"/>
                <a:cs typeface="Times New Roman" pitchFamily="18" charset="0"/>
              </a:rPr>
              <a:t/>
            </a:r>
            <a:br>
              <a:rPr lang="ru-RU" sz="2400" b="1" dirty="0" smtClean="0">
                <a:solidFill>
                  <a:schemeClr val="accent1">
                    <a:lumMod val="75000"/>
                  </a:schemeClr>
                </a:solidFill>
                <a:latin typeface="Times New Roman" pitchFamily="18" charset="0"/>
                <a:ea typeface="Tahoma" panose="020B0604030504040204" pitchFamily="34" charset="0"/>
                <a:cs typeface="Times New Roman" pitchFamily="18" charset="0"/>
              </a:rPr>
            </a:br>
            <a:endParaRPr lang="ru-RU" dirty="0"/>
          </a:p>
        </p:txBody>
      </p:sp>
      <p:graphicFrame>
        <p:nvGraphicFramePr>
          <p:cNvPr id="11" name="Содержимое 10"/>
          <p:cNvGraphicFramePr>
            <a:graphicFrameLocks noGrp="1"/>
          </p:cNvGraphicFramePr>
          <p:nvPr>
            <p:ph idx="1"/>
          </p:nvPr>
        </p:nvGraphicFramePr>
        <p:xfrm>
          <a:off x="719446" y="1484808"/>
          <a:ext cx="10716491" cy="4744720"/>
        </p:xfrm>
        <a:graphic>
          <a:graphicData uri="http://schemas.openxmlformats.org/drawingml/2006/table">
            <a:tbl>
              <a:tblPr firstRow="1" bandRow="1">
                <a:tableStyleId>{5C22544A-7EE6-4342-B048-85BDC9FD1C3A}</a:tableStyleId>
              </a:tblPr>
              <a:tblGrid>
                <a:gridCol w="432460"/>
                <a:gridCol w="6711867"/>
                <a:gridCol w="3572164"/>
              </a:tblGrid>
              <a:tr h="370840">
                <a:tc>
                  <a:txBody>
                    <a:bodyPr/>
                    <a:lstStyle/>
                    <a:p>
                      <a:pPr algn="ctr">
                        <a:lnSpc>
                          <a:spcPct val="115000"/>
                        </a:lnSpc>
                        <a:spcAft>
                          <a:spcPts val="0"/>
                        </a:spcAft>
                      </a:pPr>
                      <a:r>
                        <a:rPr lang="ru-RU" sz="1100" dirty="0" smtClean="0">
                          <a:latin typeface="Times New Roman"/>
                          <a:ea typeface="Times New Roman"/>
                          <a:cs typeface="Times New Roman"/>
                        </a:rPr>
                        <a:t>№№</a:t>
                      </a:r>
                      <a:endParaRPr lang="ru-RU" sz="1100" dirty="0">
                        <a:latin typeface="Calibri"/>
                        <a:ea typeface="Times New Roman"/>
                        <a:cs typeface="Times New Roman"/>
                      </a:endParaRPr>
                    </a:p>
                    <a:p>
                      <a:pPr algn="ctr">
                        <a:lnSpc>
                          <a:spcPct val="115000"/>
                        </a:lnSpc>
                        <a:spcAft>
                          <a:spcPts val="0"/>
                        </a:spcAft>
                      </a:pPr>
                      <a:r>
                        <a:rPr lang="en-US" sz="1100" dirty="0" smtClean="0">
                          <a:latin typeface="Times New Roman"/>
                          <a:ea typeface="Times New Roman"/>
                          <a:cs typeface="Times New Roman"/>
                        </a:rPr>
                        <a:t>n/n</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100" dirty="0" smtClean="0">
                        <a:latin typeface="Times New Roman"/>
                        <a:ea typeface="Times New Roman"/>
                        <a:cs typeface="Times New Roman"/>
                      </a:endParaRPr>
                    </a:p>
                    <a:p>
                      <a:pPr algn="ctr">
                        <a:lnSpc>
                          <a:spcPct val="115000"/>
                        </a:lnSpc>
                        <a:spcAft>
                          <a:spcPts val="0"/>
                        </a:spcAft>
                      </a:pPr>
                      <a:r>
                        <a:rPr lang="ru-RU" sz="1100" dirty="0" smtClean="0">
                          <a:latin typeface="Times New Roman"/>
                          <a:ea typeface="Times New Roman"/>
                          <a:cs typeface="Times New Roman"/>
                        </a:rPr>
                        <a:t>Наименование </a:t>
                      </a:r>
                      <a:r>
                        <a:rPr lang="ru-RU" sz="1100" dirty="0">
                          <a:latin typeface="Times New Roman"/>
                          <a:ea typeface="Times New Roman"/>
                          <a:cs typeface="Times New Roman"/>
                        </a:rPr>
                        <a:t>квалификации</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100" dirty="0">
                          <a:latin typeface="Times New Roman"/>
                          <a:ea typeface="Times New Roman"/>
                          <a:cs typeface="Times New Roman"/>
                        </a:rPr>
                        <a:t>Регистрационный номер наименования квалификации в Реестре сведений о проведении независимой оценки квалификаций</a:t>
                      </a:r>
                      <a:endParaRPr lang="ru-RU" sz="1100" dirty="0">
                        <a:latin typeface="Calibri"/>
                        <a:ea typeface="Times New Roman"/>
                        <a:cs typeface="Times New Roman"/>
                      </a:endParaRPr>
                    </a:p>
                  </a:txBody>
                  <a:tcPr marL="68580" marR="68580" marT="0" marB="0"/>
                </a:tc>
              </a:tr>
              <a:tr h="370840">
                <a:tc>
                  <a:txBody>
                    <a:bodyPr/>
                    <a:lstStyle/>
                    <a:p>
                      <a:r>
                        <a:rPr lang="ru-RU" sz="1200" dirty="0" smtClean="0"/>
                        <a:t>11</a:t>
                      </a:r>
                      <a:endParaRPr lang="ru-RU" sz="1200" dirty="0"/>
                    </a:p>
                  </a:txBody>
                  <a:tcPr/>
                </a:tc>
                <a:tc>
                  <a:txBody>
                    <a:bodyPr/>
                    <a:lstStyle/>
                    <a:p>
                      <a:pPr>
                        <a:lnSpc>
                          <a:spcPct val="115000"/>
                        </a:lnSpc>
                        <a:spcAft>
                          <a:spcPts val="0"/>
                        </a:spcAft>
                      </a:pPr>
                      <a:r>
                        <a:rPr lang="ru-RU" sz="1000" dirty="0">
                          <a:latin typeface="Times New Roman"/>
                          <a:ea typeface="Times New Roman"/>
                          <a:cs typeface="Times New Roman"/>
                        </a:rPr>
                        <a:t>Специалист в области организации и предоставления психологических услуг в социальной сфере</a:t>
                      </a:r>
                      <a:endParaRPr lang="ru-RU" sz="1100" dirty="0">
                        <a:latin typeface="Calibri"/>
                        <a:ea typeface="Times New Roman"/>
                        <a:cs typeface="Times New Roman"/>
                      </a:endParaRPr>
                    </a:p>
                    <a:p>
                      <a:pPr>
                        <a:lnSpc>
                          <a:spcPct val="115000"/>
                        </a:lnSpc>
                        <a:spcAft>
                          <a:spcPts val="0"/>
                        </a:spcAft>
                      </a:pPr>
                      <a:r>
                        <a:rPr lang="ru-RU" sz="1000" dirty="0">
                          <a:latin typeface="Times New Roman"/>
                          <a:ea typeface="Times New Roman"/>
                          <a:cs typeface="Times New Roman"/>
                        </a:rPr>
                        <a:t> (7 уровень 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12</a:t>
                      </a:r>
                      <a:endParaRPr lang="ru-RU" sz="1200" dirty="0"/>
                    </a:p>
                  </a:txBody>
                  <a:tcPr/>
                </a:tc>
                <a:tc>
                  <a:txBody>
                    <a:bodyPr/>
                    <a:lstStyle/>
                    <a:p>
                      <a:pPr>
                        <a:lnSpc>
                          <a:spcPct val="115000"/>
                        </a:lnSpc>
                        <a:spcAft>
                          <a:spcPts val="0"/>
                        </a:spcAft>
                      </a:pPr>
                      <a:r>
                        <a:rPr lang="ru-RU" sz="1000" dirty="0">
                          <a:latin typeface="Times New Roman"/>
                          <a:ea typeface="Times New Roman"/>
                          <a:cs typeface="Times New Roman"/>
                        </a:rPr>
                        <a:t>Специалист по реабилитации </a:t>
                      </a:r>
                      <a:r>
                        <a:rPr lang="ru-RU" sz="1000" dirty="0" smtClean="0">
                          <a:latin typeface="Times New Roman"/>
                          <a:ea typeface="Times New Roman"/>
                          <a:cs typeface="Times New Roman"/>
                        </a:rPr>
                        <a:t>несовершеннолетних (</a:t>
                      </a:r>
                      <a:r>
                        <a:rPr lang="ru-RU" sz="1000" dirty="0">
                          <a:latin typeface="Times New Roman"/>
                          <a:ea typeface="Times New Roman"/>
                          <a:cs typeface="Times New Roman"/>
                        </a:rPr>
                        <a:t>6 уровень 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13</a:t>
                      </a:r>
                    </a:p>
                    <a:p>
                      <a:endParaRPr lang="ru-RU" sz="1200" dirty="0"/>
                    </a:p>
                  </a:txBody>
                  <a:tcPr/>
                </a:tc>
                <a:tc>
                  <a:txBody>
                    <a:bodyPr/>
                    <a:lstStyle/>
                    <a:p>
                      <a:pPr algn="l">
                        <a:spcAft>
                          <a:spcPts val="0"/>
                        </a:spcAft>
                      </a:pPr>
                      <a:r>
                        <a:rPr lang="ru-RU" sz="1000" dirty="0">
                          <a:latin typeface="Times New Roman"/>
                          <a:ea typeface="Times New Roman"/>
                        </a:rPr>
                        <a:t>Специалист по реабилитации </a:t>
                      </a:r>
                      <a:r>
                        <a:rPr lang="ru-RU" sz="1000" dirty="0" smtClean="0">
                          <a:latin typeface="Times New Roman"/>
                          <a:ea typeface="Times New Roman"/>
                        </a:rPr>
                        <a:t>трудоспособных </a:t>
                      </a:r>
                      <a:r>
                        <a:rPr lang="ru-RU" sz="1000" dirty="0">
                          <a:latin typeface="Times New Roman"/>
                          <a:ea typeface="Times New Roman"/>
                        </a:rPr>
                        <a:t>граждан и пожилых граждан с тяжелыми хроническими заболеваниями</a:t>
                      </a:r>
                      <a:endParaRPr lang="ru-RU" sz="1200" dirty="0">
                        <a:latin typeface="Times New Roman CYR"/>
                        <a:ea typeface="Times New Roman"/>
                      </a:endParaRPr>
                    </a:p>
                    <a:p>
                      <a:pPr>
                        <a:lnSpc>
                          <a:spcPct val="115000"/>
                        </a:lnSpc>
                        <a:spcAft>
                          <a:spcPts val="0"/>
                        </a:spcAft>
                      </a:pPr>
                      <a:r>
                        <a:rPr lang="ru-RU" sz="1000" dirty="0">
                          <a:latin typeface="Times New Roman"/>
                          <a:ea typeface="Times New Roman"/>
                          <a:cs typeface="Times New Roman"/>
                        </a:rPr>
                        <a:t>(6 уровень </a:t>
                      </a:r>
                      <a:r>
                        <a:rPr lang="ru-RU" sz="1000" dirty="0" smtClean="0">
                          <a:latin typeface="Times New Roman"/>
                          <a:ea typeface="Times New Roman"/>
                          <a:cs typeface="Times New Roman"/>
                        </a:rPr>
                        <a:t>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14</a:t>
                      </a:r>
                      <a:endParaRPr lang="ru-RU" sz="1200" dirty="0"/>
                    </a:p>
                  </a:txBody>
                  <a:tcPr/>
                </a:tc>
                <a:tc>
                  <a:txBody>
                    <a:bodyPr/>
                    <a:lstStyle/>
                    <a:p>
                      <a:pPr>
                        <a:lnSpc>
                          <a:spcPct val="115000"/>
                        </a:lnSpc>
                        <a:spcAft>
                          <a:spcPts val="0"/>
                        </a:spcAft>
                      </a:pPr>
                      <a:r>
                        <a:rPr lang="ru-RU" sz="1000" dirty="0">
                          <a:latin typeface="Times New Roman"/>
                          <a:ea typeface="Times New Roman"/>
                          <a:cs typeface="Times New Roman"/>
                        </a:rPr>
                        <a:t>Специалист по организации реабилитационной помощи уязвимым категориям населения     </a:t>
                      </a:r>
                      <a:endParaRPr lang="ru-RU" sz="1100" dirty="0">
                        <a:latin typeface="Calibri"/>
                        <a:ea typeface="Times New Roman"/>
                        <a:cs typeface="Times New Roman"/>
                      </a:endParaRPr>
                    </a:p>
                    <a:p>
                      <a:pPr>
                        <a:lnSpc>
                          <a:spcPct val="115000"/>
                        </a:lnSpc>
                        <a:spcAft>
                          <a:spcPts val="0"/>
                        </a:spcAft>
                      </a:pPr>
                      <a:r>
                        <a:rPr lang="ru-RU" sz="1000" dirty="0">
                          <a:latin typeface="Times New Roman"/>
                          <a:ea typeface="Times New Roman"/>
                          <a:cs typeface="Times New Roman"/>
                        </a:rPr>
                        <a:t> (7 уровень 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15</a:t>
                      </a:r>
                      <a:endParaRPr lang="ru-RU" sz="1200" dirty="0"/>
                    </a:p>
                  </a:txBody>
                  <a:tcPr/>
                </a:tc>
                <a:tc>
                  <a:txBody>
                    <a:bodyPr/>
                    <a:lstStyle/>
                    <a:p>
                      <a:pPr>
                        <a:lnSpc>
                          <a:spcPct val="115000"/>
                        </a:lnSpc>
                        <a:spcAft>
                          <a:spcPts val="0"/>
                        </a:spcAft>
                      </a:pPr>
                      <a:r>
                        <a:rPr lang="ru-RU" sz="1000" dirty="0">
                          <a:latin typeface="Times New Roman"/>
                          <a:ea typeface="Times New Roman"/>
                          <a:cs typeface="Times New Roman"/>
                        </a:rPr>
                        <a:t>Руководитель организации социального </a:t>
                      </a:r>
                      <a:r>
                        <a:rPr lang="ru-RU" sz="1000" dirty="0" smtClean="0">
                          <a:latin typeface="Times New Roman"/>
                          <a:ea typeface="Times New Roman"/>
                          <a:cs typeface="Times New Roman"/>
                        </a:rPr>
                        <a:t>обслуживания  (5 </a:t>
                      </a:r>
                      <a:r>
                        <a:rPr lang="ru-RU" sz="1000" dirty="0">
                          <a:latin typeface="Times New Roman"/>
                          <a:ea typeface="Times New Roman"/>
                          <a:cs typeface="Times New Roman"/>
                        </a:rPr>
                        <a:t>уровень квалификации)</a:t>
                      </a:r>
                      <a:endParaRPr lang="ru-RU" sz="1100" dirty="0">
                        <a:latin typeface="Calibri"/>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16</a:t>
                      </a:r>
                      <a:endParaRPr lang="ru-RU" sz="1200" dirty="0"/>
                    </a:p>
                  </a:txBody>
                  <a:tcPr/>
                </a:tc>
                <a:tc>
                  <a:txBody>
                    <a:bodyPr/>
                    <a:lstStyle/>
                    <a:p>
                      <a:pPr>
                        <a:lnSpc>
                          <a:spcPct val="115000"/>
                        </a:lnSpc>
                        <a:spcAft>
                          <a:spcPts val="0"/>
                        </a:spcAft>
                      </a:pPr>
                      <a:r>
                        <a:rPr lang="ru-RU" sz="1100" b="1" dirty="0" smtClean="0">
                          <a:latin typeface="Times New Roman"/>
                          <a:ea typeface="Times New Roman"/>
                          <a:cs typeface="Times New Roman"/>
                        </a:rPr>
                        <a:t>Специалист по оказанию услуг в сфере занятости населения (6 уровень квалификации</a:t>
                      </a:r>
                      <a:r>
                        <a:rPr lang="ru-RU" sz="1100" b="0" dirty="0" smtClean="0">
                          <a:latin typeface="Times New Roman"/>
                          <a:ea typeface="Times New Roman"/>
                          <a:cs typeface="Times New Roman"/>
                        </a:rPr>
                        <a:t>)</a:t>
                      </a:r>
                    </a:p>
                    <a:p>
                      <a:pPr>
                        <a:lnSpc>
                          <a:spcPct val="115000"/>
                        </a:lnSpc>
                        <a:spcAft>
                          <a:spcPts val="0"/>
                        </a:spcAft>
                      </a:pPr>
                      <a:r>
                        <a:rPr lang="ru-RU" sz="1100" b="0" dirty="0" smtClean="0">
                          <a:latin typeface="Times New Roman"/>
                          <a:ea typeface="Times New Roman"/>
                          <a:cs typeface="Times New Roman"/>
                        </a:rPr>
                        <a:t>(</a:t>
                      </a:r>
                      <a:r>
                        <a:rPr lang="ru-RU" sz="1100" b="0" i="1" dirty="0" smtClean="0">
                          <a:latin typeface="Times New Roman"/>
                          <a:ea typeface="Times New Roman"/>
                          <a:cs typeface="Times New Roman"/>
                        </a:rPr>
                        <a:t>Специалист по содействию гражданам в поиске подходящей работы, а работодателям в подборе необходимых работников  (6 уровень квалификации)</a:t>
                      </a:r>
                      <a:endParaRPr lang="ru-RU" sz="1400" b="0" i="1" dirty="0">
                        <a:latin typeface="+mn-lt"/>
                        <a:ea typeface="Times New Roman"/>
                        <a:cs typeface="Times New Roman"/>
                      </a:endParaRPr>
                    </a:p>
                  </a:txBody>
                  <a:tcPr marL="68580" marR="68580" marT="0" marB="0"/>
                </a:tc>
                <a:tc>
                  <a:txBody>
                    <a:bodyPr/>
                    <a:lstStyle/>
                    <a:p>
                      <a:pPr algn="ctr"/>
                      <a:r>
                        <a:rPr lang="ru-RU" sz="1600" dirty="0" smtClean="0"/>
                        <a:t> </a:t>
                      </a:r>
                      <a:r>
                        <a:rPr lang="ru-RU" sz="1600" kern="1200" dirty="0" smtClean="0">
                          <a:solidFill>
                            <a:schemeClr val="dk1"/>
                          </a:solidFill>
                          <a:latin typeface="+mn-lt"/>
                          <a:ea typeface="+mn-ea"/>
                          <a:cs typeface="+mn-cs"/>
                        </a:rPr>
                        <a:t>03.01500.01</a:t>
                      </a:r>
                      <a:endParaRPr lang="ru-RU" sz="1600" dirty="0"/>
                    </a:p>
                  </a:txBody>
                  <a:tcPr/>
                </a:tc>
              </a:tr>
              <a:tr h="370840">
                <a:tc>
                  <a:txBody>
                    <a:bodyPr/>
                    <a:lstStyle/>
                    <a:p>
                      <a:r>
                        <a:rPr lang="ru-RU" sz="1200" dirty="0" smtClean="0"/>
                        <a:t>17</a:t>
                      </a:r>
                      <a:endParaRPr lang="ru-RU" sz="1200" dirty="0"/>
                    </a:p>
                  </a:txBody>
                  <a:tcPr/>
                </a:tc>
                <a:tc>
                  <a:txBody>
                    <a:bodyPr/>
                    <a:lstStyle/>
                    <a:p>
                      <a:pPr>
                        <a:lnSpc>
                          <a:spcPct val="115000"/>
                        </a:lnSpc>
                        <a:spcAft>
                          <a:spcPts val="0"/>
                        </a:spcAft>
                      </a:pPr>
                      <a:r>
                        <a:rPr lang="ru-RU" sz="1100" b="1" i="0" dirty="0" smtClean="0">
                          <a:latin typeface="Times New Roman"/>
                          <a:ea typeface="Times New Roman"/>
                          <a:cs typeface="Times New Roman"/>
                        </a:rPr>
                        <a:t>Специалист по оказанию услуг временного трудоустройства и </a:t>
                      </a:r>
                      <a:r>
                        <a:rPr lang="ru-RU" sz="1100" b="1" i="0" dirty="0" err="1" smtClean="0">
                          <a:latin typeface="Times New Roman"/>
                          <a:ea typeface="Times New Roman"/>
                          <a:cs typeface="Times New Roman"/>
                        </a:rPr>
                        <a:t>самозанятости</a:t>
                      </a:r>
                      <a:r>
                        <a:rPr lang="ru-RU" sz="1100" b="1" i="0" dirty="0" smtClean="0">
                          <a:latin typeface="Times New Roman"/>
                          <a:ea typeface="Times New Roman"/>
                          <a:cs typeface="Times New Roman"/>
                        </a:rPr>
                        <a:t> гражданам                               ( 6 уровень квалификации)</a:t>
                      </a:r>
                    </a:p>
                    <a:p>
                      <a:pPr>
                        <a:lnSpc>
                          <a:spcPct val="115000"/>
                        </a:lnSpc>
                        <a:spcAft>
                          <a:spcPts val="0"/>
                        </a:spcAft>
                      </a:pPr>
                      <a:r>
                        <a:rPr lang="ru-RU" sz="1100" b="0" i="1" dirty="0" smtClean="0">
                          <a:latin typeface="Times New Roman"/>
                          <a:ea typeface="Times New Roman"/>
                          <a:cs typeface="Times New Roman"/>
                        </a:rPr>
                        <a:t>(Специалист по содействию </a:t>
                      </a:r>
                      <a:r>
                        <a:rPr lang="ru-RU" sz="1100" b="0" i="1" dirty="0" err="1" smtClean="0">
                          <a:latin typeface="Times New Roman"/>
                          <a:ea typeface="Times New Roman"/>
                          <a:cs typeface="Times New Roman"/>
                        </a:rPr>
                        <a:t>самозанятости</a:t>
                      </a:r>
                      <a:r>
                        <a:rPr lang="ru-RU" sz="1100" b="0" i="1" dirty="0" smtClean="0">
                          <a:latin typeface="Times New Roman"/>
                          <a:ea typeface="Times New Roman"/>
                          <a:cs typeface="Times New Roman"/>
                        </a:rPr>
                        <a:t>  и временному трудоустройству безработных граждан </a:t>
                      </a:r>
                      <a:endParaRPr lang="ru-RU" sz="1400" b="0" i="1" dirty="0" smtClean="0">
                        <a:latin typeface="+mn-lt"/>
                        <a:ea typeface="Times New Roman"/>
                        <a:cs typeface="Times New Roman"/>
                      </a:endParaRPr>
                    </a:p>
                    <a:p>
                      <a:pPr>
                        <a:lnSpc>
                          <a:spcPct val="115000"/>
                        </a:lnSpc>
                        <a:spcAft>
                          <a:spcPts val="0"/>
                        </a:spcAft>
                      </a:pPr>
                      <a:r>
                        <a:rPr lang="ru-RU" sz="1100" b="0" i="1" dirty="0" smtClean="0">
                          <a:latin typeface="Times New Roman"/>
                          <a:ea typeface="Times New Roman"/>
                          <a:cs typeface="Times New Roman"/>
                        </a:rPr>
                        <a:t>(6 уровень квалификации)</a:t>
                      </a:r>
                      <a:endParaRPr lang="ru-RU" sz="1400" b="0" i="1" dirty="0">
                        <a:latin typeface="+mn-lt"/>
                        <a:ea typeface="Times New Roman"/>
                        <a:cs typeface="Times New Roman"/>
                      </a:endParaRPr>
                    </a:p>
                  </a:txBody>
                  <a:tcPr marL="68580" marR="68580" marT="0" marB="0"/>
                </a:tc>
                <a:tc>
                  <a:txBody>
                    <a:bodyPr/>
                    <a:lstStyle/>
                    <a:p>
                      <a:pPr algn="ctr"/>
                      <a:r>
                        <a:rPr lang="ru-RU" sz="1600" dirty="0" smtClean="0"/>
                        <a:t> </a:t>
                      </a:r>
                      <a:r>
                        <a:rPr lang="ru-RU" sz="1600" kern="1200" dirty="0" smtClean="0">
                          <a:solidFill>
                            <a:schemeClr val="dk1"/>
                          </a:solidFill>
                          <a:latin typeface="+mn-lt"/>
                          <a:ea typeface="+mn-ea"/>
                          <a:cs typeface="+mn-cs"/>
                        </a:rPr>
                        <a:t>03.01500.02</a:t>
                      </a:r>
                      <a:endParaRPr lang="ru-RU" sz="1600" dirty="0"/>
                    </a:p>
                  </a:txBody>
                  <a:tcPr/>
                </a:tc>
              </a:tr>
              <a:tr h="370840">
                <a:tc>
                  <a:txBody>
                    <a:bodyPr/>
                    <a:lstStyle/>
                    <a:p>
                      <a:r>
                        <a:rPr lang="ru-RU" sz="1200" dirty="0" smtClean="0"/>
                        <a:t>18</a:t>
                      </a:r>
                      <a:endParaRPr lang="ru-RU" sz="1200" dirty="0"/>
                    </a:p>
                  </a:txBody>
                  <a:tcPr/>
                </a:tc>
                <a:tc>
                  <a:txBody>
                    <a:bodyPr/>
                    <a:lstStyle/>
                    <a:p>
                      <a:pPr marL="0" algn="l" defTabSz="914400" rtl="0" eaLnBrk="1" latinLnBrk="0" hangingPunct="1">
                        <a:lnSpc>
                          <a:spcPct val="115000"/>
                        </a:lnSpc>
                        <a:spcAft>
                          <a:spcPts val="0"/>
                        </a:spcAft>
                      </a:pPr>
                      <a:r>
                        <a:rPr lang="ru-RU" sz="1000" b="1" i="0" kern="1200" dirty="0" smtClean="0">
                          <a:solidFill>
                            <a:schemeClr val="dk1"/>
                          </a:solidFill>
                          <a:latin typeface="Times New Roman"/>
                          <a:ea typeface="Times New Roman"/>
                          <a:cs typeface="Times New Roman"/>
                        </a:rPr>
                        <a:t>Специалист</a:t>
                      </a:r>
                      <a:r>
                        <a:rPr lang="ru-RU" sz="1000" b="1" i="0" kern="1200" baseline="0" dirty="0" smtClean="0">
                          <a:solidFill>
                            <a:schemeClr val="dk1"/>
                          </a:solidFill>
                          <a:latin typeface="Times New Roman"/>
                          <a:ea typeface="Times New Roman"/>
                          <a:cs typeface="Times New Roman"/>
                        </a:rPr>
                        <a:t> по организации профориентации обучения граждан , направленных  органами службы занятости              (6 уровень квалификации)</a:t>
                      </a:r>
                      <a:endParaRPr lang="ru-RU" sz="1000" b="1" i="0" kern="1200" dirty="0" smtClean="0">
                        <a:solidFill>
                          <a:schemeClr val="dk1"/>
                        </a:solidFill>
                        <a:latin typeface="Times New Roman"/>
                        <a:ea typeface="Times New Roman"/>
                        <a:cs typeface="Times New Roman"/>
                      </a:endParaRPr>
                    </a:p>
                    <a:p>
                      <a:pPr marL="0" algn="l" defTabSz="914400" rtl="0" eaLnBrk="1" latinLnBrk="0" hangingPunct="1">
                        <a:lnSpc>
                          <a:spcPct val="115000"/>
                        </a:lnSpc>
                        <a:spcAft>
                          <a:spcPts val="0"/>
                        </a:spcAft>
                      </a:pPr>
                      <a:r>
                        <a:rPr lang="ru-RU" sz="1000" b="0" i="1" kern="1200" dirty="0" smtClean="0">
                          <a:solidFill>
                            <a:schemeClr val="dk1"/>
                          </a:solidFill>
                          <a:latin typeface="Times New Roman"/>
                          <a:ea typeface="Times New Roman"/>
                          <a:cs typeface="Times New Roman"/>
                        </a:rPr>
                        <a:t>(Специалист по организации профессиональной ориентации, профессиональной подготовки и дополнительного профессионального образования граждан по направлению органов службы занятости (6 уровень квалификации)</a:t>
                      </a:r>
                    </a:p>
                    <a:p>
                      <a:pPr marL="0" algn="l" defTabSz="914400" rtl="0" eaLnBrk="1" latinLnBrk="0" hangingPunct="1">
                        <a:lnSpc>
                          <a:spcPct val="115000"/>
                        </a:lnSpc>
                        <a:spcAft>
                          <a:spcPts val="0"/>
                        </a:spcAft>
                      </a:pPr>
                      <a:endParaRPr lang="ru-RU" sz="1000" b="1" kern="1200" dirty="0">
                        <a:solidFill>
                          <a:schemeClr val="dk1"/>
                        </a:solidFill>
                        <a:latin typeface="Times New Roman"/>
                        <a:ea typeface="Times New Roman"/>
                        <a:cs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kern="1200" dirty="0" smtClean="0">
                          <a:solidFill>
                            <a:schemeClr val="dk1"/>
                          </a:solidFill>
                          <a:latin typeface="+mn-lt"/>
                          <a:ea typeface="+mn-ea"/>
                          <a:cs typeface="+mn-cs"/>
                        </a:rPr>
                        <a:t> 03.01500.04</a:t>
                      </a:r>
                    </a:p>
                    <a:p>
                      <a:pPr marL="0" algn="ctr" defTabSz="914400" rtl="0" eaLnBrk="1" latinLnBrk="0" hangingPunct="1"/>
                      <a:endParaRPr lang="ru-RU" sz="1600" kern="1200" dirty="0">
                        <a:solidFill>
                          <a:schemeClr val="dk1"/>
                        </a:solidFill>
                        <a:latin typeface="+mn-lt"/>
                        <a:ea typeface="+mn-ea"/>
                        <a:cs typeface="+mn-cs"/>
                      </a:endParaRPr>
                    </a:p>
                  </a:txBody>
                  <a:tcPr/>
                </a:tc>
              </a:tr>
            </a:tbl>
          </a:graphicData>
        </a:graphic>
      </p:graphicFrame>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21</a:t>
            </a:fld>
            <a:endParaRPr lang="ru-RU"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7" name="Заголовок 6"/>
          <p:cNvSpPr>
            <a:spLocks noGrp="1"/>
          </p:cNvSpPr>
          <p:nvPr>
            <p:ph type="title"/>
          </p:nvPr>
        </p:nvSpPr>
        <p:spPr>
          <a:xfrm>
            <a:off x="1567544" y="365125"/>
            <a:ext cx="9786256" cy="822407"/>
          </a:xfrm>
        </p:spPr>
        <p:txBody>
          <a:bodyPr>
            <a:normAutofit fontScale="90000"/>
          </a:bodyPr>
          <a:lstStyle/>
          <a:p>
            <a:pPr algn="ctr"/>
            <a:r>
              <a:rPr lang="ru-RU" sz="2000" b="1" dirty="0" smtClean="0">
                <a:solidFill>
                  <a:schemeClr val="accent1">
                    <a:lumMod val="75000"/>
                  </a:schemeClr>
                </a:solidFill>
                <a:latin typeface="Tahoma" pitchFamily="34" charset="0"/>
                <a:ea typeface="Tahoma" pitchFamily="34" charset="0"/>
                <a:cs typeface="Tahoma" pitchFamily="34" charset="0"/>
              </a:rPr>
              <a:t/>
            </a:r>
            <a:br>
              <a:rPr lang="ru-RU" sz="2000" b="1" dirty="0" smtClean="0">
                <a:solidFill>
                  <a:schemeClr val="accent1">
                    <a:lumMod val="75000"/>
                  </a:schemeClr>
                </a:solidFill>
                <a:latin typeface="Tahoma" pitchFamily="34" charset="0"/>
                <a:ea typeface="Tahoma" pitchFamily="34" charset="0"/>
                <a:cs typeface="Tahoma" pitchFamily="34" charset="0"/>
              </a:rPr>
            </a:br>
            <a:r>
              <a:rPr lang="ru-RU" sz="2000" b="1" dirty="0" smtClean="0">
                <a:solidFill>
                  <a:schemeClr val="accent1">
                    <a:lumMod val="75000"/>
                  </a:schemeClr>
                </a:solidFill>
                <a:latin typeface="Tahoma" pitchFamily="34" charset="0"/>
                <a:ea typeface="Tahoma" pitchFamily="34" charset="0"/>
                <a:cs typeface="Tahoma" pitchFamily="34" charset="0"/>
              </a:rPr>
              <a:t/>
            </a:r>
            <a:br>
              <a:rPr lang="ru-RU" sz="2000" b="1" dirty="0" smtClean="0">
                <a:solidFill>
                  <a:schemeClr val="accent1">
                    <a:lumMod val="75000"/>
                  </a:schemeClr>
                </a:solidFill>
                <a:latin typeface="Tahoma" pitchFamily="34" charset="0"/>
                <a:ea typeface="Tahoma" pitchFamily="34" charset="0"/>
                <a:cs typeface="Tahoma" pitchFamily="34" charset="0"/>
              </a:rPr>
            </a:br>
            <a:r>
              <a:rPr lang="ru-RU" sz="2200" b="1" dirty="0" smtClean="0">
                <a:solidFill>
                  <a:schemeClr val="accent1">
                    <a:lumMod val="75000"/>
                  </a:schemeClr>
                </a:solidFill>
                <a:latin typeface="Tahoma" pitchFamily="34" charset="0"/>
                <a:ea typeface="Tahoma" pitchFamily="34" charset="0"/>
                <a:cs typeface="Tahoma" pitchFamily="34" charset="0"/>
              </a:rPr>
              <a:t>ПЕРЕЧЕНЬ НАИМЕНОВАНИЙ КВАЛИФИКАЦИЙ </a:t>
            </a:r>
            <a:br>
              <a:rPr lang="ru-RU" sz="2200" b="1" dirty="0" smtClean="0">
                <a:solidFill>
                  <a:schemeClr val="accent1">
                    <a:lumMod val="75000"/>
                  </a:schemeClr>
                </a:solidFill>
                <a:latin typeface="Tahoma" pitchFamily="34" charset="0"/>
                <a:ea typeface="Tahoma" pitchFamily="34" charset="0"/>
                <a:cs typeface="Tahoma" pitchFamily="34" charset="0"/>
              </a:rPr>
            </a:br>
            <a:r>
              <a:rPr lang="ru-RU" sz="2200" b="1" dirty="0" smtClean="0">
                <a:solidFill>
                  <a:schemeClr val="accent1">
                    <a:lumMod val="75000"/>
                  </a:schemeClr>
                </a:solidFill>
                <a:latin typeface="Tahoma" pitchFamily="34" charset="0"/>
                <a:ea typeface="Tahoma" pitchFamily="34" charset="0"/>
                <a:cs typeface="Tahoma" pitchFamily="34" charset="0"/>
              </a:rPr>
              <a:t>в соответствии с </a:t>
            </a:r>
            <a:r>
              <a:rPr lang="ru-RU" sz="2200" b="1" dirty="0" err="1" smtClean="0">
                <a:solidFill>
                  <a:schemeClr val="accent1">
                    <a:lumMod val="75000"/>
                  </a:schemeClr>
                </a:solidFill>
                <a:latin typeface="Tahoma" pitchFamily="34" charset="0"/>
                <a:ea typeface="Tahoma" pitchFamily="34" charset="0"/>
                <a:cs typeface="Tahoma" pitchFamily="34" charset="0"/>
              </a:rPr>
              <a:t>профстандартами</a:t>
            </a:r>
            <a:r>
              <a:rPr lang="ru-RU" sz="2200" b="1" dirty="0" smtClean="0">
                <a:solidFill>
                  <a:schemeClr val="accent1">
                    <a:lumMod val="75000"/>
                  </a:schemeClr>
                </a:solidFill>
                <a:latin typeface="Tahoma" pitchFamily="34" charset="0"/>
                <a:ea typeface="Tahoma" pitchFamily="34" charset="0"/>
                <a:cs typeface="Tahoma" pitchFamily="34" charset="0"/>
              </a:rPr>
              <a:t>, отнесенными к ведению Совета</a:t>
            </a:r>
            <a:br>
              <a:rPr lang="ru-RU" sz="2200" b="1" dirty="0" smtClean="0">
                <a:solidFill>
                  <a:schemeClr val="accent1">
                    <a:lumMod val="75000"/>
                  </a:schemeClr>
                </a:solidFill>
                <a:latin typeface="Tahoma" pitchFamily="34" charset="0"/>
                <a:ea typeface="Tahoma" pitchFamily="34" charset="0"/>
                <a:cs typeface="Tahoma" pitchFamily="34" charset="0"/>
              </a:rPr>
            </a:br>
            <a:r>
              <a:rPr lang="ru-RU" sz="2000" b="1" dirty="0" smtClean="0">
                <a:solidFill>
                  <a:schemeClr val="accent1">
                    <a:lumMod val="75000"/>
                  </a:schemeClr>
                </a:solidFill>
                <a:latin typeface="Tahoma" pitchFamily="34" charset="0"/>
                <a:ea typeface="Tahoma" pitchFamily="34" charset="0"/>
                <a:cs typeface="Tahoma" pitchFamily="34" charset="0"/>
              </a:rPr>
              <a:t> </a:t>
            </a:r>
            <a:r>
              <a:rPr lang="ru-RU" sz="2400" b="1" dirty="0" smtClean="0">
                <a:solidFill>
                  <a:schemeClr val="accent1">
                    <a:lumMod val="75000"/>
                  </a:schemeClr>
                </a:solidFill>
                <a:latin typeface="Times New Roman" pitchFamily="18" charset="0"/>
                <a:ea typeface="Tahoma" panose="020B0604030504040204" pitchFamily="34" charset="0"/>
                <a:cs typeface="Times New Roman" pitchFamily="18" charset="0"/>
              </a:rPr>
              <a:t/>
            </a:r>
            <a:br>
              <a:rPr lang="ru-RU" sz="2400" b="1" dirty="0" smtClean="0">
                <a:solidFill>
                  <a:schemeClr val="accent1">
                    <a:lumMod val="75000"/>
                  </a:schemeClr>
                </a:solidFill>
                <a:latin typeface="Times New Roman" pitchFamily="18" charset="0"/>
                <a:ea typeface="Tahoma" panose="020B0604030504040204" pitchFamily="34" charset="0"/>
                <a:cs typeface="Times New Roman" pitchFamily="18" charset="0"/>
              </a:rPr>
            </a:br>
            <a:endParaRPr lang="ru-RU" dirty="0"/>
          </a:p>
        </p:txBody>
      </p:sp>
      <p:graphicFrame>
        <p:nvGraphicFramePr>
          <p:cNvPr id="11" name="Содержимое 10"/>
          <p:cNvGraphicFramePr>
            <a:graphicFrameLocks noGrp="1"/>
          </p:cNvGraphicFramePr>
          <p:nvPr>
            <p:ph idx="1"/>
          </p:nvPr>
        </p:nvGraphicFramePr>
        <p:xfrm>
          <a:off x="719446" y="1484808"/>
          <a:ext cx="10716491" cy="4396232"/>
        </p:xfrm>
        <a:graphic>
          <a:graphicData uri="http://schemas.openxmlformats.org/drawingml/2006/table">
            <a:tbl>
              <a:tblPr firstRow="1" bandRow="1">
                <a:tableStyleId>{5C22544A-7EE6-4342-B048-85BDC9FD1C3A}</a:tableStyleId>
              </a:tblPr>
              <a:tblGrid>
                <a:gridCol w="432460"/>
                <a:gridCol w="6711867"/>
                <a:gridCol w="3572164"/>
              </a:tblGrid>
              <a:tr h="370840">
                <a:tc>
                  <a:txBody>
                    <a:bodyPr/>
                    <a:lstStyle/>
                    <a:p>
                      <a:pPr algn="ctr">
                        <a:lnSpc>
                          <a:spcPct val="115000"/>
                        </a:lnSpc>
                        <a:spcAft>
                          <a:spcPts val="0"/>
                        </a:spcAft>
                      </a:pPr>
                      <a:r>
                        <a:rPr lang="ru-RU" sz="1100" dirty="0" smtClean="0">
                          <a:latin typeface="Times New Roman"/>
                          <a:ea typeface="Times New Roman"/>
                          <a:cs typeface="Times New Roman"/>
                        </a:rPr>
                        <a:t>№№</a:t>
                      </a:r>
                      <a:endParaRPr lang="ru-RU" sz="1100" dirty="0">
                        <a:latin typeface="Calibri"/>
                        <a:ea typeface="Times New Roman"/>
                        <a:cs typeface="Times New Roman"/>
                      </a:endParaRPr>
                    </a:p>
                    <a:p>
                      <a:pPr algn="ctr">
                        <a:lnSpc>
                          <a:spcPct val="115000"/>
                        </a:lnSpc>
                        <a:spcAft>
                          <a:spcPts val="0"/>
                        </a:spcAft>
                      </a:pPr>
                      <a:r>
                        <a:rPr lang="en-US" sz="1100" dirty="0" smtClean="0">
                          <a:latin typeface="Times New Roman"/>
                          <a:ea typeface="Times New Roman"/>
                          <a:cs typeface="Times New Roman"/>
                        </a:rPr>
                        <a:t>n/n</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endParaRPr lang="ru-RU" sz="1100" dirty="0" smtClean="0">
                        <a:latin typeface="Times New Roman"/>
                        <a:ea typeface="Times New Roman"/>
                        <a:cs typeface="Times New Roman"/>
                      </a:endParaRPr>
                    </a:p>
                    <a:p>
                      <a:pPr algn="ctr">
                        <a:lnSpc>
                          <a:spcPct val="115000"/>
                        </a:lnSpc>
                        <a:spcAft>
                          <a:spcPts val="0"/>
                        </a:spcAft>
                      </a:pPr>
                      <a:r>
                        <a:rPr lang="ru-RU" sz="1100" dirty="0" smtClean="0">
                          <a:latin typeface="Times New Roman"/>
                          <a:ea typeface="Times New Roman"/>
                          <a:cs typeface="Times New Roman"/>
                        </a:rPr>
                        <a:t>Наименование </a:t>
                      </a:r>
                      <a:r>
                        <a:rPr lang="ru-RU" sz="1100" dirty="0">
                          <a:latin typeface="Times New Roman"/>
                          <a:ea typeface="Times New Roman"/>
                          <a:cs typeface="Times New Roman"/>
                        </a:rPr>
                        <a:t>квалификации</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100" dirty="0">
                          <a:latin typeface="Times New Roman"/>
                          <a:ea typeface="Times New Roman"/>
                          <a:cs typeface="Times New Roman"/>
                        </a:rPr>
                        <a:t>Регистрационный номер наименования квалификации в Реестре сведений о проведении независимой оценки квалификаций</a:t>
                      </a:r>
                      <a:endParaRPr lang="ru-RU" sz="1100" dirty="0">
                        <a:latin typeface="Calibri"/>
                        <a:ea typeface="Times New Roman"/>
                        <a:cs typeface="Times New Roman"/>
                      </a:endParaRPr>
                    </a:p>
                  </a:txBody>
                  <a:tcPr marL="68580" marR="68580" marT="0" marB="0"/>
                </a:tc>
              </a:tr>
              <a:tr h="370840">
                <a:tc>
                  <a:txBody>
                    <a:bodyPr/>
                    <a:lstStyle/>
                    <a:p>
                      <a:r>
                        <a:rPr lang="ru-RU" sz="1200" dirty="0" smtClean="0"/>
                        <a:t>19</a:t>
                      </a:r>
                      <a:endParaRPr lang="ru-RU" sz="1200" dirty="0"/>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100" b="1" kern="1200" dirty="0" smtClean="0">
                          <a:solidFill>
                            <a:schemeClr val="dk1"/>
                          </a:solidFill>
                          <a:latin typeface="Times New Roman"/>
                          <a:ea typeface="Times New Roman"/>
                          <a:cs typeface="Times New Roman"/>
                        </a:rPr>
                        <a:t>Специалист по оказанию психологической поддержки и организации социальной адаптации безработных граждан на рынке труда (6 уровень квалификации)</a:t>
                      </a:r>
                    </a:p>
                    <a:p>
                      <a:pPr>
                        <a:lnSpc>
                          <a:spcPct val="115000"/>
                        </a:lnSpc>
                        <a:spcAft>
                          <a:spcPts val="0"/>
                        </a:spcAft>
                      </a:pPr>
                      <a:endParaRPr lang="ru-RU" sz="1100" dirty="0">
                        <a:latin typeface="Calibri"/>
                        <a:ea typeface="Times New Roman"/>
                        <a:cs typeface="Times New Roman"/>
                      </a:endParaRPr>
                    </a:p>
                  </a:txBody>
                  <a:tcPr marL="68580" marR="68580" marT="0" marB="0"/>
                </a:tc>
                <a:tc>
                  <a:txBody>
                    <a:bodyPr/>
                    <a:lstStyle/>
                    <a:p>
                      <a:pPr marL="0" algn="ctr" defTabSz="914400" rtl="0" eaLnBrk="1" latinLnBrk="0" hangingPunct="1"/>
                      <a:r>
                        <a:rPr lang="ru-RU" dirty="0" smtClean="0"/>
                        <a:t>   </a:t>
                      </a:r>
                      <a:r>
                        <a:rPr lang="ru-RU" sz="1400" kern="1200" dirty="0" smtClean="0">
                          <a:solidFill>
                            <a:schemeClr val="dk1"/>
                          </a:solidFill>
                          <a:latin typeface="+mn-lt"/>
                          <a:ea typeface="+mn-ea"/>
                          <a:cs typeface="+mn-cs"/>
                        </a:rPr>
                        <a:t>03.01500.04</a:t>
                      </a:r>
                      <a:endParaRPr lang="ru-RU" sz="1400" kern="1200" dirty="0">
                        <a:solidFill>
                          <a:schemeClr val="dk1"/>
                        </a:solidFill>
                        <a:latin typeface="+mn-lt"/>
                        <a:ea typeface="+mn-ea"/>
                        <a:cs typeface="+mn-cs"/>
                      </a:endParaRPr>
                    </a:p>
                  </a:txBody>
                  <a:tcPr/>
                </a:tc>
              </a:tr>
              <a:tr h="370840">
                <a:tc>
                  <a:txBody>
                    <a:bodyPr/>
                    <a:lstStyle/>
                    <a:p>
                      <a:r>
                        <a:rPr lang="ru-RU" sz="1200" dirty="0" smtClean="0"/>
                        <a:t>20</a:t>
                      </a:r>
                      <a:endParaRPr lang="ru-RU" sz="1200" dirty="0"/>
                    </a:p>
                  </a:txBody>
                  <a:tcPr/>
                </a:tc>
                <a:tc>
                  <a:txBody>
                    <a:bodyPr/>
                    <a:lstStyle/>
                    <a:p>
                      <a:pPr marL="0" algn="l" defTabSz="914400" rtl="0" eaLnBrk="1" latinLnBrk="0" hangingPunct="1">
                        <a:spcAft>
                          <a:spcPts val="0"/>
                        </a:spcAft>
                      </a:pPr>
                      <a:r>
                        <a:rPr lang="ru-RU" sz="1100" b="1" kern="1200" dirty="0" smtClean="0">
                          <a:solidFill>
                            <a:schemeClr val="dk1"/>
                          </a:solidFill>
                          <a:latin typeface="Times New Roman"/>
                          <a:ea typeface="Times New Roman"/>
                          <a:cs typeface="Times New Roman"/>
                        </a:rPr>
                        <a:t>Специалист по организации процесса предоставления государственных услуг в службе занятости населения</a:t>
                      </a:r>
                    </a:p>
                    <a:p>
                      <a:pPr marL="0" algn="l" defTabSz="914400" rtl="0" eaLnBrk="1" latinLnBrk="0" hangingPunct="1">
                        <a:spcAft>
                          <a:spcPts val="0"/>
                        </a:spcAft>
                      </a:pPr>
                      <a:r>
                        <a:rPr lang="ru-RU" sz="1100" b="1" kern="1200" dirty="0" smtClean="0">
                          <a:solidFill>
                            <a:schemeClr val="dk1"/>
                          </a:solidFill>
                          <a:latin typeface="Times New Roman"/>
                          <a:ea typeface="Times New Roman"/>
                          <a:cs typeface="Times New Roman"/>
                        </a:rPr>
                        <a:t>( 7 уровень квалификации)</a:t>
                      </a:r>
                      <a:endParaRPr lang="ru-RU" sz="1100" b="1" kern="1200" dirty="0">
                        <a:solidFill>
                          <a:schemeClr val="dk1"/>
                        </a:solidFill>
                        <a:latin typeface="Times New Roman"/>
                        <a:ea typeface="Times New Roman"/>
                        <a:cs typeface="Times New Roman"/>
                      </a:endParaRPr>
                    </a:p>
                  </a:txBody>
                  <a:tcPr marL="68580" marR="68580" marT="0" marB="0"/>
                </a:tc>
                <a:tc>
                  <a:txBody>
                    <a:bodyPr/>
                    <a:lstStyle/>
                    <a:p>
                      <a:pPr marL="0" algn="ctr" defTabSz="914400" rtl="0" eaLnBrk="1" latinLnBrk="0" hangingPunct="1"/>
                      <a:r>
                        <a:rPr lang="ru-RU" dirty="0" smtClean="0"/>
                        <a:t>  </a:t>
                      </a:r>
                      <a:r>
                        <a:rPr lang="ru-RU" sz="1400" kern="1200" dirty="0" smtClean="0">
                          <a:solidFill>
                            <a:schemeClr val="dk1"/>
                          </a:solidFill>
                          <a:latin typeface="+mn-lt"/>
                          <a:ea typeface="+mn-ea"/>
                          <a:cs typeface="+mn-cs"/>
                        </a:rPr>
                        <a:t>03.01500.05</a:t>
                      </a:r>
                      <a:endParaRPr lang="ru-RU" sz="1400" kern="1200" dirty="0">
                        <a:solidFill>
                          <a:schemeClr val="dk1"/>
                        </a:solidFill>
                        <a:latin typeface="+mn-lt"/>
                        <a:ea typeface="+mn-ea"/>
                        <a:cs typeface="+mn-cs"/>
                      </a:endParaRPr>
                    </a:p>
                  </a:txBody>
                  <a:tcPr/>
                </a:tc>
              </a:tr>
              <a:tr h="370840">
                <a:tc>
                  <a:txBody>
                    <a:bodyPr/>
                    <a:lstStyle/>
                    <a:p>
                      <a:r>
                        <a:rPr lang="ru-RU" sz="1200" dirty="0" smtClean="0"/>
                        <a:t>21</a:t>
                      </a:r>
                    </a:p>
                    <a:p>
                      <a:endParaRPr lang="ru-RU" sz="1200" dirty="0"/>
                    </a:p>
                  </a:txBody>
                  <a:tcPr/>
                </a:tc>
                <a:tc>
                  <a:txBody>
                    <a:bodyPr/>
                    <a:lstStyle/>
                    <a:p>
                      <a:pPr marL="0" algn="l" defTabSz="914400" rtl="0" eaLnBrk="1" latinLnBrk="0" hangingPunct="1">
                        <a:spcAft>
                          <a:spcPts val="0"/>
                        </a:spcAft>
                      </a:pPr>
                      <a:r>
                        <a:rPr lang="ru-RU" sz="1100" b="1" kern="1200" dirty="0" smtClean="0">
                          <a:solidFill>
                            <a:schemeClr val="dk1"/>
                          </a:solidFill>
                          <a:latin typeface="Times New Roman"/>
                          <a:ea typeface="Times New Roman"/>
                          <a:cs typeface="Times New Roman"/>
                        </a:rPr>
                        <a:t>Специалист по управлению и контролю деятельности службы занятости населения</a:t>
                      </a:r>
                    </a:p>
                    <a:p>
                      <a:pPr marL="0" algn="l" defTabSz="914400" rtl="0" eaLnBrk="1" latinLnBrk="0" hangingPunct="1">
                        <a:spcAft>
                          <a:spcPts val="0"/>
                        </a:spcAft>
                      </a:pPr>
                      <a:r>
                        <a:rPr lang="ru-RU" sz="1100" b="1" kern="1200" dirty="0" smtClean="0">
                          <a:solidFill>
                            <a:schemeClr val="dk1"/>
                          </a:solidFill>
                          <a:latin typeface="Times New Roman"/>
                          <a:ea typeface="Times New Roman"/>
                          <a:cs typeface="Times New Roman"/>
                        </a:rPr>
                        <a:t>(8 уровень квалификации)</a:t>
                      </a:r>
                    </a:p>
                    <a:p>
                      <a:pPr marL="0" algn="l" defTabSz="914400" rtl="0" eaLnBrk="1" latinLnBrk="0" hangingPunct="1">
                        <a:spcAft>
                          <a:spcPts val="0"/>
                        </a:spcAft>
                      </a:pPr>
                      <a:endParaRPr lang="ru-RU" sz="1100" b="1" kern="1200" dirty="0" smtClean="0">
                        <a:solidFill>
                          <a:schemeClr val="dk1"/>
                        </a:solidFill>
                        <a:latin typeface="Times New Roman"/>
                        <a:ea typeface="Times New Roman"/>
                        <a:cs typeface="Times New Roman"/>
                      </a:endParaRPr>
                    </a:p>
                    <a:p>
                      <a:pPr algn="l">
                        <a:spcAft>
                          <a:spcPts val="0"/>
                        </a:spcAft>
                      </a:pPr>
                      <a:endParaRPr lang="ru-RU" sz="1100" dirty="0">
                        <a:latin typeface="Calibri"/>
                        <a:ea typeface="Times New Roman"/>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kern="1200" dirty="0" smtClean="0">
                          <a:solidFill>
                            <a:schemeClr val="dk1"/>
                          </a:solidFill>
                          <a:latin typeface="+mn-lt"/>
                          <a:ea typeface="+mn-ea"/>
                          <a:cs typeface="+mn-cs"/>
                        </a:rPr>
                        <a:t>                                03.01500.06</a:t>
                      </a:r>
                    </a:p>
                    <a:p>
                      <a:endParaRPr lang="ru-RU" dirty="0"/>
                    </a:p>
                  </a:txBody>
                  <a:tcPr/>
                </a:tc>
              </a:tr>
              <a:tr h="370840">
                <a:tc>
                  <a:txBody>
                    <a:bodyPr/>
                    <a:lstStyle/>
                    <a:p>
                      <a:r>
                        <a:rPr lang="ru-RU" sz="1200" dirty="0" smtClean="0"/>
                        <a:t> 22</a:t>
                      </a:r>
                      <a:endParaRPr lang="ru-RU" sz="1200" dirty="0"/>
                    </a:p>
                  </a:txBody>
                  <a:tcPr/>
                </a:tc>
                <a:tc>
                  <a:txBody>
                    <a:bodyPr/>
                    <a:lstStyle/>
                    <a:p>
                      <a:pPr marL="0" algn="l" defTabSz="914400" rtl="0" eaLnBrk="1" latinLnBrk="0" hangingPunct="1">
                        <a:lnSpc>
                          <a:spcPct val="115000"/>
                        </a:lnSpc>
                        <a:spcAft>
                          <a:spcPts val="0"/>
                        </a:spcAft>
                      </a:pPr>
                      <a:r>
                        <a:rPr lang="ru-RU" sz="1100" b="1" kern="1200" dirty="0" smtClean="0">
                          <a:solidFill>
                            <a:schemeClr val="dk1"/>
                          </a:solidFill>
                          <a:latin typeface="Times New Roman"/>
                          <a:ea typeface="Times New Roman"/>
                          <a:cs typeface="Times New Roman"/>
                        </a:rPr>
                        <a:t>Ассистент консультанта в области развития цифровой грамотности (3 уровень квалификации) </a:t>
                      </a:r>
                      <a:endParaRPr lang="ru-RU" sz="1100" b="1" kern="1200" dirty="0">
                        <a:solidFill>
                          <a:schemeClr val="dk1"/>
                        </a:solidFill>
                        <a:latin typeface="Times New Roman"/>
                        <a:ea typeface="Times New Roman"/>
                        <a:cs typeface="Times New Roman"/>
                      </a:endParaRPr>
                    </a:p>
                  </a:txBody>
                  <a:tcPr marL="68580" marR="68580" marT="0" marB="0"/>
                </a:tc>
                <a:tc>
                  <a:txBody>
                    <a:bodyPr/>
                    <a:lstStyle/>
                    <a:p>
                      <a:pPr marL="0" algn="ctr" defTabSz="914400" rtl="0" eaLnBrk="1" latinLnBrk="0" hangingPunct="1"/>
                      <a:r>
                        <a:rPr lang="ru-RU" sz="1400" kern="1200" dirty="0" smtClean="0">
                          <a:solidFill>
                            <a:schemeClr val="dk1"/>
                          </a:solidFill>
                          <a:latin typeface="+mn-lt"/>
                          <a:ea typeface="+mn-ea"/>
                          <a:cs typeface="+mn-cs"/>
                        </a:rPr>
                        <a:t>06.04400.01</a:t>
                      </a:r>
                      <a:endParaRPr lang="ru-RU" sz="1400" kern="1200" dirty="0">
                        <a:solidFill>
                          <a:schemeClr val="dk1"/>
                        </a:solidFill>
                        <a:latin typeface="+mn-lt"/>
                        <a:ea typeface="+mn-ea"/>
                        <a:cs typeface="+mn-cs"/>
                      </a:endParaRPr>
                    </a:p>
                  </a:txBody>
                  <a:tcPr/>
                </a:tc>
              </a:tr>
              <a:tr h="370840">
                <a:tc>
                  <a:txBody>
                    <a:bodyPr/>
                    <a:lstStyle/>
                    <a:p>
                      <a:r>
                        <a:rPr lang="ru-RU" sz="1200" dirty="0" smtClean="0"/>
                        <a:t> 23</a:t>
                      </a:r>
                      <a:endParaRPr lang="ru-RU" sz="1200" dirty="0"/>
                    </a:p>
                  </a:txBody>
                  <a:tcPr/>
                </a:tc>
                <a:tc>
                  <a:txBody>
                    <a:bodyPr/>
                    <a:lstStyle/>
                    <a:p>
                      <a:pPr marL="0" algn="l" defTabSz="914400" rtl="0" eaLnBrk="1" latinLnBrk="0" hangingPunct="1">
                        <a:lnSpc>
                          <a:spcPct val="115000"/>
                        </a:lnSpc>
                        <a:spcAft>
                          <a:spcPts val="0"/>
                        </a:spcAft>
                      </a:pPr>
                      <a:r>
                        <a:rPr lang="ru-RU" sz="1100" b="1" kern="1200" dirty="0" smtClean="0">
                          <a:solidFill>
                            <a:schemeClr val="dk1"/>
                          </a:solidFill>
                          <a:latin typeface="Times New Roman"/>
                          <a:ea typeface="Times New Roman"/>
                          <a:cs typeface="Times New Roman"/>
                        </a:rPr>
                        <a:t>Консультант  в области развития цифровой грамотности (5 уровень </a:t>
                      </a:r>
                      <a:r>
                        <a:rPr lang="ru-RU" sz="1100" b="1" kern="1200" smtClean="0">
                          <a:solidFill>
                            <a:schemeClr val="dk1"/>
                          </a:solidFill>
                          <a:latin typeface="Times New Roman"/>
                          <a:ea typeface="Times New Roman"/>
                          <a:cs typeface="Times New Roman"/>
                        </a:rPr>
                        <a:t>квалификации)</a:t>
                      </a:r>
                      <a:endParaRPr lang="ru-RU" sz="1100" b="1" kern="1200" dirty="0">
                        <a:solidFill>
                          <a:schemeClr val="dk1"/>
                        </a:solidFill>
                        <a:latin typeface="Times New Roman"/>
                        <a:ea typeface="Times New Roman"/>
                        <a:cs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kern="1200" dirty="0" smtClean="0">
                          <a:solidFill>
                            <a:schemeClr val="dk1"/>
                          </a:solidFill>
                          <a:latin typeface="+mn-lt"/>
                          <a:ea typeface="+mn-ea"/>
                          <a:cs typeface="+mn-cs"/>
                        </a:rPr>
                        <a:t>06.04400.02</a:t>
                      </a:r>
                    </a:p>
                    <a:p>
                      <a:pPr marL="0" algn="ctr" defTabSz="914400" rtl="0" eaLnBrk="1" latinLnBrk="0" hangingPunct="1"/>
                      <a:endParaRPr lang="ru-RU" sz="1400" kern="1200" dirty="0">
                        <a:solidFill>
                          <a:schemeClr val="dk1"/>
                        </a:solidFill>
                        <a:latin typeface="+mn-lt"/>
                        <a:ea typeface="+mn-ea"/>
                        <a:cs typeface="+mn-cs"/>
                      </a:endParaRPr>
                    </a:p>
                  </a:txBody>
                  <a:tcPr/>
                </a:tc>
              </a:tr>
              <a:tr h="370840">
                <a:tc>
                  <a:txBody>
                    <a:bodyPr/>
                    <a:lstStyle/>
                    <a:p>
                      <a:r>
                        <a:rPr lang="ru-RU" sz="1200" dirty="0" smtClean="0"/>
                        <a:t> </a:t>
                      </a:r>
                      <a:endParaRPr lang="ru-RU" sz="1200" dirty="0"/>
                    </a:p>
                  </a:txBody>
                  <a:tcPr/>
                </a:tc>
                <a:tc>
                  <a:txBody>
                    <a:bodyPr/>
                    <a:lstStyle/>
                    <a:p>
                      <a:pPr>
                        <a:lnSpc>
                          <a:spcPct val="115000"/>
                        </a:lnSpc>
                        <a:spcAft>
                          <a:spcPts val="0"/>
                        </a:spcAft>
                      </a:pPr>
                      <a:endParaRPr lang="ru-RU" sz="1400" b="0" i="1" dirty="0">
                        <a:latin typeface="+mn-lt"/>
                        <a:ea typeface="Times New Roman"/>
                        <a:cs typeface="Times New Roman"/>
                      </a:endParaRPr>
                    </a:p>
                  </a:txBody>
                  <a:tcPr marL="68580" marR="68580" marT="0" marB="0"/>
                </a:tc>
                <a:tc>
                  <a:txBody>
                    <a:bodyPr/>
                    <a:lstStyle/>
                    <a:p>
                      <a:endParaRPr lang="ru-RU"/>
                    </a:p>
                  </a:txBody>
                  <a:tcPr/>
                </a:tc>
              </a:tr>
              <a:tr h="370840">
                <a:tc>
                  <a:txBody>
                    <a:bodyPr/>
                    <a:lstStyle/>
                    <a:p>
                      <a:r>
                        <a:rPr lang="ru-RU" sz="1200" dirty="0" smtClean="0"/>
                        <a:t> </a:t>
                      </a:r>
                      <a:endParaRPr lang="ru-RU" sz="1200" dirty="0"/>
                    </a:p>
                  </a:txBody>
                  <a:tcPr/>
                </a:tc>
                <a:tc>
                  <a:txBody>
                    <a:bodyPr/>
                    <a:lstStyle/>
                    <a:p>
                      <a:pPr>
                        <a:lnSpc>
                          <a:spcPct val="115000"/>
                        </a:lnSpc>
                        <a:spcAft>
                          <a:spcPts val="0"/>
                        </a:spcAft>
                      </a:pPr>
                      <a:r>
                        <a:rPr lang="ru-RU" sz="1200" b="1" i="1" dirty="0" smtClean="0">
                          <a:solidFill>
                            <a:schemeClr val="accent1">
                              <a:lumMod val="50000"/>
                            </a:schemeClr>
                          </a:solidFill>
                          <a:latin typeface="+mn-lt"/>
                          <a:ea typeface="Times New Roman"/>
                          <a:cs typeface="Times New Roman"/>
                        </a:rPr>
                        <a:t>Основание: приказ Минтруда России от 12 декабря 2016 года №726н</a:t>
                      </a:r>
                    </a:p>
                    <a:p>
                      <a:pPr>
                        <a:lnSpc>
                          <a:spcPct val="115000"/>
                        </a:lnSpc>
                        <a:spcAft>
                          <a:spcPts val="0"/>
                        </a:spcAft>
                      </a:pPr>
                      <a:r>
                        <a:rPr lang="ru-RU" sz="1200" b="1" i="1" dirty="0" smtClean="0">
                          <a:solidFill>
                            <a:schemeClr val="accent1">
                              <a:lumMod val="50000"/>
                            </a:schemeClr>
                          </a:solidFill>
                          <a:latin typeface="+mn-lt"/>
                          <a:ea typeface="Times New Roman"/>
                          <a:cs typeface="Times New Roman"/>
                        </a:rPr>
                        <a:t>«Об утверждении положения  о разработке наименований квалификаций и требований к квалификации, на  соответствие которым проводится независимая оценка квалификации» </a:t>
                      </a:r>
                    </a:p>
                    <a:p>
                      <a:pPr marL="0" algn="l" defTabSz="914400" rtl="0" eaLnBrk="1" latinLnBrk="0" hangingPunct="1">
                        <a:lnSpc>
                          <a:spcPct val="115000"/>
                        </a:lnSpc>
                        <a:spcAft>
                          <a:spcPts val="0"/>
                        </a:spcAft>
                      </a:pPr>
                      <a:endParaRPr lang="ru-RU" sz="1000" b="1" kern="1200" dirty="0">
                        <a:solidFill>
                          <a:schemeClr val="dk1"/>
                        </a:solidFill>
                        <a:latin typeface="Times New Roman"/>
                        <a:ea typeface="Times New Roman"/>
                        <a:cs typeface="Times New Roman"/>
                      </a:endParaRPr>
                    </a:p>
                  </a:txBody>
                  <a:tcPr marL="68580" marR="68580" marT="0" marB="0"/>
                </a:tc>
                <a:tc>
                  <a:txBody>
                    <a:bodyPr/>
                    <a:lstStyle/>
                    <a:p>
                      <a:endParaRPr lang="ru-RU" dirty="0"/>
                    </a:p>
                  </a:txBody>
                  <a:tcPr/>
                </a:tc>
              </a:tr>
            </a:tbl>
          </a:graphicData>
        </a:graphic>
      </p:graphicFrame>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22</a:t>
            </a:fld>
            <a:endParaRPr lang="ru-RU"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786"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2298700" y="819397"/>
            <a:ext cx="9055100" cy="356260"/>
          </a:xfrm>
        </p:spPr>
        <p:txBody>
          <a:bodyPr>
            <a:normAutofit fontScale="90000"/>
          </a:bodyPr>
          <a:lstStyle/>
          <a:p>
            <a:r>
              <a:rPr lang="ru-RU" sz="22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Процедуры независимой оценки квалификаций</a:t>
            </a:r>
            <a:r>
              <a:rPr lang="ru-RU" dirty="0"/>
              <a:t/>
            </a:r>
            <a:br>
              <a:rPr lang="ru-RU" dirty="0"/>
            </a:br>
            <a:endParaRPr lang="ru-RU" dirty="0"/>
          </a:p>
        </p:txBody>
      </p:sp>
      <p:graphicFrame>
        <p:nvGraphicFramePr>
          <p:cNvPr id="5" name="Объект 4">
            <a:extLst>
              <a:ext uri="{FF2B5EF4-FFF2-40B4-BE49-F238E27FC236}">
                <a16:creationId xmlns="" xmlns:a16="http://schemas.microsoft.com/office/drawing/2014/main" id="{45E54CDE-F6C5-42D5-A1B2-FF39F2AB4A89}"/>
              </a:ext>
            </a:extLst>
          </p:cNvPr>
          <p:cNvGraphicFramePr>
            <a:graphicFrameLocks noGrp="1"/>
          </p:cNvGraphicFramePr>
          <p:nvPr>
            <p:ph idx="1"/>
            <p:extLst>
              <p:ext uri="{D42A27DB-BD31-4B8C-83A1-F6EECF244321}">
                <p14:modId xmlns="" xmlns:p14="http://schemas.microsoft.com/office/powerpoint/2010/main" val="676985358"/>
              </p:ext>
            </p:extLst>
          </p:nvPr>
        </p:nvGraphicFramePr>
        <p:xfrm>
          <a:off x="476520" y="1378226"/>
          <a:ext cx="11333408" cy="48044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a:xfrm>
            <a:off x="10854046" y="6356350"/>
            <a:ext cx="499753" cy="365125"/>
          </a:xfrm>
        </p:spPr>
        <p:txBody>
          <a:bodyPr/>
          <a:lstStyle/>
          <a:p>
            <a:fld id="{0B2B4198-F023-4CE2-B86B-5560ECF9F361}" type="slidenum">
              <a:rPr lang="ru-RU" smtClean="0"/>
              <a:pPr/>
              <a:t>23</a:t>
            </a:fld>
            <a:endParaRPr lang="ru-RU" dirty="0"/>
          </a:p>
        </p:txBody>
      </p:sp>
    </p:spTree>
    <p:extLst>
      <p:ext uri="{BB962C8B-B14F-4D97-AF65-F5344CB8AC3E}">
        <p14:creationId xmlns="" xmlns:p14="http://schemas.microsoft.com/office/powerpoint/2010/main" val="3271118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a:ln>
            <a:noFill/>
          </a:ln>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24</a:t>
            </a:fld>
            <a:endParaRPr lang="ru-RU" dirty="0"/>
          </a:p>
        </p:txBody>
      </p:sp>
      <p:sp>
        <p:nvSpPr>
          <p:cNvPr id="7" name="Rectangle 4">
            <a:extLst>
              <a:ext uri="{FF2B5EF4-FFF2-40B4-BE49-F238E27FC236}">
                <a16:creationId xmlns:a16="http://schemas.microsoft.com/office/drawing/2014/main" xmlns="" id="{A44FAC53-5ED9-480C-821B-CBB353CF65F3}"/>
              </a:ext>
            </a:extLst>
          </p:cNvPr>
          <p:cNvSpPr/>
          <p:nvPr/>
        </p:nvSpPr>
        <p:spPr>
          <a:xfrm>
            <a:off x="1555667" y="421329"/>
            <a:ext cx="9690265" cy="923330"/>
          </a:xfrm>
          <a:prstGeom prst="rect">
            <a:avLst/>
          </a:prstGeom>
        </p:spPr>
        <p:txBody>
          <a:bodyPr wrap="square">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Отбор организаций для выполнения ими функций Центров оценки квалификаций осуществлялся в соответствии с требованиями                 приказа Минтруда России №</a:t>
            </a:r>
            <a:r>
              <a:rPr lang="en-US"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759</a:t>
            </a:r>
            <a:r>
              <a:rPr lang="ru-RU" sz="2000" b="1" dirty="0" err="1"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н</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от </a:t>
            </a:r>
            <a:r>
              <a:rPr lang="en-US"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19 </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декабря</a:t>
            </a:r>
            <a:r>
              <a:rPr lang="en-US"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2016</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года </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2" name="Скругленный прямоугольник 11"/>
          <p:cNvSpPr/>
          <p:nvPr/>
        </p:nvSpPr>
        <p:spPr>
          <a:xfrm>
            <a:off x="1045029" y="2125133"/>
            <a:ext cx="10105901" cy="691116"/>
          </a:xfrm>
          <a:prstGeom prst="roundRect">
            <a:avLst>
              <a:gd name="adj" fmla="val 24392"/>
            </a:avLst>
          </a:prstGeom>
          <a:solidFill>
            <a:schemeClr val="accent1">
              <a:lumMod val="20000"/>
              <a:lumOff val="80000"/>
            </a:schemeClr>
          </a:solidFill>
          <a:ln w="38100">
            <a:solidFill>
              <a:schemeClr val="accent1">
                <a:lumMod val="60000"/>
                <a:lumOff val="4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1400" dirty="0" smtClean="0">
                <a:solidFill>
                  <a:schemeClr val="tx1"/>
                </a:solidFill>
                <a:latin typeface="Times New Roman" pitchFamily="18" charset="0"/>
                <a:cs typeface="Times New Roman" pitchFamily="18" charset="0"/>
              </a:rPr>
              <a:t>Наличие по месту (местам) осуществления деятельности по НОК на праве собственности (и (или) при необходимости привлеченных на ином законном основании) ресурсов, в том числе материально-технических, и кадрового обеспечения</a:t>
            </a:r>
          </a:p>
        </p:txBody>
      </p:sp>
      <p:sp>
        <p:nvSpPr>
          <p:cNvPr id="13" name="Скругленный прямоугольник 12"/>
          <p:cNvSpPr/>
          <p:nvPr/>
        </p:nvSpPr>
        <p:spPr>
          <a:xfrm>
            <a:off x="1056904" y="2952540"/>
            <a:ext cx="10034649" cy="648586"/>
          </a:xfrm>
          <a:prstGeom prst="roundRect">
            <a:avLst/>
          </a:prstGeom>
          <a:solidFill>
            <a:schemeClr val="bg2"/>
          </a:solidFill>
          <a:ln w="38100">
            <a:solidFill>
              <a:schemeClr val="bg2">
                <a:lumMod val="7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smtClean="0">
                <a:solidFill>
                  <a:schemeClr val="tx1"/>
                </a:solidFill>
                <a:latin typeface="Times New Roman" pitchFamily="18" charset="0"/>
                <a:cs typeface="Times New Roman" pitchFamily="18" charset="0"/>
              </a:rPr>
              <a:t>Наличие в штате по основному месту работы в Центре не менее трех  работников Центра, участвующих в составе экспертной комиссии в проведении профессионального экзамена, </a:t>
            </a:r>
            <a:r>
              <a:rPr lang="ru-RU" sz="1400" i="1" dirty="0" smtClean="0">
                <a:solidFill>
                  <a:schemeClr val="tx1"/>
                </a:solidFill>
                <a:latin typeface="Times New Roman" pitchFamily="18" charset="0"/>
                <a:cs typeface="Times New Roman" pitchFamily="18" charset="0"/>
              </a:rPr>
              <a:t>имеющих подтвержденную Советом квалификацию, удовлетворяющую требованиям, определенным в оценочных средствах</a:t>
            </a:r>
          </a:p>
        </p:txBody>
      </p:sp>
      <p:sp>
        <p:nvSpPr>
          <p:cNvPr id="14" name="Скругленный прямоугольник 13"/>
          <p:cNvSpPr/>
          <p:nvPr/>
        </p:nvSpPr>
        <p:spPr>
          <a:xfrm>
            <a:off x="1033152" y="3788227"/>
            <a:ext cx="10070275" cy="558141"/>
          </a:xfrm>
          <a:prstGeom prst="roundRect">
            <a:avLst/>
          </a:prstGeom>
          <a:solidFill>
            <a:schemeClr val="accent1">
              <a:lumMod val="20000"/>
              <a:lumOff val="80000"/>
            </a:schemeClr>
          </a:solidFill>
          <a:ln w="38100">
            <a:solidFill>
              <a:schemeClr val="accent1">
                <a:lumMod val="60000"/>
                <a:lumOff val="4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Times New Roman" pitchFamily="18" charset="0"/>
                <a:cs typeface="Times New Roman" pitchFamily="18" charset="0"/>
              </a:rPr>
              <a:t>Наличие сайта в информационно-телекоммуникационной сети "Интернет" </a:t>
            </a:r>
          </a:p>
        </p:txBody>
      </p:sp>
      <p:sp>
        <p:nvSpPr>
          <p:cNvPr id="17" name="Скругленный прямоугольник 16"/>
          <p:cNvSpPr/>
          <p:nvPr/>
        </p:nvSpPr>
        <p:spPr>
          <a:xfrm>
            <a:off x="1116281" y="1493530"/>
            <a:ext cx="10022774" cy="457200"/>
          </a:xfrm>
          <a:prstGeom prst="roundRect">
            <a:avLst/>
          </a:prstGeom>
          <a:solidFill>
            <a:schemeClr val="bg2"/>
          </a:solidFill>
          <a:ln w="38100">
            <a:solidFill>
              <a:schemeClr val="bg2">
                <a:lumMod val="7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dirty="0" smtClean="0">
                <a:solidFill>
                  <a:schemeClr val="tx1"/>
                </a:solidFill>
                <a:latin typeface="Times New Roman" pitchFamily="18" charset="0"/>
                <a:cs typeface="Times New Roman" pitchFamily="18" charset="0"/>
              </a:rPr>
              <a:t>Наличие организационной структуры, обеспечивающей проведение профессионального экзамена в порядке, установленном Правилами</a:t>
            </a:r>
          </a:p>
        </p:txBody>
      </p:sp>
      <p:sp>
        <p:nvSpPr>
          <p:cNvPr id="23" name="Скругленный прямоугольник 22"/>
          <p:cNvSpPr/>
          <p:nvPr/>
        </p:nvSpPr>
        <p:spPr>
          <a:xfrm>
            <a:off x="997529" y="5370086"/>
            <a:ext cx="10165278" cy="655675"/>
          </a:xfrm>
          <a:prstGeom prst="roundRect">
            <a:avLst/>
          </a:prstGeom>
          <a:solidFill>
            <a:schemeClr val="accent1">
              <a:lumMod val="20000"/>
              <a:lumOff val="80000"/>
            </a:schemeClr>
          </a:solidFill>
          <a:ln w="38100">
            <a:solidFill>
              <a:schemeClr val="accent1">
                <a:lumMod val="60000"/>
                <a:lumOff val="4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200" dirty="0" smtClean="0"/>
          </a:p>
          <a:p>
            <a:pPr algn="ctr"/>
            <a:r>
              <a:rPr lang="ru-RU" sz="1400" dirty="0" smtClean="0">
                <a:solidFill>
                  <a:schemeClr val="tx1"/>
                </a:solidFill>
                <a:latin typeface="Times New Roman" pitchFamily="18" charset="0"/>
                <a:cs typeface="Times New Roman" pitchFamily="18" charset="0"/>
              </a:rPr>
              <a:t>Обеспечение хранения (сохранности) протокола экспертной комиссии, комплекта документов соискателя и иных материалов профессионального экзамена в бумажном и(или) электронном виде в течение срока действия свидетельства о квалификации по оцениваемой квалификации и 3 лет после истечения указанного срока  и  др.</a:t>
            </a:r>
          </a:p>
          <a:p>
            <a:pPr algn="ctr"/>
            <a:endParaRPr lang="ru-RU" dirty="0" smtClean="0"/>
          </a:p>
        </p:txBody>
      </p:sp>
      <p:sp>
        <p:nvSpPr>
          <p:cNvPr id="25" name="Скругленный прямоугольник 24"/>
          <p:cNvSpPr/>
          <p:nvPr/>
        </p:nvSpPr>
        <p:spPr>
          <a:xfrm>
            <a:off x="1033154" y="4512623"/>
            <a:ext cx="10058400" cy="647619"/>
          </a:xfrm>
          <a:prstGeom prst="roundRect">
            <a:avLst/>
          </a:prstGeom>
          <a:solidFill>
            <a:schemeClr val="bg2"/>
          </a:solidFill>
          <a:ln w="38100">
            <a:solidFill>
              <a:schemeClr val="bg2">
                <a:lumMod val="7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dirty="0" smtClean="0"/>
          </a:p>
          <a:p>
            <a:pPr algn="ctr"/>
            <a:r>
              <a:rPr lang="ru-RU" sz="1400" dirty="0" smtClean="0">
                <a:solidFill>
                  <a:schemeClr val="tx1"/>
                </a:solidFill>
                <a:latin typeface="Times New Roman" pitchFamily="18" charset="0"/>
                <a:cs typeface="Times New Roman" pitchFamily="18" charset="0"/>
              </a:rPr>
              <a:t>Наличие подключения к информационно-телекоммуникационным сетям и обеспечение направления протокола экспертной комиссии, копии комплекта документов соискателя и иных материалов профессионального экзамена в Совет для проверки, обработки и признания результатов НОК</a:t>
            </a:r>
          </a:p>
          <a:p>
            <a:pPr algn="ctr"/>
            <a:endParaRPr lang="ru-RU" dirty="0" smtClean="0">
              <a:solidFill>
                <a:schemeClr val="tx1"/>
              </a:solidFill>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786"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2298700" y="546265"/>
            <a:ext cx="9055100" cy="598323"/>
          </a:xfrm>
        </p:spPr>
        <p:txBody>
          <a:bodyPr>
            <a:noAutofit/>
          </a:bodyPr>
          <a:lstStyle/>
          <a:p>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Наделение </a:t>
            </a:r>
            <a:r>
              <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полномочиями ЦОК (ЭЦ)</a:t>
            </a:r>
            <a:br>
              <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8" name="Объект 7">
            <a:extLst>
              <a:ext uri="{FF2B5EF4-FFF2-40B4-BE49-F238E27FC236}">
                <a16:creationId xmlns="" xmlns:a16="http://schemas.microsoft.com/office/drawing/2014/main" id="{8ED036F0-5AEA-44C6-8AA2-BF9159A6FAE3}"/>
              </a:ext>
            </a:extLst>
          </p:cNvPr>
          <p:cNvPicPr>
            <a:picLocks noGrp="1" noChangeAspect="1"/>
          </p:cNvPicPr>
          <p:nvPr>
            <p:ph idx="1"/>
          </p:nvPr>
        </p:nvPicPr>
        <p:blipFill>
          <a:blip r:embed="rId4" cstate="print"/>
          <a:stretch>
            <a:fillRect/>
          </a:stretch>
        </p:blipFill>
        <p:spPr>
          <a:xfrm>
            <a:off x="334572" y="1347025"/>
            <a:ext cx="10792608" cy="5130598"/>
          </a:xfrm>
          <a:prstGeom prst="rect">
            <a:avLst/>
          </a:prstGeom>
        </p:spPr>
      </p:pic>
      <p:sp>
        <p:nvSpPr>
          <p:cNvPr id="10"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a:xfrm>
            <a:off x="10854046" y="6356350"/>
            <a:ext cx="499753" cy="365125"/>
          </a:xfrm>
        </p:spPr>
        <p:txBody>
          <a:bodyPr/>
          <a:lstStyle/>
          <a:p>
            <a:fld id="{0B2B4198-F023-4CE2-B86B-5560ECF9F361}" type="slidenum">
              <a:rPr lang="ru-RU" smtClean="0"/>
              <a:pPr/>
              <a:t>25</a:t>
            </a:fld>
            <a:endParaRPr lang="ru-RU" dirty="0"/>
          </a:p>
        </p:txBody>
      </p:sp>
    </p:spTree>
    <p:extLst>
      <p:ext uri="{BB962C8B-B14F-4D97-AF65-F5344CB8AC3E}">
        <p14:creationId xmlns="" xmlns:p14="http://schemas.microsoft.com/office/powerpoint/2010/main" val="3325017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2298700" y="838199"/>
            <a:ext cx="9055100" cy="190501"/>
          </a:xfrm>
        </p:spPr>
        <p:txBody>
          <a:bodyPr>
            <a:normAutofit fontScale="90000"/>
          </a:bodyPr>
          <a:lstStyle/>
          <a:p>
            <a:r>
              <a:rPr lang="ru-RU" b="1" dirty="0">
                <a:solidFill>
                  <a:schemeClr val="accent5">
                    <a:lumMod val="75000"/>
                  </a:schemeClr>
                </a:solidFill>
                <a:effectLst>
                  <a:outerShdw blurRad="38100" dist="38100" dir="2700000" algn="tl">
                    <a:srgbClr val="000000">
                      <a:alpha val="43137"/>
                    </a:srgbClr>
                  </a:outerShdw>
                </a:effectLst>
              </a:rPr>
              <a:t>                 </a:t>
            </a:r>
            <a:br>
              <a:rPr lang="ru-RU" b="1" dirty="0">
                <a:solidFill>
                  <a:schemeClr val="accent5">
                    <a:lumMod val="75000"/>
                  </a:schemeClr>
                </a:solidFill>
                <a:effectLst>
                  <a:outerShdw blurRad="38100" dist="38100" dir="2700000" algn="tl">
                    <a:srgbClr val="000000">
                      <a:alpha val="43137"/>
                    </a:srgbClr>
                  </a:outerShdw>
                </a:effectLst>
              </a:rPr>
            </a:br>
            <a:r>
              <a:rPr lang="ru-RU" b="1" dirty="0">
                <a:solidFill>
                  <a:schemeClr val="accent5">
                    <a:lumMod val="75000"/>
                  </a:schemeClr>
                </a:solidFill>
                <a:effectLst>
                  <a:outerShdw blurRad="38100" dist="38100" dir="2700000" algn="tl">
                    <a:srgbClr val="000000">
                      <a:alpha val="43137"/>
                    </a:srgbClr>
                  </a:outerShdw>
                </a:effectLst>
              </a:rPr>
              <a:t/>
            </a:r>
            <a:br>
              <a:rPr lang="ru-RU" b="1" dirty="0">
                <a:solidFill>
                  <a:schemeClr val="accent5">
                    <a:lumMod val="75000"/>
                  </a:schemeClr>
                </a:solidFill>
                <a:effectLst>
                  <a:outerShdw blurRad="38100" dist="38100" dir="2700000" algn="tl">
                    <a:srgbClr val="000000">
                      <a:alpha val="43137"/>
                    </a:srgbClr>
                  </a:outerShdw>
                </a:effectLst>
              </a:rPr>
            </a:br>
            <a:r>
              <a:rPr lang="ru-RU" b="1" dirty="0">
                <a:solidFill>
                  <a:schemeClr val="accent5">
                    <a:lumMod val="75000"/>
                  </a:schemeClr>
                </a:solidFill>
                <a:effectLst>
                  <a:outerShdw blurRad="38100" dist="38100" dir="2700000" algn="tl">
                    <a:srgbClr val="000000">
                      <a:alpha val="43137"/>
                    </a:srgbClr>
                  </a:outerShdw>
                </a:effectLst>
              </a:rPr>
              <a:t>             </a:t>
            </a:r>
            <a:r>
              <a:rPr lang="ru-RU" sz="2700" b="1" dirty="0">
                <a:solidFill>
                  <a:schemeClr val="accent5">
                    <a:lumMod val="75000"/>
                  </a:schemeClr>
                </a:solidFill>
                <a:effectLst>
                  <a:outerShdw blurRad="38100" dist="38100" dir="2700000" algn="tl">
                    <a:srgbClr val="000000">
                      <a:alpha val="43137"/>
                    </a:srgbClr>
                  </a:outerShdw>
                </a:effectLst>
              </a:rPr>
              <a:t/>
            </a:r>
            <a:br>
              <a:rPr lang="ru-RU" sz="2700" b="1" dirty="0">
                <a:solidFill>
                  <a:schemeClr val="accent5">
                    <a:lumMod val="75000"/>
                  </a:schemeClr>
                </a:solidFill>
                <a:effectLst>
                  <a:outerShdw blurRad="38100" dist="38100" dir="2700000" algn="tl">
                    <a:srgbClr val="000000">
                      <a:alpha val="43137"/>
                    </a:srgbClr>
                  </a:outerShdw>
                </a:effectLst>
              </a:rPr>
            </a:br>
            <a:r>
              <a:rPr lang="ru-RU" dirty="0"/>
              <a:t/>
            </a:r>
            <a:br>
              <a:rPr lang="ru-RU" dirty="0"/>
            </a:br>
            <a:endParaRPr lang="ru-RU" dirty="0"/>
          </a:p>
        </p:txBody>
      </p:sp>
      <p:sp>
        <p:nvSpPr>
          <p:cNvPr id="16" name="Заголовок 1">
            <a:extLst>
              <a:ext uri="{FF2B5EF4-FFF2-40B4-BE49-F238E27FC236}">
                <a16:creationId xmlns="" xmlns:a16="http://schemas.microsoft.com/office/drawing/2014/main" id="{9B8BE26A-4B50-4562-BB93-8C40BAE007E8}"/>
              </a:ext>
            </a:extLst>
          </p:cNvPr>
          <p:cNvSpPr txBox="1">
            <a:spLocks noChangeArrowheads="1"/>
          </p:cNvSpPr>
          <p:nvPr/>
        </p:nvSpPr>
        <p:spPr>
          <a:xfrm>
            <a:off x="382074" y="1318161"/>
            <a:ext cx="3358654" cy="4654014"/>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altLang="ru-RU" sz="2400" b="1" dirty="0" smtClean="0">
                <a:solidFill>
                  <a:schemeClr val="accent1">
                    <a:lumMod val="75000"/>
                  </a:schemeClr>
                </a:solidFill>
                <a:effectLst>
                  <a:outerShdw blurRad="38100" dist="38100" dir="2700000" algn="tl">
                    <a:srgbClr val="000000">
                      <a:alpha val="43137"/>
                    </a:srgbClr>
                  </a:outerShdw>
                </a:effectLst>
                <a:cs typeface="Times New Roman" panose="02020603050405020304" pitchFamily="18" charset="0"/>
              </a:rPr>
              <a:t>На </a:t>
            </a:r>
            <a:r>
              <a:rPr lang="ru-RU" altLang="ru-RU" sz="2400" b="1" dirty="0">
                <a:solidFill>
                  <a:schemeClr val="accent1">
                    <a:lumMod val="75000"/>
                  </a:schemeClr>
                </a:solidFill>
                <a:effectLst>
                  <a:outerShdw blurRad="38100" dist="38100" dir="2700000" algn="tl">
                    <a:srgbClr val="000000">
                      <a:alpha val="43137"/>
                    </a:srgbClr>
                  </a:outerShdw>
                </a:effectLst>
                <a:cs typeface="Times New Roman" panose="02020603050405020304" pitchFamily="18" charset="0"/>
              </a:rPr>
              <a:t>официальных сайтах ЦОК и ЭЦ в информационно-телекоммуникационной сети «Интернет» и в реестре сведений о проведении независимой оценки квалификации размещаются следующие сведения и документы</a:t>
            </a:r>
            <a:endParaRPr lang="ru-RU" altLang="ru-RU" sz="2400" b="1" dirty="0">
              <a:solidFill>
                <a:schemeClr val="accent1">
                  <a:lumMod val="75000"/>
                </a:schemeClr>
              </a:solidFill>
              <a:effectLst>
                <a:outerShdw blurRad="38100" dist="38100" dir="2700000" algn="tl">
                  <a:srgbClr val="000000">
                    <a:alpha val="43137"/>
                  </a:srgbClr>
                </a:outerShdw>
              </a:effectLst>
            </a:endParaRPr>
          </a:p>
        </p:txBody>
      </p:sp>
      <p:graphicFrame>
        <p:nvGraphicFramePr>
          <p:cNvPr id="17" name="Объект 12">
            <a:extLst>
              <a:ext uri="{FF2B5EF4-FFF2-40B4-BE49-F238E27FC236}">
                <a16:creationId xmlns="" xmlns:a16="http://schemas.microsoft.com/office/drawing/2014/main" id="{ACDB963E-B4B3-457B-99C5-95ADAAF098FE}"/>
              </a:ext>
            </a:extLst>
          </p:cNvPr>
          <p:cNvGraphicFramePr>
            <a:graphicFrameLocks noGrp="1"/>
          </p:cNvGraphicFramePr>
          <p:nvPr>
            <p:ph idx="1"/>
            <p:extLst>
              <p:ext uri="{D42A27DB-BD31-4B8C-83A1-F6EECF244321}">
                <p14:modId xmlns="" xmlns:p14="http://schemas.microsoft.com/office/powerpoint/2010/main" val="861747700"/>
              </p:ext>
            </p:extLst>
          </p:nvPr>
        </p:nvGraphicFramePr>
        <p:xfrm>
          <a:off x="3764478" y="406400"/>
          <a:ext cx="7952860" cy="5767061"/>
        </p:xfrm>
        <a:graphic>
          <a:graphicData uri="http://schemas.openxmlformats.org/drawingml/2006/table">
            <a:tbl>
              <a:tblPr firstRow="1" bandRow="1">
                <a:tableStyleId>{5C22544A-7EE6-4342-B048-85BDC9FD1C3A}</a:tableStyleId>
              </a:tblPr>
              <a:tblGrid>
                <a:gridCol w="7952860">
                  <a:extLst>
                    <a:ext uri="{9D8B030D-6E8A-4147-A177-3AD203B41FA5}">
                      <a16:colId xmlns="" xmlns:a16="http://schemas.microsoft.com/office/drawing/2014/main" val="20000"/>
                    </a:ext>
                  </a:extLst>
                </a:gridCol>
              </a:tblGrid>
              <a:tr h="424549">
                <a:tc>
                  <a:txBody>
                    <a:bodyPr/>
                    <a:lstStyle/>
                    <a:p>
                      <a:pPr algn="ctr"/>
                      <a:r>
                        <a:rPr lang="ru-RU" sz="1800" b="1" dirty="0">
                          <a:cs typeface="Times New Roman" pitchFamily="18" charset="0"/>
                        </a:rPr>
                        <a:t>ИНФОРМАЦИЯ ДЛЯ СОИСКАТЕЛЕЙ</a:t>
                      </a:r>
                      <a:endParaRPr lang="ru-RU" sz="1800" dirty="0"/>
                    </a:p>
                  </a:txBody>
                  <a:tcPr marL="91448" marR="91448" marT="45717" marB="45717"/>
                </a:tc>
                <a:extLst>
                  <a:ext uri="{0D108BD9-81ED-4DB2-BD59-A6C34878D82A}">
                    <a16:rowId xmlns="" xmlns:a16="http://schemas.microsoft.com/office/drawing/2014/main" val="10000"/>
                  </a:ext>
                </a:extLst>
              </a:tr>
              <a:tr h="617841">
                <a:tc>
                  <a:txBody>
                    <a:bodyPr/>
                    <a:lstStyle/>
                    <a:p>
                      <a:r>
                        <a:rPr lang="ru-RU" sz="1800" b="1" i="1" dirty="0">
                          <a:cs typeface="Times New Roman" pitchFamily="18" charset="0"/>
                        </a:rPr>
                        <a:t>Наименования</a:t>
                      </a:r>
                      <a:r>
                        <a:rPr lang="ru-RU" sz="1800" dirty="0">
                          <a:cs typeface="Times New Roman" pitchFamily="18" charset="0"/>
                        </a:rPr>
                        <a:t> квалификаций и </a:t>
                      </a:r>
                      <a:r>
                        <a:rPr lang="ru-RU" sz="1800" b="1" i="1" dirty="0">
                          <a:cs typeface="Times New Roman" pitchFamily="18" charset="0"/>
                        </a:rPr>
                        <a:t>требования </a:t>
                      </a:r>
                      <a:r>
                        <a:rPr lang="ru-RU" sz="1800" dirty="0">
                          <a:cs typeface="Times New Roman" pitchFamily="18" charset="0"/>
                        </a:rPr>
                        <a:t>к квалификации, на соответствие которым ЦОК проводит независимую оценку </a:t>
                      </a:r>
                      <a:r>
                        <a:rPr lang="ru-RU" sz="1800" dirty="0" smtClean="0">
                          <a:cs typeface="Times New Roman" pitchFamily="18" charset="0"/>
                        </a:rPr>
                        <a:t>квалификации. </a:t>
                      </a:r>
                      <a:endParaRPr lang="ru-RU" sz="1800" dirty="0"/>
                    </a:p>
                  </a:txBody>
                  <a:tcPr marL="91448" marR="91448" marT="45717" marB="45717"/>
                </a:tc>
                <a:extLst>
                  <a:ext uri="{0D108BD9-81ED-4DB2-BD59-A6C34878D82A}">
                    <a16:rowId xmlns="" xmlns:a16="http://schemas.microsoft.com/office/drawing/2014/main" val="10001"/>
                  </a:ext>
                </a:extLst>
              </a:tr>
              <a:tr h="369652">
                <a:tc>
                  <a:txBody>
                    <a:bodyPr/>
                    <a:lstStyle/>
                    <a:p>
                      <a:r>
                        <a:rPr lang="ru-RU" sz="1800" b="1" i="1" dirty="0">
                          <a:cs typeface="Times New Roman" pitchFamily="18" charset="0"/>
                        </a:rPr>
                        <a:t>Сроки действия свидетельств </a:t>
                      </a:r>
                      <a:r>
                        <a:rPr lang="ru-RU" sz="1800" dirty="0">
                          <a:cs typeface="Times New Roman" pitchFamily="18" charset="0"/>
                        </a:rPr>
                        <a:t>по соответствующей </a:t>
                      </a:r>
                      <a:r>
                        <a:rPr lang="ru-RU" sz="1800" dirty="0" smtClean="0">
                          <a:cs typeface="Times New Roman" pitchFamily="18" charset="0"/>
                        </a:rPr>
                        <a:t>квалификации.</a:t>
                      </a:r>
                      <a:endParaRPr lang="ru-RU" sz="1800" dirty="0"/>
                    </a:p>
                  </a:txBody>
                  <a:tcPr marL="91448" marR="91448" marT="45717" marB="45717"/>
                </a:tc>
                <a:extLst>
                  <a:ext uri="{0D108BD9-81ED-4DB2-BD59-A6C34878D82A}">
                    <a16:rowId xmlns="" xmlns:a16="http://schemas.microsoft.com/office/drawing/2014/main" val="10002"/>
                  </a:ext>
                </a:extLst>
              </a:tr>
              <a:tr h="641268">
                <a:tc>
                  <a:txBody>
                    <a:bodyPr/>
                    <a:lstStyle/>
                    <a:p>
                      <a:r>
                        <a:rPr lang="ru-RU" sz="1800" b="1" i="1" dirty="0">
                          <a:cs typeface="Times New Roman" pitchFamily="18" charset="0"/>
                        </a:rPr>
                        <a:t>Перечень документов</a:t>
                      </a:r>
                      <a:r>
                        <a:rPr lang="ru-RU" sz="1800" dirty="0">
                          <a:cs typeface="Times New Roman" pitchFamily="18" charset="0"/>
                        </a:rPr>
                        <a:t>, необходимых для прохождения профессионального экзамена по соответствующим </a:t>
                      </a:r>
                      <a:r>
                        <a:rPr lang="ru-RU" sz="1800" dirty="0" smtClean="0">
                          <a:cs typeface="Times New Roman" pitchFamily="18" charset="0"/>
                        </a:rPr>
                        <a:t>квалификациям.</a:t>
                      </a:r>
                      <a:endParaRPr lang="ru-RU" sz="1800" dirty="0"/>
                    </a:p>
                  </a:txBody>
                  <a:tcPr marL="91448" marR="91448" marT="45717" marB="45717"/>
                </a:tc>
                <a:extLst>
                  <a:ext uri="{0D108BD9-81ED-4DB2-BD59-A6C34878D82A}">
                    <a16:rowId xmlns="" xmlns:a16="http://schemas.microsoft.com/office/drawing/2014/main" val="10003"/>
                  </a:ext>
                </a:extLst>
              </a:tr>
              <a:tr h="593766">
                <a:tc>
                  <a:txBody>
                    <a:bodyPr/>
                    <a:lstStyle/>
                    <a:p>
                      <a:r>
                        <a:rPr lang="ru-RU" sz="1800" b="1" i="1" dirty="0">
                          <a:cs typeface="Times New Roman" pitchFamily="18" charset="0"/>
                        </a:rPr>
                        <a:t>Комплекс заданий</a:t>
                      </a:r>
                      <a:r>
                        <a:rPr lang="ru-RU" sz="1800" dirty="0">
                          <a:cs typeface="Times New Roman" pitchFamily="18" charset="0"/>
                        </a:rPr>
                        <a:t>, входящих в состав оценочных средств для проведения независимой оценки </a:t>
                      </a:r>
                      <a:r>
                        <a:rPr lang="ru-RU" sz="1800" dirty="0" smtClean="0">
                          <a:cs typeface="Times New Roman" pitchFamily="18" charset="0"/>
                        </a:rPr>
                        <a:t>квалификации.</a:t>
                      </a:r>
                      <a:endParaRPr lang="ru-RU" sz="1800" dirty="0"/>
                    </a:p>
                  </a:txBody>
                  <a:tcPr marL="91448" marR="91448" marT="45717" marB="45717"/>
                </a:tc>
                <a:extLst>
                  <a:ext uri="{0D108BD9-81ED-4DB2-BD59-A6C34878D82A}">
                    <a16:rowId xmlns="" xmlns:a16="http://schemas.microsoft.com/office/drawing/2014/main" val="10004"/>
                  </a:ext>
                </a:extLst>
              </a:tr>
              <a:tr h="642461">
                <a:tc>
                  <a:txBody>
                    <a:bodyPr/>
                    <a:lstStyle/>
                    <a:p>
                      <a:r>
                        <a:rPr lang="ru-RU" sz="1800" b="1" i="1" dirty="0">
                          <a:cs typeface="Times New Roman" pitchFamily="18" charset="0"/>
                        </a:rPr>
                        <a:t>Почтовые адреса, адреса электронной почты, адреса официальных сайтов ЦОК и </a:t>
                      </a:r>
                      <a:r>
                        <a:rPr lang="ru-RU" sz="1800" b="1" i="1" dirty="0" smtClean="0">
                          <a:cs typeface="Times New Roman" pitchFamily="18" charset="0"/>
                        </a:rPr>
                        <a:t>СПК.</a:t>
                      </a:r>
                      <a:endParaRPr lang="ru-RU" sz="1800" dirty="0"/>
                    </a:p>
                  </a:txBody>
                  <a:tcPr marL="91448" marR="91448" marT="45717" marB="45717"/>
                </a:tc>
                <a:extLst>
                  <a:ext uri="{0D108BD9-81ED-4DB2-BD59-A6C34878D82A}">
                    <a16:rowId xmlns="" xmlns:a16="http://schemas.microsoft.com/office/drawing/2014/main" val="10005"/>
                  </a:ext>
                </a:extLst>
              </a:tr>
              <a:tr h="424549">
                <a:tc>
                  <a:txBody>
                    <a:bodyPr/>
                    <a:lstStyle/>
                    <a:p>
                      <a:r>
                        <a:rPr lang="ru-RU" sz="1800" b="1" i="1" dirty="0">
                          <a:cs typeface="Times New Roman" pitchFamily="18" charset="0"/>
                        </a:rPr>
                        <a:t>Адреса мест проведения профессионального экзамена</a:t>
                      </a:r>
                      <a:endParaRPr lang="ru-RU" sz="1800" b="1" i="1" dirty="0"/>
                    </a:p>
                  </a:txBody>
                  <a:tcPr marL="91448" marR="91448" marT="45717" marB="45717"/>
                </a:tc>
                <a:extLst>
                  <a:ext uri="{0D108BD9-81ED-4DB2-BD59-A6C34878D82A}">
                    <a16:rowId xmlns="" xmlns:a16="http://schemas.microsoft.com/office/drawing/2014/main" val="10006"/>
                  </a:ext>
                </a:extLst>
              </a:tr>
              <a:tr h="429966">
                <a:tc>
                  <a:txBody>
                    <a:bodyPr/>
                    <a:lstStyle/>
                    <a:p>
                      <a:r>
                        <a:rPr lang="ru-RU" sz="1800" b="1" i="1" dirty="0">
                          <a:cs typeface="Times New Roman" pitchFamily="18" charset="0"/>
                        </a:rPr>
                        <a:t>Образец заявления </a:t>
                      </a:r>
                      <a:r>
                        <a:rPr lang="ru-RU" sz="1800" dirty="0">
                          <a:cs typeface="Times New Roman" pitchFamily="18" charset="0"/>
                        </a:rPr>
                        <a:t>соискателя о проведении профессионального экзамена</a:t>
                      </a:r>
                      <a:endParaRPr lang="ru-RU" sz="1800" dirty="0"/>
                    </a:p>
                  </a:txBody>
                  <a:tcPr marL="91448" marR="91448" marT="45717" marB="45717"/>
                </a:tc>
                <a:extLst>
                  <a:ext uri="{0D108BD9-81ED-4DB2-BD59-A6C34878D82A}">
                    <a16:rowId xmlns="" xmlns:a16="http://schemas.microsoft.com/office/drawing/2014/main" val="10007"/>
                  </a:ext>
                </a:extLst>
              </a:tr>
              <a:tr h="356260">
                <a:tc>
                  <a:txBody>
                    <a:bodyPr/>
                    <a:lstStyle/>
                    <a:p>
                      <a:r>
                        <a:rPr lang="ru-RU" sz="1800" b="1" i="1" dirty="0" smtClean="0">
                          <a:cs typeface="Times New Roman" pitchFamily="18" charset="0"/>
                        </a:rPr>
                        <a:t>Правила проведения. </a:t>
                      </a:r>
                      <a:endParaRPr lang="ru-RU" sz="1800" b="1" i="1" dirty="0"/>
                    </a:p>
                  </a:txBody>
                  <a:tcPr marL="91448" marR="91448" marT="45717" marB="45717"/>
                </a:tc>
              </a:tr>
              <a:tr h="424549">
                <a:tc>
                  <a:txBody>
                    <a:bodyPr/>
                    <a:lstStyle/>
                    <a:p>
                      <a:r>
                        <a:rPr lang="ru-RU" sz="1800" b="1" i="1" dirty="0" smtClean="0"/>
                        <a:t>Наличие инструкций:</a:t>
                      </a:r>
                    </a:p>
                    <a:p>
                      <a:pPr>
                        <a:buFont typeface="Arial" pitchFamily="34" charset="0"/>
                        <a:buNone/>
                      </a:pPr>
                      <a:r>
                        <a:rPr lang="ru-RU" sz="1800" kern="1200" dirty="0" smtClean="0">
                          <a:solidFill>
                            <a:schemeClr val="dk1"/>
                          </a:solidFill>
                          <a:latin typeface="+mn-lt"/>
                          <a:ea typeface="+mn-ea"/>
                          <a:cs typeface="Times New Roman" pitchFamily="18" charset="0"/>
                        </a:rPr>
                        <a:t>- по безопасному ведению работ;</a:t>
                      </a:r>
                    </a:p>
                    <a:p>
                      <a:pPr>
                        <a:buFont typeface="Arial" pitchFamily="34" charset="0"/>
                        <a:buNone/>
                      </a:pPr>
                      <a:r>
                        <a:rPr lang="ru-RU" sz="1800" kern="1200" dirty="0" smtClean="0">
                          <a:solidFill>
                            <a:schemeClr val="dk1"/>
                          </a:solidFill>
                          <a:latin typeface="+mn-lt"/>
                          <a:ea typeface="+mn-ea"/>
                          <a:cs typeface="Times New Roman" pitchFamily="18" charset="0"/>
                        </a:rPr>
                        <a:t>- по пожарной безопасности;</a:t>
                      </a:r>
                    </a:p>
                    <a:p>
                      <a:pPr>
                        <a:buFont typeface="Arial" pitchFamily="34" charset="0"/>
                        <a:buNone/>
                      </a:pPr>
                      <a:r>
                        <a:rPr lang="ru-RU" sz="1800" kern="1200" dirty="0" smtClean="0">
                          <a:solidFill>
                            <a:schemeClr val="dk1"/>
                          </a:solidFill>
                          <a:latin typeface="+mn-lt"/>
                          <a:ea typeface="+mn-ea"/>
                          <a:cs typeface="Times New Roman" pitchFamily="18" charset="0"/>
                        </a:rPr>
                        <a:t>- по порядку проведения профессионального экзамена. </a:t>
                      </a:r>
                      <a:endParaRPr lang="ru-RU" sz="1800" kern="1200" dirty="0">
                        <a:solidFill>
                          <a:schemeClr val="dk1"/>
                        </a:solidFill>
                        <a:latin typeface="+mn-lt"/>
                        <a:ea typeface="+mn-ea"/>
                        <a:cs typeface="Times New Roman" pitchFamily="18" charset="0"/>
                      </a:endParaRPr>
                    </a:p>
                  </a:txBody>
                  <a:tcPr marL="91448" marR="91448" marT="45717" marB="45717"/>
                </a:tc>
                <a:extLst>
                  <a:ext uri="{0D108BD9-81ED-4DB2-BD59-A6C34878D82A}">
                    <a16:rowId xmlns="" xmlns:a16="http://schemas.microsoft.com/office/drawing/2014/main" val="10008"/>
                  </a:ext>
                </a:extLst>
              </a:tr>
            </a:tbl>
          </a:graphicData>
        </a:graphic>
      </p:graphicFrame>
      <p:sp>
        <p:nvSpPr>
          <p:cNvPr id="7"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a:xfrm>
            <a:off x="10854046" y="6356350"/>
            <a:ext cx="499753" cy="365125"/>
          </a:xfrm>
        </p:spPr>
        <p:txBody>
          <a:bodyPr/>
          <a:lstStyle/>
          <a:p>
            <a:fld id="{0B2B4198-F023-4CE2-B86B-5560ECF9F361}" type="slidenum">
              <a:rPr lang="ru-RU" smtClean="0"/>
              <a:pPr/>
              <a:t>26</a:t>
            </a:fld>
            <a:endParaRPr lang="ru-RU" dirty="0"/>
          </a:p>
        </p:txBody>
      </p:sp>
    </p:spTree>
    <p:extLst>
      <p:ext uri="{BB962C8B-B14F-4D97-AF65-F5344CB8AC3E}">
        <p14:creationId xmlns="" xmlns:p14="http://schemas.microsoft.com/office/powerpoint/2010/main" val="3000637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159563" y="404665"/>
            <a:ext cx="9409045"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ctr" defTabSz="914400" rtl="0" eaLnBrk="1" fontAlgn="base" latinLnBrk="0" hangingPunct="1">
              <a:lnSpc>
                <a:spcPct val="100000"/>
              </a:lnSpc>
              <a:spcBef>
                <a:spcPct val="0"/>
              </a:spcBef>
              <a:spcAft>
                <a:spcPct val="0"/>
              </a:spcAft>
              <a:buClrTx/>
              <a:buSzTx/>
              <a:buFontTx/>
              <a:buNone/>
              <a:tabLst>
                <a:tab pos="269875" algn="l"/>
              </a:tabLst>
            </a:pPr>
            <a:r>
              <a:rPr kumimoji="0" lang="ru-RU" sz="2400" b="1" i="0" u="none" strike="noStrike" cap="none" normalizeH="0" baseline="0" dirty="0">
                <a:ln>
                  <a:noFill/>
                </a:ln>
                <a:solidFill>
                  <a:schemeClr val="accent1">
                    <a:lumMod val="75000"/>
                  </a:schemeClr>
                </a:solidFill>
                <a:effectLst/>
                <a:latin typeface="Arial" pitchFamily="34" charset="0"/>
                <a:ea typeface="Times New Roman" pitchFamily="18" charset="0"/>
                <a:cs typeface="Arial" pitchFamily="34" charset="0"/>
              </a:rPr>
              <a:t>Общая политика Центра оценки квалификаций (ЦОК) направлена на: </a:t>
            </a:r>
            <a:endParaRPr kumimoji="0" lang="ru-RU" sz="2400" b="1" i="0" u="none" strike="noStrike" cap="none" normalizeH="0" baseline="0" dirty="0">
              <a:ln>
                <a:noFill/>
              </a:ln>
              <a:solidFill>
                <a:schemeClr val="accent1">
                  <a:lumMod val="75000"/>
                </a:schemeClr>
              </a:solidFill>
              <a:effectLst/>
              <a:latin typeface="Arial" pitchFamily="34" charset="0"/>
              <a:cs typeface="Arial" pitchFamily="34" charset="0"/>
            </a:endParaRPr>
          </a:p>
        </p:txBody>
      </p:sp>
      <p:sp>
        <p:nvSpPr>
          <p:cNvPr id="16386" name="Rectangle 2"/>
          <p:cNvSpPr>
            <a:spLocks noChangeArrowheads="1"/>
          </p:cNvSpPr>
          <p:nvPr/>
        </p:nvSpPr>
        <p:spPr bwMode="auto">
          <a:xfrm>
            <a:off x="815413" y="1926705"/>
            <a:ext cx="11041227"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0" eaLnBrk="1" fontAlgn="base" latinLnBrk="0" hangingPunct="1">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Arial" pitchFamily="34" charset="0"/>
                <a:ea typeface="Times New Roman" pitchFamily="18" charset="0"/>
                <a:cs typeface="Arial" pitchFamily="34" charset="0"/>
              </a:rPr>
              <a:t>повышение профессиональной мобильности работников;</a:t>
            </a:r>
          </a:p>
          <a:p>
            <a:pPr marL="0" marR="0" lvl="0" indent="269875" algn="just" defTabSz="914400" rtl="0" eaLnBrk="1" fontAlgn="base" latinLnBrk="0" hangingPunct="1">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Arial" pitchFamily="34" charset="0"/>
                <a:ea typeface="Times New Roman" pitchFamily="18" charset="0"/>
                <a:cs typeface="Arial" pitchFamily="34" charset="0"/>
              </a:rPr>
              <a:t>создание условий для участия работников в непрерывном образовании;</a:t>
            </a: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Arial" pitchFamily="34" charset="0"/>
                <a:ea typeface="Times New Roman" pitchFamily="18" charset="0"/>
                <a:cs typeface="Arial" pitchFamily="34" charset="0"/>
              </a:rPr>
              <a:t>усиление роли профессиональных сообществ в развитии профессиональных квалификаций;</a:t>
            </a: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Arial" pitchFamily="34" charset="0"/>
                <a:ea typeface="Times New Roman" pitchFamily="18" charset="0"/>
                <a:cs typeface="Arial" pitchFamily="34" charset="0"/>
              </a:rPr>
              <a:t>повышение конкурентоспособности на рынке труда лиц, прошедших независимую оценку квалификации.</a:t>
            </a:r>
            <a:endParaRPr kumimoji="0" lang="ru-RU" sz="2000" b="0" i="0" u="none" strike="noStrike" cap="none" normalizeH="0" baseline="0" dirty="0">
              <a:ln>
                <a:noFill/>
              </a:ln>
              <a:solidFill>
                <a:schemeClr val="tx1"/>
              </a:solidFill>
              <a:effectLst/>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fld id="{16FBF2ED-4407-4F0B-B2A4-B0CD91934A1E}" type="slidenum">
              <a:rPr lang="ru-RU" smtClean="0"/>
              <a:pPr/>
              <a:t>27</a:t>
            </a:fld>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75788" y="404665"/>
            <a:ext cx="2749599" cy="461665"/>
          </a:xfrm>
          <a:prstGeom prst="rect">
            <a:avLst/>
          </a:prstGeom>
        </p:spPr>
        <p:txBody>
          <a:bodyPr wrap="none">
            <a:spAutoFit/>
          </a:bodyPr>
          <a:lstStyle/>
          <a:p>
            <a:r>
              <a:rPr lang="ru-RU" sz="2400" b="1" dirty="0">
                <a:solidFill>
                  <a:schemeClr val="accent1">
                    <a:lumMod val="75000"/>
                  </a:schemeClr>
                </a:solidFill>
              </a:rPr>
              <a:t>Функции </a:t>
            </a:r>
            <a:r>
              <a:rPr lang="ru-RU" sz="2400" b="1" dirty="0" smtClean="0">
                <a:solidFill>
                  <a:schemeClr val="accent1">
                    <a:lumMod val="75000"/>
                  </a:schemeClr>
                </a:solidFill>
              </a:rPr>
              <a:t>ЦОК (ЭЦ):</a:t>
            </a:r>
            <a:endParaRPr lang="ru-RU" sz="2400" dirty="0">
              <a:solidFill>
                <a:schemeClr val="accent1">
                  <a:lumMod val="75000"/>
                </a:schemeClr>
              </a:solidFill>
            </a:endParaRPr>
          </a:p>
        </p:txBody>
      </p:sp>
      <p:sp>
        <p:nvSpPr>
          <p:cNvPr id="23553" name="Rectangle 1"/>
          <p:cNvSpPr>
            <a:spLocks noChangeArrowheads="1"/>
          </p:cNvSpPr>
          <p:nvPr/>
        </p:nvSpPr>
        <p:spPr bwMode="auto">
          <a:xfrm>
            <a:off x="911424" y="1638673"/>
            <a:ext cx="10753195"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0" eaLnBrk="1" fontAlgn="base" latinLnBrk="0" hangingPunct="1">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Calibri" pitchFamily="34" charset="0"/>
                <a:ea typeface="Times New Roman" pitchFamily="18" charset="0"/>
                <a:cs typeface="Times New Roman" pitchFamily="18" charset="0"/>
              </a:rPr>
              <a:t>предоставление соискателям необходимой информации о правилах и процедурах независимой оценки квалификации;</a:t>
            </a:r>
          </a:p>
          <a:p>
            <a:pPr marL="0" marR="0" lvl="0" indent="269875" algn="just" defTabSz="914400" rtl="0" eaLnBrk="1" fontAlgn="base" latinLnBrk="0" hangingPunct="1">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Calibri" pitchFamily="34" charset="0"/>
                <a:ea typeface="Times New Roman" pitchFamily="18" charset="0"/>
                <a:cs typeface="Times New Roman" pitchFamily="18" charset="0"/>
              </a:rPr>
              <a:t>организация и проведение в соответствии с руководящими и методическими документами СПК независимой оценки квалификаций на соответствие требованиям профессиональных стандартов;</a:t>
            </a: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Calibri" pitchFamily="34" charset="0"/>
                <a:ea typeface="Times New Roman" pitchFamily="18" charset="0"/>
                <a:cs typeface="Times New Roman" pitchFamily="18" charset="0"/>
              </a:rPr>
              <a:t>формирование сведений о результатах оценки квалификаций и передача их в СПК для обработки, экспертизы, анализа и внесения в Федеральный реестр и осуществления мониторинга деятельности ЦОК;</a:t>
            </a: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269875" algn="just" defTabSz="914400" rtl="0" eaLnBrk="0" fontAlgn="base" latinLnBrk="0" hangingPunct="0">
              <a:lnSpc>
                <a:spcPct val="100000"/>
              </a:lnSpc>
              <a:spcBef>
                <a:spcPct val="0"/>
              </a:spcBef>
              <a:spcAft>
                <a:spcPct val="0"/>
              </a:spcAft>
              <a:buClrTx/>
              <a:buSzTx/>
              <a:buFontTx/>
              <a:buChar char="•"/>
              <a:tabLst>
                <a:tab pos="269875" algn="l"/>
                <a:tab pos="457200" algn="l"/>
              </a:tabLst>
            </a:pPr>
            <a:r>
              <a:rPr kumimoji="0" lang="ru-RU" sz="2000" b="0" i="0" u="none" strike="noStrike" cap="none" normalizeH="0" baseline="0" dirty="0">
                <a:ln>
                  <a:noFill/>
                </a:ln>
                <a:solidFill>
                  <a:srgbClr val="333333"/>
                </a:solidFill>
                <a:effectLst/>
                <a:latin typeface="Calibri" pitchFamily="34" charset="0"/>
                <a:ea typeface="Times New Roman" pitchFamily="18" charset="0"/>
                <a:cs typeface="Times New Roman" pitchFamily="18" charset="0"/>
              </a:rPr>
              <a:t>оформление и выдача соискателю заключения квалификационной комиссии и, при успешном прохождении оценки квалификации, свидетельства о профессиональной квалификации.</a:t>
            </a:r>
            <a:endParaRPr kumimoji="0" lang="ru-RU" sz="2000" b="0" i="0" u="none" strike="noStrike" cap="none" normalizeH="0" baseline="0" dirty="0">
              <a:ln>
                <a:noFill/>
              </a:ln>
              <a:solidFill>
                <a:schemeClr val="tx1"/>
              </a:solidFill>
              <a:effectLst/>
              <a:latin typeface="Arial" pitchFamily="34" charset="0"/>
              <a:cs typeface="Arial" pitchFamily="34" charset="0"/>
            </a:endParaRPr>
          </a:p>
        </p:txBody>
      </p:sp>
      <p:sp>
        <p:nvSpPr>
          <p:cNvPr id="4" name="Номер слайда 3"/>
          <p:cNvSpPr>
            <a:spLocks noGrp="1"/>
          </p:cNvSpPr>
          <p:nvPr>
            <p:ph type="sldNum" sz="quarter" idx="12"/>
          </p:nvPr>
        </p:nvSpPr>
        <p:spPr/>
        <p:txBody>
          <a:bodyPr/>
          <a:lstStyle/>
          <a:p>
            <a:fld id="{16FBF2ED-4407-4F0B-B2A4-B0CD91934A1E}" type="slidenum">
              <a:rPr lang="ru-RU" smtClean="0"/>
              <a:pPr/>
              <a:t>28</a:t>
            </a:fld>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520042" y="724395"/>
            <a:ext cx="9856519" cy="923330"/>
          </a:xfrm>
          <a:prstGeom prst="rect">
            <a:avLst/>
          </a:prstGeom>
        </p:spPr>
        <p:txBody>
          <a:bodyPr wrap="square">
            <a:spAutoFit/>
          </a:bodyPr>
          <a:lstStyle/>
          <a:p>
            <a:pPr algn="just">
              <a:lnSpc>
                <a:spcPct val="90000"/>
              </a:lnSpc>
              <a:spcBef>
                <a:spcPct val="0"/>
              </a:spcBef>
            </a:pPr>
            <a:r>
              <a:rPr lang="ru-RU" sz="2000" dirty="0" smtClean="0"/>
              <a:t>«</a:t>
            </a:r>
            <a:r>
              <a:rPr lang="ru-RU" sz="2000" b="1" i="1" dirty="0" smtClean="0">
                <a:solidFill>
                  <a:srgbClr val="0070C0"/>
                </a:solidFill>
              </a:rPr>
              <a:t>Центр оценки квалификаций» </a:t>
            </a:r>
            <a:r>
              <a:rPr lang="ru-RU" sz="2000" dirty="0" smtClean="0"/>
              <a:t>– юридическое лицо, осуществляющее в соответствии с Федеральным законом от 3 июля 2016 г. №238-ФЗ «О независимой оценке квалификации» деятельность по проведению независимой оценки квалификации </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8" name="Прямоугольник 7"/>
          <p:cNvSpPr/>
          <p:nvPr/>
        </p:nvSpPr>
        <p:spPr>
          <a:xfrm>
            <a:off x="902525" y="2956956"/>
            <a:ext cx="9155875" cy="11400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buNone/>
            </a:pPr>
            <a:endParaRPr lang="ru-RU" sz="2000" i="1" dirty="0" smtClean="0">
              <a:solidFill>
                <a:schemeClr val="tx1"/>
              </a:solidFill>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29</a:t>
            </a:fld>
            <a:endParaRPr lang="ru-RU" dirty="0"/>
          </a:p>
        </p:txBody>
      </p:sp>
      <p:sp>
        <p:nvSpPr>
          <p:cNvPr id="7" name="Прямоугольник 6"/>
          <p:cNvSpPr/>
          <p:nvPr/>
        </p:nvSpPr>
        <p:spPr>
          <a:xfrm>
            <a:off x="1140031" y="1911927"/>
            <a:ext cx="9939647" cy="4524315"/>
          </a:xfrm>
          <a:prstGeom prst="rect">
            <a:avLst/>
          </a:prstGeom>
        </p:spPr>
        <p:txBody>
          <a:bodyPr wrap="square">
            <a:spAutoFit/>
          </a:bodyPr>
          <a:lstStyle/>
          <a:p>
            <a:pPr algn="just"/>
            <a:r>
              <a:rPr lang="ru-RU" dirty="0" smtClean="0"/>
              <a:t>        </a:t>
            </a:r>
            <a:r>
              <a:rPr lang="ru-RU" b="1" i="1" dirty="0" smtClean="0">
                <a:solidFill>
                  <a:srgbClr val="0070C0"/>
                </a:solidFill>
              </a:rPr>
              <a:t>Решением СПК СТС </a:t>
            </a:r>
            <a:r>
              <a:rPr lang="ru-RU" dirty="0" smtClean="0"/>
              <a:t>(протокол от 8 ноября 2018 г. №4) определены и наделены полномочиями по проведению независимой оценки квалификации работников два центра оценки квалификации:</a:t>
            </a:r>
          </a:p>
          <a:p>
            <a:pPr algn="just"/>
            <a:r>
              <a:rPr lang="ru-RU" dirty="0" smtClean="0"/>
              <a:t>  </a:t>
            </a:r>
          </a:p>
          <a:p>
            <a:pPr lvl="0" algn="just">
              <a:buFont typeface="Wingdings" pitchFamily="2" charset="2"/>
              <a:buChar char="Ø"/>
            </a:pPr>
            <a:r>
              <a:rPr lang="ru-RU" dirty="0" smtClean="0"/>
              <a:t>  Общество с ограниченной ответственностью «Центр оценки квалификаций в социальной и трудовой сфере» (</a:t>
            </a:r>
            <a:r>
              <a:rPr lang="ru-RU" b="1" i="1" dirty="0" smtClean="0">
                <a:solidFill>
                  <a:srgbClr val="0070C0"/>
                </a:solidFill>
              </a:rPr>
              <a:t>ООО «ЦОК СПЕЦИАЛИСТ</a:t>
            </a:r>
            <a:r>
              <a:rPr lang="ru-RU" dirty="0" smtClean="0"/>
              <a:t>»), г. Москва. Директор – </a:t>
            </a:r>
            <a:r>
              <a:rPr lang="ru-RU" dirty="0" err="1" smtClean="0"/>
              <a:t>Чижма</a:t>
            </a:r>
            <a:r>
              <a:rPr lang="ru-RU" dirty="0" smtClean="0"/>
              <a:t> Виктор Андреевич (телефон +7 (499) 130-32-30, </a:t>
            </a:r>
            <a:r>
              <a:rPr lang="en-US" dirty="0" smtClean="0"/>
              <a:t>E</a:t>
            </a:r>
            <a:r>
              <a:rPr lang="ru-RU" dirty="0" smtClean="0"/>
              <a:t>-</a:t>
            </a:r>
            <a:r>
              <a:rPr lang="en-US" dirty="0" smtClean="0"/>
              <a:t>mail</a:t>
            </a:r>
            <a:r>
              <a:rPr lang="ru-RU" dirty="0" smtClean="0"/>
              <a:t>: </a:t>
            </a:r>
            <a:r>
              <a:rPr lang="en-US" dirty="0" err="1" smtClean="0">
                <a:hlinkClick r:id="rId3"/>
              </a:rPr>
              <a:t>gd</a:t>
            </a:r>
            <a:r>
              <a:rPr lang="ru-RU" dirty="0" smtClean="0">
                <a:hlinkClick r:id="rId3"/>
              </a:rPr>
              <a:t>@</a:t>
            </a:r>
            <a:r>
              <a:rPr lang="en-US" dirty="0" err="1" smtClean="0">
                <a:hlinkClick r:id="rId3"/>
              </a:rPr>
              <a:t>tsok</a:t>
            </a:r>
            <a:r>
              <a:rPr lang="ru-RU" dirty="0" smtClean="0">
                <a:hlinkClick r:id="rId3"/>
              </a:rPr>
              <a:t>-</a:t>
            </a:r>
            <a:r>
              <a:rPr lang="en-US" dirty="0" smtClean="0">
                <a:hlinkClick r:id="rId3"/>
              </a:rPr>
              <a:t>specialist</a:t>
            </a:r>
            <a:r>
              <a:rPr lang="ru-RU" dirty="0" smtClean="0">
                <a:hlinkClick r:id="rId3"/>
              </a:rPr>
              <a:t>.</a:t>
            </a:r>
            <a:r>
              <a:rPr lang="en-US" dirty="0" err="1" smtClean="0">
                <a:hlinkClick r:id="rId3"/>
              </a:rPr>
              <a:t>ru</a:t>
            </a:r>
            <a:r>
              <a:rPr lang="ru-RU" dirty="0" smtClean="0"/>
              <a:t>). Регистрационный номер в реестре сведений о проведении независимой оценки квалификации - </a:t>
            </a:r>
            <a:r>
              <a:rPr lang="ru-RU" b="1" i="1" dirty="0" smtClean="0">
                <a:solidFill>
                  <a:srgbClr val="0070C0"/>
                </a:solidFill>
              </a:rPr>
              <a:t>77.070</a:t>
            </a:r>
            <a:r>
              <a:rPr lang="ru-RU" dirty="0" smtClean="0"/>
              <a:t> </a:t>
            </a:r>
          </a:p>
          <a:p>
            <a:pPr lvl="0" algn="just">
              <a:buFont typeface="Wingdings" pitchFamily="2" charset="2"/>
              <a:buChar char="Ø"/>
            </a:pPr>
            <a:endParaRPr lang="ru-RU" dirty="0" smtClean="0"/>
          </a:p>
          <a:p>
            <a:pPr algn="just">
              <a:buFont typeface="Wingdings" pitchFamily="2" charset="2"/>
              <a:buChar char="Ø"/>
            </a:pPr>
            <a:r>
              <a:rPr lang="ru-RU" dirty="0" smtClean="0"/>
              <a:t>Автономная некоммерческая организация  «Центр профессионального развития и оценки квалификации» (</a:t>
            </a:r>
            <a:r>
              <a:rPr lang="ru-RU" b="1" i="1" dirty="0" smtClean="0">
                <a:solidFill>
                  <a:srgbClr val="0070C0"/>
                </a:solidFill>
              </a:rPr>
              <a:t>АНО «ЦПР и ОК»), </a:t>
            </a:r>
            <a:r>
              <a:rPr lang="ru-RU" dirty="0" smtClean="0"/>
              <a:t>г. Москва. Исполнительный директор – Сомова Дана  Олеговна ( телефон +7 (965) 113-20-63, </a:t>
            </a:r>
            <a:r>
              <a:rPr lang="en-US" dirty="0" smtClean="0"/>
              <a:t>E</a:t>
            </a:r>
            <a:r>
              <a:rPr lang="ru-RU" dirty="0" smtClean="0"/>
              <a:t>-</a:t>
            </a:r>
            <a:r>
              <a:rPr lang="en-US" dirty="0" smtClean="0"/>
              <a:t>mail</a:t>
            </a:r>
            <a:r>
              <a:rPr lang="ru-RU" dirty="0" smtClean="0"/>
              <a:t>: </a:t>
            </a:r>
            <a:r>
              <a:rPr lang="en-US" dirty="0" smtClean="0">
                <a:hlinkClick r:id="rId4"/>
              </a:rPr>
              <a:t>soc</a:t>
            </a:r>
            <a:r>
              <a:rPr lang="ru-RU" dirty="0" smtClean="0">
                <a:hlinkClick r:id="rId4"/>
              </a:rPr>
              <a:t>.</a:t>
            </a:r>
            <a:r>
              <a:rPr lang="en-US" dirty="0" err="1" smtClean="0">
                <a:hlinkClick r:id="rId4"/>
              </a:rPr>
              <a:t>ocenka</a:t>
            </a:r>
            <a:r>
              <a:rPr lang="ru-RU" dirty="0" smtClean="0">
                <a:hlinkClick r:id="rId4"/>
              </a:rPr>
              <a:t>@</a:t>
            </a:r>
            <a:r>
              <a:rPr lang="en-US" dirty="0" err="1" smtClean="0">
                <a:hlinkClick r:id="rId4"/>
              </a:rPr>
              <a:t>yandex</a:t>
            </a:r>
            <a:r>
              <a:rPr lang="ru-RU" dirty="0" smtClean="0">
                <a:hlinkClick r:id="rId4"/>
              </a:rPr>
              <a:t>.</a:t>
            </a:r>
            <a:r>
              <a:rPr lang="en-US" dirty="0" err="1" smtClean="0">
                <a:hlinkClick r:id="rId4"/>
              </a:rPr>
              <a:t>ru</a:t>
            </a:r>
            <a:r>
              <a:rPr lang="ru-RU" dirty="0" smtClean="0"/>
              <a:t>). Регистрационный номер в реестре сведений о проведении независимой оценки квалификации - </a:t>
            </a:r>
            <a:r>
              <a:rPr lang="ru-RU" b="1" i="1" dirty="0" smtClean="0">
                <a:solidFill>
                  <a:srgbClr val="0070C0"/>
                </a:solidFill>
              </a:rPr>
              <a:t>77.071</a:t>
            </a:r>
            <a:r>
              <a:rPr lang="ru-RU" dirty="0" smtClean="0"/>
              <a:t> </a:t>
            </a:r>
          </a:p>
          <a:p>
            <a:pPr algn="just">
              <a:buFont typeface="Wingdings" pitchFamily="2" charset="2"/>
              <a:buChar char="Ø"/>
            </a:pPr>
            <a:endParaRPr lang="ru-RU" dirty="0" smtClean="0"/>
          </a:p>
          <a:p>
            <a:pPr algn="just"/>
            <a:r>
              <a:rPr lang="ru-RU" b="1" i="1" dirty="0" smtClean="0">
                <a:solidFill>
                  <a:srgbClr val="0070C0"/>
                </a:solidFill>
              </a:rPr>
              <a:t>Информационное сопровождение </a:t>
            </a:r>
            <a:r>
              <a:rPr lang="ru-RU" dirty="0" smtClean="0"/>
              <a:t>деятельности Совета осуществляется посредством  информационного ресурса Совета в сети Интернет по адресу: </a:t>
            </a:r>
            <a:r>
              <a:rPr lang="en-US" b="1" i="1" dirty="0" smtClean="0">
                <a:solidFill>
                  <a:srgbClr val="0070C0"/>
                </a:solidFill>
              </a:rPr>
              <a:t>www</a:t>
            </a:r>
            <a:r>
              <a:rPr lang="ru-RU" b="1" i="1" dirty="0" smtClean="0">
                <a:solidFill>
                  <a:srgbClr val="0070C0"/>
                </a:solidFill>
              </a:rPr>
              <a:t>.</a:t>
            </a:r>
            <a:r>
              <a:rPr lang="en-US" b="1" i="1" dirty="0" err="1" smtClean="0">
                <a:solidFill>
                  <a:srgbClr val="0070C0"/>
                </a:solidFill>
              </a:rPr>
              <a:t>spk</a:t>
            </a:r>
            <a:r>
              <a:rPr lang="ru-RU" b="1" i="1" dirty="0" smtClean="0">
                <a:solidFill>
                  <a:srgbClr val="0070C0"/>
                </a:solidFill>
              </a:rPr>
              <a:t>-</a:t>
            </a:r>
            <a:r>
              <a:rPr lang="en-US" b="1" i="1" dirty="0" err="1" smtClean="0">
                <a:solidFill>
                  <a:srgbClr val="0070C0"/>
                </a:solidFill>
              </a:rPr>
              <a:t>sts</a:t>
            </a:r>
            <a:r>
              <a:rPr lang="ru-RU" b="1" i="1" dirty="0" smtClean="0">
                <a:solidFill>
                  <a:srgbClr val="0070C0"/>
                </a:solidFill>
              </a:rPr>
              <a:t>.</a:t>
            </a:r>
            <a:r>
              <a:rPr lang="en-US" b="1" i="1" dirty="0" err="1" smtClean="0">
                <a:solidFill>
                  <a:srgbClr val="0070C0"/>
                </a:solidFill>
              </a:rPr>
              <a:t>ru</a:t>
            </a:r>
            <a:endParaRPr lang="ru-RU" dirty="0" smtClean="0"/>
          </a:p>
          <a:p>
            <a:endParaRPr lang="ru-RU"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3</a:t>
            </a:fld>
            <a:endParaRPr lang="ru-RU" dirty="0"/>
          </a:p>
        </p:txBody>
      </p:sp>
      <p:sp>
        <p:nvSpPr>
          <p:cNvPr id="11" name="Прямоугольник 10">
            <a:extLst>
              <a:ext uri="{FF2B5EF4-FFF2-40B4-BE49-F238E27FC236}">
                <a16:creationId xmlns="" xmlns:a16="http://schemas.microsoft.com/office/drawing/2014/main" id="{8FD59ADA-4C36-48BF-9682-6CFB66D7A527}"/>
              </a:ext>
            </a:extLst>
          </p:cNvPr>
          <p:cNvSpPr/>
          <p:nvPr/>
        </p:nvSpPr>
        <p:spPr>
          <a:xfrm>
            <a:off x="6796586" y="1897039"/>
            <a:ext cx="4763068" cy="4080680"/>
          </a:xfrm>
          <a:prstGeom prst="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Возможность подтвердить квалификацию вне зависимости от способов её получения</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Продвижение в профессии</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Рост заработной платы, допуск к определённым видам работ</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Расширение возможности трудоустройства</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Целенаправленный характер профессионального образования и обучения</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Уверенность в собственных возможностях, доверие руководства организации и уважение коллег</a:t>
            </a:r>
          </a:p>
        </p:txBody>
      </p:sp>
      <p:sp>
        <p:nvSpPr>
          <p:cNvPr id="12" name="Прямоугольник 11">
            <a:extLst>
              <a:ext uri="{FF2B5EF4-FFF2-40B4-BE49-F238E27FC236}">
                <a16:creationId xmlns="" xmlns:a16="http://schemas.microsoft.com/office/drawing/2014/main" id="{2990A7E3-BF39-4D4A-BA82-A0376121737E}"/>
              </a:ext>
            </a:extLst>
          </p:cNvPr>
          <p:cNvSpPr/>
          <p:nvPr/>
        </p:nvSpPr>
        <p:spPr>
          <a:xfrm>
            <a:off x="1187355" y="1905414"/>
            <a:ext cx="4667535" cy="4154191"/>
          </a:xfrm>
          <a:prstGeom prst="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Рост производительности труда и возможность внедрять новые технологии</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Возможность подтвердить репутацию компании, доказав наличие квалифицированного персонала</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Получение конкурентного преимущества в международных и российских торгах</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Существенная экономия на подборе и обучении работников</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Рост эффективности внутренних процедур управления персоналом: расстановка кадров, установление оплаты труда</a:t>
            </a:r>
          </a:p>
          <a:p>
            <a:pPr marL="285750" marR="0" lvl="0" indent="-285750" algn="l" defTabSz="4572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1" lang="ru-RU" sz="1600" b="0" i="0" u="none" strike="noStrike" kern="1200" cap="none" spc="0" normalizeH="0" baseline="0" noProof="0" dirty="0">
                <a:ln>
                  <a:noFill/>
                </a:ln>
                <a:solidFill>
                  <a:srgbClr val="002060"/>
                </a:solidFill>
                <a:effectLst/>
                <a:uLnTx/>
                <a:uFillTx/>
                <a:latin typeface="Calibri" panose="020F0502020204030204" pitchFamily="34" charset="0"/>
                <a:ea typeface="+mn-ea"/>
                <a:cs typeface="Arial" panose="020B0604020202020204" pitchFamily="34" charset="0"/>
              </a:rPr>
              <a:t>Оформление на работу компетентных и мотивированных сотрудников</a:t>
            </a:r>
          </a:p>
        </p:txBody>
      </p:sp>
      <p:sp>
        <p:nvSpPr>
          <p:cNvPr id="15" name="Rectangle 4">
            <a:extLst>
              <a:ext uri="{FF2B5EF4-FFF2-40B4-BE49-F238E27FC236}">
                <a16:creationId xmlns="" xmlns:a16="http://schemas.microsoft.com/office/drawing/2014/main" id="{A44FAC53-5ED9-480C-821B-CBB353CF65F3}"/>
              </a:ext>
            </a:extLst>
          </p:cNvPr>
          <p:cNvSpPr/>
          <p:nvPr/>
        </p:nvSpPr>
        <p:spPr>
          <a:xfrm>
            <a:off x="1501254" y="409433"/>
            <a:ext cx="9307773" cy="341632"/>
          </a:xfrm>
          <a:prstGeom prst="rect">
            <a:avLst/>
          </a:prstGeom>
        </p:spPr>
        <p:txBody>
          <a:bodyPr wrap="square">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Что даёт независимая оценка квалификации?</a:t>
            </a:r>
            <a:endParaRPr lang="ru-RU"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7" name="Стрелка вниз 16"/>
          <p:cNvSpPr/>
          <p:nvPr/>
        </p:nvSpPr>
        <p:spPr>
          <a:xfrm>
            <a:off x="1228299" y="1091822"/>
            <a:ext cx="3957850" cy="818866"/>
          </a:xfrm>
          <a:prstGeom prst="down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Работодателю</a:t>
            </a:r>
            <a:endParaRPr lang="ru-RU" dirty="0"/>
          </a:p>
        </p:txBody>
      </p:sp>
      <p:sp>
        <p:nvSpPr>
          <p:cNvPr id="18" name="Стрелка вниз 17"/>
          <p:cNvSpPr/>
          <p:nvPr/>
        </p:nvSpPr>
        <p:spPr>
          <a:xfrm>
            <a:off x="7003577" y="1090137"/>
            <a:ext cx="3957850" cy="779606"/>
          </a:xfrm>
          <a:prstGeom prst="down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Соискателю</a:t>
            </a:r>
            <a:endParaRPr lang="ru-RU" dirty="0"/>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30</a:t>
            </a:fld>
            <a:endParaRPr lang="ru-RU" dirty="0"/>
          </a:p>
        </p:txBody>
      </p:sp>
      <p:sp>
        <p:nvSpPr>
          <p:cNvPr id="7" name="TextBox 6"/>
          <p:cNvSpPr txBox="1"/>
          <p:nvPr/>
        </p:nvSpPr>
        <p:spPr>
          <a:xfrm>
            <a:off x="1603170" y="451262"/>
            <a:ext cx="9440882" cy="341632"/>
          </a:xfrm>
          <a:prstGeom prst="rect">
            <a:avLst/>
          </a:prstGeom>
          <a:noFill/>
        </p:spPr>
        <p:txBody>
          <a:bodyPr wrap="square" rtlCol="0">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8" name="Прямоугольник 7"/>
          <p:cNvSpPr/>
          <p:nvPr/>
        </p:nvSpPr>
        <p:spPr>
          <a:xfrm>
            <a:off x="463138" y="1377539"/>
            <a:ext cx="11329059" cy="4247317"/>
          </a:xfrm>
          <a:prstGeom prst="rect">
            <a:avLst/>
          </a:prstGeom>
        </p:spPr>
        <p:txBody>
          <a:bodyPr wrap="square">
            <a:spAutoFit/>
          </a:bodyPr>
          <a:lstStyle/>
          <a:p>
            <a:pPr algn="just"/>
            <a:r>
              <a:rPr lang="ru-RU" dirty="0" smtClean="0"/>
              <a:t>    </a:t>
            </a:r>
          </a:p>
          <a:p>
            <a:pPr algn="just"/>
            <a:r>
              <a:rPr lang="ru-RU" dirty="0" smtClean="0"/>
              <a:t>    </a:t>
            </a:r>
            <a:r>
              <a:rPr lang="ru-RU" b="1" i="1" dirty="0" smtClean="0">
                <a:solidFill>
                  <a:srgbClr val="0070C0"/>
                </a:solidFill>
              </a:rPr>
              <a:t>Экзаменационный центр (ЭЦ) является структурным подразделением ООО «ЦОК СПЕЦИАЛИСТ», </a:t>
            </a:r>
            <a:r>
              <a:rPr lang="ru-RU" dirty="0" smtClean="0"/>
              <a:t>созданным с целью обеспечения проведения профессионального экзамена в рамках  процедур независимой оценки квалификации, осуществляемых  ООО "ЦОК СПЕЦИАЛИСТ»,  </a:t>
            </a:r>
            <a:r>
              <a:rPr lang="ru-RU" b="1" i="1" dirty="0" smtClean="0">
                <a:solidFill>
                  <a:srgbClr val="0070C0"/>
                </a:solidFill>
              </a:rPr>
              <a:t>вне фактического месторасположения центра оценки квалификаций.</a:t>
            </a:r>
          </a:p>
          <a:p>
            <a:pPr algn="just"/>
            <a:endParaRPr lang="ru-RU" dirty="0" smtClean="0"/>
          </a:p>
          <a:p>
            <a:pPr algn="just"/>
            <a:r>
              <a:rPr lang="ru-RU" dirty="0" smtClean="0"/>
              <a:t>   К проведению процедур профессионального экзамена вне фактического местонахождения ООО «ЦОК СПЕЦИАЛИСТ» в настоящее время привлечены </a:t>
            </a:r>
            <a:r>
              <a:rPr lang="ru-RU" b="1" i="1" dirty="0" smtClean="0">
                <a:solidFill>
                  <a:srgbClr val="0070C0"/>
                </a:solidFill>
              </a:rPr>
              <a:t>46 ЭЦ.</a:t>
            </a:r>
          </a:p>
          <a:p>
            <a:pPr algn="just"/>
            <a:endParaRPr lang="ru-RU" dirty="0" smtClean="0"/>
          </a:p>
          <a:p>
            <a:pPr algn="just"/>
            <a:r>
              <a:rPr lang="ru-RU" dirty="0" smtClean="0"/>
              <a:t>    На территории </a:t>
            </a:r>
            <a:r>
              <a:rPr lang="ru-RU" b="1" i="1" dirty="0" smtClean="0">
                <a:solidFill>
                  <a:srgbClr val="0070C0"/>
                </a:solidFill>
              </a:rPr>
              <a:t>Санкт-Петербурга</a:t>
            </a:r>
            <a:r>
              <a:rPr lang="ru-RU" dirty="0" smtClean="0"/>
              <a:t> полномочиями по проведению профессионального экзамена наделен экзаменационный центр </a:t>
            </a:r>
            <a:r>
              <a:rPr lang="ru-RU" b="1" i="1" dirty="0" smtClean="0">
                <a:solidFill>
                  <a:srgbClr val="0070C0"/>
                </a:solidFill>
              </a:rPr>
              <a:t>Общество с ограниченной ответственностью «Центр охраны труда, промышленной безопасности, социального партнерства и профессионального образования».</a:t>
            </a:r>
          </a:p>
          <a:p>
            <a:pPr algn="just"/>
            <a:r>
              <a:rPr lang="ru-RU" dirty="0" smtClean="0"/>
              <a:t>    Директор – Смирнова Анастасия Сергеевна.</a:t>
            </a:r>
          </a:p>
          <a:p>
            <a:r>
              <a:rPr lang="ru-RU" dirty="0" smtClean="0"/>
              <a:t> </a:t>
            </a:r>
          </a:p>
          <a:p>
            <a:endParaRPr lang="ru-RU" dirty="0"/>
          </a:p>
        </p:txBody>
      </p:sp>
      <p:sp>
        <p:nvSpPr>
          <p:cNvPr id="10" name="TextBox 9"/>
          <p:cNvSpPr txBox="1"/>
          <p:nvPr/>
        </p:nvSpPr>
        <p:spPr>
          <a:xfrm>
            <a:off x="1603170" y="380009"/>
            <a:ext cx="9440882"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Экзаменационный центр  – место проведения профессионального экзамена вне местонахождения ЦОК </a:t>
            </a:r>
            <a:endPar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546265" y="1484415"/>
            <a:ext cx="11269683" cy="4154984"/>
          </a:xfrm>
          <a:prstGeom prst="rect">
            <a:avLst/>
          </a:prstGeom>
        </p:spPr>
        <p:txBody>
          <a:bodyPr wrap="square">
            <a:spAutoFit/>
          </a:bodyPr>
          <a:lstStyle/>
          <a:p>
            <a:pPr algn="just">
              <a:buFont typeface="Arial" pitchFamily="34" charset="0"/>
              <a:buChar char="•"/>
            </a:pPr>
            <a:r>
              <a:rPr lang="ru-RU" sz="2000" dirty="0" smtClean="0">
                <a:latin typeface="Times New Roman" pitchFamily="18" charset="0"/>
                <a:cs typeface="Times New Roman" pitchFamily="18" charset="0"/>
              </a:rPr>
              <a:t> 77.01 ООО «Экспертный центр специальной оценки условий труда, 107564, г. Москва, </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ул. </a:t>
            </a:r>
            <a:r>
              <a:rPr lang="ru-RU" sz="2000" dirty="0" err="1" smtClean="0">
                <a:latin typeface="Times New Roman" pitchFamily="18" charset="0"/>
                <a:cs typeface="Times New Roman" pitchFamily="18" charset="0"/>
              </a:rPr>
              <a:t>Краснобогатырская</a:t>
            </a:r>
            <a:r>
              <a:rPr lang="ru-RU" sz="2000" dirty="0" smtClean="0">
                <a:latin typeface="Times New Roman" pitchFamily="18" charset="0"/>
                <a:cs typeface="Times New Roman" pitchFamily="18" charset="0"/>
              </a:rPr>
              <a:t>, д.2, стр.2, этаж 2, пом.4; +7 (916) 558-45-92, </a:t>
            </a:r>
            <a:r>
              <a:rPr lang="en-US" sz="2000" dirty="0" smtClean="0">
                <a:latin typeface="Times New Roman" pitchFamily="18" charset="0"/>
                <a:cs typeface="Times New Roman" pitchFamily="18" charset="0"/>
                <a:hlinkClick r:id="rId3"/>
              </a:rPr>
              <a:t>info@esout.ru</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•78.02 ООО «Центр охраны труда, промышленной безопасности, социального партнерства и профессионального образования», 190000, г. Санкт-Петербург, ул. Галерная, д.22, +7(921) 321-03-96, </a:t>
            </a:r>
            <a:r>
              <a:rPr lang="en-US" sz="2000" dirty="0" err="1" smtClean="0">
                <a:latin typeface="Times New Roman" pitchFamily="18" charset="0"/>
                <a:cs typeface="Times New Roman" pitchFamily="18" charset="0"/>
              </a:rPr>
              <a:t>info@safework,ru</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buFont typeface="Arial" pitchFamily="34" charset="0"/>
              <a:buChar char="•"/>
            </a:pPr>
            <a:r>
              <a:rPr lang="ru-RU" sz="2000" dirty="0" smtClean="0">
                <a:latin typeface="Times New Roman" pitchFamily="18" charset="0"/>
                <a:cs typeface="Times New Roman" pitchFamily="18" charset="0"/>
              </a:rPr>
              <a:t> 45.03 ООО «Центр охраны труда </a:t>
            </a:r>
            <a:r>
              <a:rPr lang="ru-RU" sz="2000" dirty="0" err="1" smtClean="0">
                <a:latin typeface="Times New Roman" pitchFamily="18" charset="0"/>
                <a:cs typeface="Times New Roman" pitchFamily="18" charset="0"/>
              </a:rPr>
              <a:t>АиС</a:t>
            </a:r>
            <a:r>
              <a:rPr lang="ru-RU" sz="2000" dirty="0" smtClean="0">
                <a:latin typeface="Times New Roman" pitchFamily="18" charset="0"/>
                <a:cs typeface="Times New Roman" pitchFamily="18" charset="0"/>
              </a:rPr>
              <a:t>», Курганская область,640027, г. Курган, </a:t>
            </a:r>
            <a:r>
              <a:rPr lang="ru-RU" sz="2000" dirty="0" err="1" smtClean="0">
                <a:latin typeface="Times New Roman" pitchFamily="18" charset="0"/>
                <a:cs typeface="Times New Roman" pitchFamily="18" charset="0"/>
              </a:rPr>
              <a:t>пр-к</a:t>
            </a:r>
            <a:r>
              <a:rPr lang="ru-RU" sz="2000" dirty="0" smtClean="0">
                <a:latin typeface="Times New Roman" pitchFamily="18" charset="0"/>
                <a:cs typeface="Times New Roman" pitchFamily="18" charset="0"/>
              </a:rPr>
              <a:t> Машиностроителей, д.14., стр.9, +7 (912) 839-44-98, (3522) 45-66-32, (3522) 45-65-95,</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hlinkClick r:id="rId4"/>
              </a:rPr>
              <a:t>cotais@cotais.ru</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•70.04 ОООО«Томский областной центр охраны труда», Томская обл., 634024, г. Томск, </a:t>
            </a:r>
            <a:r>
              <a:rPr lang="ru-RU" sz="2000" dirty="0" err="1" smtClean="0">
                <a:latin typeface="Times New Roman" pitchFamily="18" charset="0"/>
                <a:cs typeface="Times New Roman" pitchFamily="18" charset="0"/>
              </a:rPr>
              <a:t>пр-т</a:t>
            </a:r>
            <a:r>
              <a:rPr lang="ru-RU" sz="2000" dirty="0" smtClean="0">
                <a:latin typeface="Times New Roman" pitchFamily="18" charset="0"/>
                <a:cs typeface="Times New Roman" pitchFamily="18" charset="0"/>
              </a:rPr>
              <a:t> Ленина, д.242, 8 (3822) 901-901, </a:t>
            </a:r>
            <a:r>
              <a:rPr lang="ru-RU" sz="2000" dirty="0" err="1" smtClean="0">
                <a:latin typeface="Times New Roman" pitchFamily="18" charset="0"/>
                <a:cs typeface="Times New Roman" pitchFamily="18" charset="0"/>
                <a:hlinkClick r:id="rId5"/>
              </a:rPr>
              <a:t>tocot@mail.ru</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 • 50.05 АНО ДПО «Учебно-консультационный центр «Развитие», Московская область, 142100, г. Подольск, ул. Федорова, д.19 ,  8 (499) 995-22-37, </a:t>
            </a:r>
            <a:r>
              <a:rPr lang="en-US" sz="2000" dirty="0" smtClean="0">
                <a:latin typeface="Times New Roman" pitchFamily="18" charset="0"/>
                <a:cs typeface="Times New Roman" pitchFamily="18" charset="0"/>
                <a:hlinkClick r:id="rId6"/>
              </a:rPr>
              <a:t>info@ukcr.ru</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just">
              <a:buFont typeface="Arial" pitchFamily="34" charset="0"/>
              <a:buChar char="•"/>
            </a:pPr>
            <a:r>
              <a:rPr lang="ru-RU" sz="2000" dirty="0" smtClean="0">
                <a:latin typeface="Times New Roman" pitchFamily="18" charset="0"/>
                <a:cs typeface="Times New Roman" pitchFamily="18" charset="0"/>
              </a:rPr>
              <a:t> 66.06 Уральский межрегиональный филиал ФГБУ «ВНИИ труда» Минтруда России, Свердловская область, 620142,  г. Екатеринбург, ул. Щорса, д.15,8(343) 210-15-20, </a:t>
            </a:r>
            <a:r>
              <a:rPr lang="en-US" sz="2000" dirty="0" smtClean="0">
                <a:latin typeface="Times New Roman" pitchFamily="18" charset="0"/>
                <a:cs typeface="Times New Roman" pitchFamily="18" charset="0"/>
                <a:hlinkClick r:id="rId7"/>
              </a:rPr>
              <a:t>umco@umco.ru</a:t>
            </a:r>
            <a:r>
              <a:rPr lang="ru-RU" sz="2400" dirty="0" smtClean="0"/>
              <a:t>;</a:t>
            </a:r>
            <a:endPar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31</a:t>
            </a:fld>
            <a:endParaRPr lang="ru-RU" dirty="0"/>
          </a:p>
        </p:txBody>
      </p:sp>
      <p:sp>
        <p:nvSpPr>
          <p:cNvPr id="7" name="TextBox 6"/>
          <p:cNvSpPr txBox="1"/>
          <p:nvPr/>
        </p:nvSpPr>
        <p:spPr>
          <a:xfrm>
            <a:off x="2315688" y="391886"/>
            <a:ext cx="7707086"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ООО «ЦОК «СПЕЦИАЛИСТ»</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32</a:t>
            </a:fld>
            <a:endParaRPr lang="ru-RU" dirty="0"/>
          </a:p>
        </p:txBody>
      </p:sp>
      <p:sp>
        <p:nvSpPr>
          <p:cNvPr id="8" name="Прямоугольник 7"/>
          <p:cNvSpPr/>
          <p:nvPr/>
        </p:nvSpPr>
        <p:spPr>
          <a:xfrm>
            <a:off x="439388" y="1389411"/>
            <a:ext cx="11257808" cy="4678204"/>
          </a:xfrm>
          <a:prstGeom prst="rect">
            <a:avLst/>
          </a:prstGeom>
        </p:spPr>
        <p:txBody>
          <a:bodyPr wrap="square">
            <a:spAutoFit/>
          </a:bodyPr>
          <a:lstStyle/>
          <a:p>
            <a:pPr algn="just">
              <a:buFont typeface="Arial" pitchFamily="34" charset="0"/>
              <a:buChar char="•"/>
            </a:pPr>
            <a:r>
              <a:rPr lang="ru-RU" sz="2000" dirty="0" smtClean="0">
                <a:latin typeface="Times New Roman" pitchFamily="18" charset="0"/>
                <a:cs typeface="Times New Roman" pitchFamily="18" charset="0"/>
              </a:rPr>
              <a:t>74.07 ООО</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«Уральская Ассоциация центров охраны труда», Челябинская область,</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455000,                       г. Магнитогорск, л. Московская, д.19; </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454038, г. Челябинск, ул. Черкасская, д. 3, +7 (912) 805-14-10, vasilieva7@mail.ru; </a:t>
            </a:r>
          </a:p>
          <a:p>
            <a:pPr algn="just">
              <a:buFont typeface="Arial" pitchFamily="34" charset="0"/>
              <a:buChar char="•"/>
            </a:pPr>
            <a:r>
              <a:rPr lang="ru-RU" sz="2000" dirty="0" smtClean="0">
                <a:latin typeface="Times New Roman" pitchFamily="18" charset="0"/>
                <a:cs typeface="Times New Roman" pitchFamily="18" charset="0"/>
              </a:rPr>
              <a:t>69.09 АНО ДПО «Учебный центр охраны труда Тверской области», Тверская область, 170034, г. </a:t>
            </a:r>
            <a:r>
              <a:rPr lang="ru-RU" sz="2000" dirty="0" err="1" smtClean="0">
                <a:latin typeface="Times New Roman" pitchFamily="18" charset="0"/>
                <a:cs typeface="Times New Roman" pitchFamily="18" charset="0"/>
              </a:rPr>
              <a:t>Тверь,пр-т</a:t>
            </a:r>
            <a:r>
              <a:rPr lang="ru-RU" sz="2000" dirty="0" smtClean="0">
                <a:latin typeface="Times New Roman" pitchFamily="18" charset="0"/>
                <a:cs typeface="Times New Roman" pitchFamily="18" charset="0"/>
              </a:rPr>
              <a:t> Чайковского, д.28/2, оф.606, +7 (903) 803-59-39, </a:t>
            </a:r>
            <a:r>
              <a:rPr lang="ru-RU" sz="2000" dirty="0" err="1" smtClean="0">
                <a:latin typeface="Times New Roman" pitchFamily="18" charset="0"/>
                <a:cs typeface="Times New Roman" pitchFamily="18" charset="0"/>
              </a:rPr>
              <a:t>info@proftrening.com</a:t>
            </a:r>
            <a:endParaRPr lang="ru-RU" sz="2000" dirty="0" smtClean="0">
              <a:latin typeface="Times New Roman" pitchFamily="18" charset="0"/>
              <a:cs typeface="Times New Roman" pitchFamily="18" charset="0"/>
            </a:endParaRPr>
          </a:p>
          <a:p>
            <a:pPr algn="just">
              <a:buFont typeface="Arial" pitchFamily="34" charset="0"/>
              <a:buChar char="•"/>
            </a:pPr>
            <a:r>
              <a:rPr lang="ru-RU" sz="2000" dirty="0" smtClean="0">
                <a:latin typeface="Times New Roman" pitchFamily="18" charset="0"/>
                <a:cs typeface="Times New Roman" pitchFamily="18" charset="0"/>
              </a:rPr>
              <a:t>16.10 АНО «Центр дополнительного профессионального образования и сертификации «Региональное агентство развития квалификаций», Республика Татарстан, 420034, г. Казань, ул. Декабристов, д.81а, оф.704, (843) 208-52-11,</a:t>
            </a:r>
            <a:r>
              <a:rPr lang="en-US" sz="2000" dirty="0" smtClean="0">
                <a:latin typeface="Times New Roman" pitchFamily="18" charset="0"/>
                <a:cs typeface="Times New Roman" pitchFamily="18" charset="0"/>
              </a:rPr>
              <a:t>rark.kazan@mail.ru</a:t>
            </a:r>
            <a:r>
              <a:rPr lang="ru-RU" sz="2000" dirty="0" smtClean="0">
                <a:latin typeface="Times New Roman" pitchFamily="18" charset="0"/>
                <a:cs typeface="Times New Roman" pitchFamily="18" charset="0"/>
              </a:rPr>
              <a:t>;</a:t>
            </a:r>
          </a:p>
          <a:p>
            <a:pPr algn="just">
              <a:buFont typeface="Arial" pitchFamily="34" charset="0"/>
              <a:buChar char="•"/>
            </a:pPr>
            <a:r>
              <a:rPr lang="ru-RU" sz="2000" dirty="0" smtClean="0">
                <a:latin typeface="Times New Roman" pitchFamily="18" charset="0"/>
                <a:cs typeface="Times New Roman" pitchFamily="18" charset="0"/>
              </a:rPr>
              <a:t>55.11 ООО «</a:t>
            </a:r>
            <a:r>
              <a:rPr lang="ru-RU" sz="2000" dirty="0" err="1" smtClean="0">
                <a:latin typeface="Times New Roman" pitchFamily="18" charset="0"/>
                <a:cs typeface="Times New Roman" pitchFamily="18" charset="0"/>
              </a:rPr>
              <a:t>Эргономика-испытательная</a:t>
            </a:r>
            <a:r>
              <a:rPr lang="ru-RU" sz="2000" dirty="0" smtClean="0">
                <a:latin typeface="Times New Roman" pitchFamily="18" charset="0"/>
                <a:cs typeface="Times New Roman" pitchFamily="18" charset="0"/>
              </a:rPr>
              <a:t> лаборатория условий труда», Омская область, 644031, г. Омск, ул. 10 лет Октября, д.127, (3812) 40-64-37, 40-64-38, </a:t>
            </a:r>
            <a:r>
              <a:rPr lang="en-US" sz="2000" dirty="0" smtClean="0">
                <a:latin typeface="Times New Roman" pitchFamily="18" charset="0"/>
                <a:cs typeface="Times New Roman" pitchFamily="18" charset="0"/>
                <a:hlinkClick r:id="rId3"/>
              </a:rPr>
              <a:t>ilutomsk@yandex.ru</a:t>
            </a:r>
            <a:r>
              <a:rPr lang="ru-RU" sz="2000" dirty="0" smtClean="0">
                <a:latin typeface="Times New Roman" pitchFamily="18" charset="0"/>
                <a:cs typeface="Times New Roman" pitchFamily="18" charset="0"/>
              </a:rPr>
              <a:t>;</a:t>
            </a:r>
          </a:p>
          <a:p>
            <a:pPr algn="just">
              <a:buFont typeface="Arial" pitchFamily="34" charset="0"/>
              <a:buChar char="•"/>
            </a:pPr>
            <a:r>
              <a:rPr lang="ru-RU" sz="2000" dirty="0" smtClean="0">
                <a:latin typeface="Times New Roman" pitchFamily="18" charset="0"/>
                <a:cs typeface="Times New Roman" pitchFamily="18" charset="0"/>
              </a:rPr>
              <a:t>91.12 ООО «Центр охраны труда «ИНФОКРЫМ», Республика Крым, 295034, г. Симферополь, ул. Киевская, д.77/4,  офис 210,+7 (978) 766-81-12, </a:t>
            </a:r>
            <a:r>
              <a:rPr lang="en-US" sz="2000" dirty="0" smtClean="0">
                <a:latin typeface="Times New Roman" pitchFamily="18" charset="0"/>
                <a:cs typeface="Times New Roman" pitchFamily="18" charset="0"/>
                <a:hlinkClick r:id="rId4"/>
              </a:rPr>
              <a:t>konsaltingtrud@yandex.ru</a:t>
            </a:r>
            <a:r>
              <a:rPr lang="en-US"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56.13 ООО «Центр охраны труда», Оренбургская область, 142100, г. Оренбург, ул. Чичерина, д.20, (3532) 73-38-48, 77-52-98, 24-05-08, </a:t>
            </a:r>
            <a:r>
              <a:rPr lang="en-US" sz="2000" dirty="0" smtClean="0">
                <a:latin typeface="Times New Roman" pitchFamily="18" charset="0"/>
                <a:cs typeface="Times New Roman" pitchFamily="18" charset="0"/>
              </a:rPr>
              <a:t> orenzot@yandex.ru</a:t>
            </a:r>
            <a:r>
              <a:rPr lang="ru-RU" sz="2000" dirty="0" smtClean="0">
                <a:latin typeface="Times New Roman" pitchFamily="18" charset="0"/>
                <a:cs typeface="Times New Roman" pitchFamily="18" charset="0"/>
              </a:rPr>
              <a:t>;</a:t>
            </a:r>
          </a:p>
          <a:p>
            <a:pPr algn="just"/>
            <a:endParaRPr lang="ru-RU" dirty="0" smtClean="0"/>
          </a:p>
        </p:txBody>
      </p:sp>
      <p:sp>
        <p:nvSpPr>
          <p:cNvPr id="9" name="TextBox 8"/>
          <p:cNvSpPr txBox="1"/>
          <p:nvPr/>
        </p:nvSpPr>
        <p:spPr>
          <a:xfrm>
            <a:off x="2315688" y="391886"/>
            <a:ext cx="7707086"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ООО «ЦОК «СПЕЦИАЛИСТ»</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33</a:t>
            </a:fld>
            <a:endParaRPr lang="ru-RU" dirty="0"/>
          </a:p>
        </p:txBody>
      </p:sp>
      <p:sp>
        <p:nvSpPr>
          <p:cNvPr id="7" name="TextBox 6"/>
          <p:cNvSpPr txBox="1"/>
          <p:nvPr/>
        </p:nvSpPr>
        <p:spPr>
          <a:xfrm>
            <a:off x="1603170" y="380010"/>
            <a:ext cx="9440882"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АНО «ЦПР и ОК</a:t>
            </a: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p>
        </p:txBody>
      </p:sp>
      <p:sp>
        <p:nvSpPr>
          <p:cNvPr id="8" name="Прямоугольник 7"/>
          <p:cNvSpPr/>
          <p:nvPr/>
        </p:nvSpPr>
        <p:spPr>
          <a:xfrm>
            <a:off x="380010" y="1341913"/>
            <a:ext cx="11483439" cy="5355312"/>
          </a:xfrm>
          <a:prstGeom prst="rect">
            <a:avLst/>
          </a:prstGeom>
        </p:spPr>
        <p:txBody>
          <a:bodyPr wrap="square">
            <a:spAutoFit/>
          </a:bodyPr>
          <a:lstStyle/>
          <a:p>
            <a:pPr algn="just">
              <a:buFont typeface="Arial" pitchFamily="34" charset="0"/>
              <a:buChar char="•"/>
            </a:pPr>
            <a:r>
              <a:rPr lang="ru-RU" dirty="0" smtClean="0">
                <a:latin typeface="Times New Roman" pitchFamily="18" charset="0"/>
                <a:cs typeface="Times New Roman" pitchFamily="18" charset="0"/>
              </a:rPr>
              <a:t>77.01 ГАУ Институт дополнительного профессионального образования работников социальной сферы ДТСЗН, 105066,  г. Москва, 1-ый </a:t>
            </a:r>
            <a:r>
              <a:rPr lang="ru-RU" dirty="0" err="1" smtClean="0">
                <a:latin typeface="Times New Roman" pitchFamily="18" charset="0"/>
                <a:cs typeface="Times New Roman" pitchFamily="18" charset="0"/>
              </a:rPr>
              <a:t>Басманный</a:t>
            </a:r>
            <a:r>
              <a:rPr lang="ru-RU" dirty="0" smtClean="0">
                <a:latin typeface="Times New Roman" pitchFamily="18" charset="0"/>
                <a:cs typeface="Times New Roman" pitchFamily="18" charset="0"/>
              </a:rPr>
              <a:t> пер. д.10;</a:t>
            </a:r>
          </a:p>
          <a:p>
            <a:pPr algn="just">
              <a:buFont typeface="Arial" pitchFamily="34" charset="0"/>
              <a:buChar char="•"/>
            </a:pPr>
            <a:r>
              <a:rPr lang="ru-RU" dirty="0" smtClean="0">
                <a:latin typeface="Times New Roman" pitchFamily="18" charset="0"/>
                <a:cs typeface="Times New Roman" pitchFamily="18" charset="0"/>
              </a:rPr>
              <a:t>Г77.02 БУ ТЦСО «</a:t>
            </a:r>
            <a:r>
              <a:rPr lang="ru-RU" dirty="0" err="1" smtClean="0">
                <a:latin typeface="Times New Roman" pitchFamily="18" charset="0"/>
                <a:cs typeface="Times New Roman" pitchFamily="18" charset="0"/>
              </a:rPr>
              <a:t>Южнопортовый</a:t>
            </a:r>
            <a:r>
              <a:rPr lang="ru-RU" dirty="0" smtClean="0">
                <a:latin typeface="Times New Roman" pitchFamily="18" charset="0"/>
                <a:cs typeface="Times New Roman" pitchFamily="18" charset="0"/>
              </a:rPr>
              <a:t>», 115088, г. Москва, ул. </a:t>
            </a:r>
            <a:r>
              <a:rPr lang="ru-RU" dirty="0" err="1" smtClean="0">
                <a:latin typeface="Times New Roman" pitchFamily="18" charset="0"/>
                <a:cs typeface="Times New Roman" pitchFamily="18" charset="0"/>
              </a:rPr>
              <a:t>Шарикоподшипниковская</a:t>
            </a:r>
            <a:r>
              <a:rPr lang="ru-RU" dirty="0" smtClean="0">
                <a:latin typeface="Times New Roman" pitchFamily="18" charset="0"/>
                <a:cs typeface="Times New Roman" pitchFamily="18" charset="0"/>
              </a:rPr>
              <a:t> д. 40;</a:t>
            </a:r>
          </a:p>
          <a:p>
            <a:pPr algn="just">
              <a:buFont typeface="Arial" pitchFamily="34" charset="0"/>
              <a:buChar char="•"/>
            </a:pPr>
            <a:r>
              <a:rPr lang="ru-RU" dirty="0" smtClean="0">
                <a:latin typeface="Times New Roman" pitchFamily="18" charset="0"/>
                <a:cs typeface="Times New Roman" pitchFamily="18" charset="0"/>
              </a:rPr>
              <a:t>77.03 ГБУ «Кризисный центр помощи женщинам и детям», 127422, г. Москва. ул. Дубки, д.9 А </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Font typeface="Arial" pitchFamily="34" charset="0"/>
              <a:buChar char="•"/>
            </a:pPr>
            <a:r>
              <a:rPr lang="ru-RU" dirty="0" smtClean="0">
                <a:latin typeface="Times New Roman" pitchFamily="18" charset="0"/>
                <a:cs typeface="Times New Roman" pitchFamily="18" charset="0"/>
              </a:rPr>
              <a:t>77.04 ГБУ ТЦСО «</a:t>
            </a:r>
            <a:r>
              <a:rPr lang="ru-RU" dirty="0" err="1" smtClean="0">
                <a:latin typeface="Times New Roman" pitchFamily="18" charset="0"/>
                <a:cs typeface="Times New Roman" pitchFamily="18" charset="0"/>
              </a:rPr>
              <a:t>Новогиреево</a:t>
            </a:r>
            <a:r>
              <a:rPr lang="ru-RU" dirty="0" smtClean="0">
                <a:latin typeface="Times New Roman" pitchFamily="18" charset="0"/>
                <a:cs typeface="Times New Roman" pitchFamily="18" charset="0"/>
              </a:rPr>
              <a:t>», 111141, г. Москва, ул. </a:t>
            </a:r>
            <a:r>
              <a:rPr lang="ru-RU" dirty="0" err="1" smtClean="0">
                <a:latin typeface="Times New Roman" pitchFamily="18" charset="0"/>
                <a:cs typeface="Times New Roman" pitchFamily="18" charset="0"/>
              </a:rPr>
              <a:t>Кусковская</a:t>
            </a:r>
            <a:r>
              <a:rPr lang="ru-RU" dirty="0" smtClean="0">
                <a:latin typeface="Times New Roman" pitchFamily="18" charset="0"/>
                <a:cs typeface="Times New Roman" pitchFamily="18" charset="0"/>
              </a:rPr>
              <a:t>, д. 23, корп. 2;</a:t>
            </a:r>
          </a:p>
          <a:p>
            <a:pPr algn="just">
              <a:buFont typeface="Arial" pitchFamily="34" charset="0"/>
              <a:buChar char="•"/>
            </a:pPr>
            <a:r>
              <a:rPr lang="ru-RU" dirty="0" smtClean="0">
                <a:latin typeface="Times New Roman" pitchFamily="18" charset="0"/>
                <a:cs typeface="Times New Roman" pitchFamily="18" charset="0"/>
              </a:rPr>
              <a:t>77.05 ГБУ НПЦ МСР имени Л.И. </a:t>
            </a:r>
            <a:r>
              <a:rPr lang="ru-RU" dirty="0" err="1" smtClean="0">
                <a:latin typeface="Times New Roman" pitchFamily="18" charset="0"/>
                <a:cs typeface="Times New Roman" pitchFamily="18" charset="0"/>
              </a:rPr>
              <a:t>Швецовой</a:t>
            </a:r>
            <a:r>
              <a:rPr lang="ru-RU" dirty="0" smtClean="0">
                <a:latin typeface="Times New Roman" pitchFamily="18" charset="0"/>
                <a:cs typeface="Times New Roman" pitchFamily="18" charset="0"/>
              </a:rPr>
              <a:t>, 125362, г. Москва, ул. Лодочная, д. 15, корп. 2;</a:t>
            </a:r>
          </a:p>
          <a:p>
            <a:pPr marL="0" lvl="2" algn="just">
              <a:buFont typeface="Arial" pitchFamily="34" charset="0"/>
              <a:buChar char="•"/>
            </a:pPr>
            <a:r>
              <a:rPr lang="ru-RU" dirty="0" smtClean="0">
                <a:latin typeface="Times New Roman" pitchFamily="18" charset="0"/>
                <a:cs typeface="Times New Roman" pitchFamily="18" charset="0"/>
              </a:rPr>
              <a:t>72.06 АУ СОН ТО и ДПО «Региональный социально-реабилитационный центр для несовершеннолетних «Семья»Тюменская область, 625026, г. Тюмень, проезд Геологоразведчиков, д. 14а, (3452) 20-89-88,                 </a:t>
            </a:r>
            <a:r>
              <a:rPr lang="ru-RU" dirty="0" err="1" smtClean="0">
                <a:latin typeface="Times New Roman" pitchFamily="18" charset="0"/>
                <a:cs typeface="Times New Roman" pitchFamily="18" charset="0"/>
              </a:rPr>
              <a:t>semya-centr@inbox.ru</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•38.07 ОГБУ ДПО Иркутской области «Учебно-методический центр развития социального обслуживания», Иркутская область, 664056, г. Иркутск, ул. Академическая, 74(3952) 42-09-40, </a:t>
            </a:r>
            <a:r>
              <a:rPr lang="ru-RU" dirty="0" err="1" smtClean="0">
                <a:latin typeface="Times New Roman" pitchFamily="18" charset="0"/>
                <a:cs typeface="Times New Roman" pitchFamily="18" charset="0"/>
              </a:rPr>
              <a:t>oumc@bk.ru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•24.08 КГБОУ ДПО «Красноярский краевой центр профориентации и развития квалификаций», Красноярский край, 660059, г. Красноярск, ул. Семафорная, 433/2, +7391 2015580, kcp24@mail.ru; </a:t>
            </a:r>
          </a:p>
          <a:p>
            <a:pPr algn="just"/>
            <a:r>
              <a:rPr lang="ru-RU" dirty="0" smtClean="0">
                <a:latin typeface="Times New Roman" pitchFamily="18" charset="0"/>
                <a:cs typeface="Times New Roman" pitchFamily="18" charset="0"/>
              </a:rPr>
              <a:t>• 50.09 АНО ДПО «Учебно-консультационный центр «Развитие», Московская область, 142100, г. Подольск,                            ул. Федорова, д.19,8-499-9952237, </a:t>
            </a:r>
            <a:r>
              <a:rPr lang="ru-RU" dirty="0" err="1" smtClean="0">
                <a:latin typeface="Times New Roman" pitchFamily="18" charset="0"/>
                <a:cs typeface="Times New Roman" pitchFamily="18" charset="0"/>
              </a:rPr>
              <a:t>info@ukcr.ru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•10.10  ГБУ «Социально-реабилитационный центр для несовершеннолетних «Возрождение», Республика Карелия, 185031, г. Петрозаводск, ул. Зайцева, д. 57а, 8-8142-770762, </a:t>
            </a:r>
            <a:r>
              <a:rPr lang="ru-RU" dirty="0" err="1" smtClean="0">
                <a:latin typeface="Times New Roman" pitchFamily="18" charset="0"/>
                <a:cs typeface="Times New Roman" pitchFamily="18" charset="0"/>
                <a:hlinkClick r:id="rId3"/>
              </a:rPr>
              <a:t>vozrozhdeniye.ptz@yandex.ru</a:t>
            </a:r>
            <a:r>
              <a:rPr lang="ru-RU" dirty="0" smtClean="0">
                <a:latin typeface="Times New Roman" pitchFamily="18" charset="0"/>
                <a:cs typeface="Times New Roman" pitchFamily="18" charset="0"/>
              </a:rPr>
              <a:t>;</a:t>
            </a:r>
          </a:p>
          <a:p>
            <a:pPr algn="just">
              <a:buFont typeface="Arial" pitchFamily="34" charset="0"/>
              <a:buChar char="•"/>
            </a:pPr>
            <a:r>
              <a:rPr lang="ru-RU" dirty="0" smtClean="0">
                <a:latin typeface="Times New Roman" pitchFamily="18" charset="0"/>
                <a:cs typeface="Times New Roman" pitchFamily="18" charset="0"/>
              </a:rPr>
              <a:t> 74.11 ООО «УРАЦОТ», Челябинская область, 454038, г. Челябинск, Металлургический район, ул. Черкасская, д.3,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8 (3519) 23-33-15, 23-76-76, </a:t>
            </a:r>
            <a:r>
              <a:rPr lang="ru-RU" dirty="0" err="1" smtClean="0">
                <a:latin typeface="Times New Roman" pitchFamily="18" charset="0"/>
                <a:cs typeface="Times New Roman" pitchFamily="18" charset="0"/>
              </a:rPr>
              <a:t>volk-ova-c@mail.ru</a:t>
            </a:r>
            <a:r>
              <a:rPr lang="ru-RU" dirty="0" smtClean="0">
                <a:latin typeface="Times New Roman" pitchFamily="18" charset="0"/>
                <a:cs typeface="Times New Roman" pitchFamily="18" charset="0"/>
              </a:rPr>
              <a:t>,</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34</a:t>
            </a:fld>
            <a:endParaRPr lang="ru-RU" dirty="0"/>
          </a:p>
        </p:txBody>
      </p:sp>
      <p:sp>
        <p:nvSpPr>
          <p:cNvPr id="7" name="TextBox 6"/>
          <p:cNvSpPr txBox="1"/>
          <p:nvPr/>
        </p:nvSpPr>
        <p:spPr>
          <a:xfrm>
            <a:off x="1603170" y="451262"/>
            <a:ext cx="9440882" cy="341632"/>
          </a:xfrm>
          <a:prstGeom prst="rect">
            <a:avLst/>
          </a:prstGeom>
          <a:noFill/>
        </p:spPr>
        <p:txBody>
          <a:bodyPr wrap="square" rtlCol="0">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8" name="Прямоугольник 7"/>
          <p:cNvSpPr/>
          <p:nvPr/>
        </p:nvSpPr>
        <p:spPr>
          <a:xfrm>
            <a:off x="463138" y="1377539"/>
            <a:ext cx="11329059" cy="5355312"/>
          </a:xfrm>
          <a:prstGeom prst="rect">
            <a:avLst/>
          </a:prstGeom>
        </p:spPr>
        <p:txBody>
          <a:bodyPr wrap="square">
            <a:spAutoFit/>
          </a:bodyPr>
          <a:lstStyle/>
          <a:p>
            <a:pPr algn="just"/>
            <a:r>
              <a:rPr lang="ru-RU" dirty="0" smtClean="0">
                <a:latin typeface="Times New Roman" pitchFamily="18" charset="0"/>
                <a:cs typeface="Times New Roman" pitchFamily="18" charset="0"/>
              </a:rPr>
              <a:t>78.12 СПб ГБУ «Городской информационно-методический центр «Семья», 190068, г. Санкт-Петербург, ул. Садовая, дом 55-57, литер А, (812)417 -31-51, </a:t>
            </a:r>
            <a:r>
              <a:rPr lang="ru-RU" dirty="0" err="1" smtClean="0">
                <a:latin typeface="Times New Roman" pitchFamily="18" charset="0"/>
                <a:cs typeface="Times New Roman" pitchFamily="18" charset="0"/>
              </a:rPr>
              <a:t>info@semya.gugov.spb.ru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•23.13 НЧОУ ДПО «УЦ «Персонал-Ресурс», 350015, Краснодарский край, г. Краснодар, ул. Коммунаров/Головатого, д. 202/324, +79184407107,  4407107</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mail.ru</a:t>
            </a:r>
            <a:r>
              <a:rPr lang="ru-RU" dirty="0" smtClean="0">
                <a:latin typeface="Times New Roman" pitchFamily="18" charset="0"/>
                <a:cs typeface="Times New Roman" pitchFamily="18" charset="0"/>
              </a:rPr>
              <a:t>;</a:t>
            </a:r>
          </a:p>
          <a:p>
            <a:pPr algn="just">
              <a:buFont typeface="Arial" pitchFamily="34" charset="0"/>
              <a:buChar char="•"/>
            </a:pPr>
            <a:r>
              <a:rPr lang="ru-RU" dirty="0" smtClean="0">
                <a:latin typeface="Times New Roman" pitchFamily="18" charset="0"/>
                <a:cs typeface="Times New Roman" pitchFamily="18" charset="0"/>
              </a:rPr>
              <a:t>64.14 ГАУ Саратовской области «Центр адаптации и реабилитации инвалидов», Саратовская область, 410076, г. Саратов, ул. Орджоникидзе, 125, 8-8452-964530</a:t>
            </a:r>
          </a:p>
          <a:p>
            <a:pPr algn="just">
              <a:buFont typeface="Arial" pitchFamily="34" charset="0"/>
              <a:buChar char="•"/>
            </a:pPr>
            <a:r>
              <a:rPr lang="ru-RU" dirty="0" smtClean="0">
                <a:latin typeface="Times New Roman" pitchFamily="18" charset="0"/>
                <a:cs typeface="Times New Roman" pitchFamily="18" charset="0"/>
              </a:rPr>
              <a:t>26.15 ГАУ ДПО «Центр повышения квалификации и профессиональной переподготовки работников социальной сферы», Ставропольский край, 355002, г. Ставрополь, ул. Пушкина, д. 55, (928) 818-50-03 (Учебно-методический отдел), </a:t>
            </a:r>
            <a:r>
              <a:rPr lang="ru-RU" dirty="0" err="1" smtClean="0">
                <a:latin typeface="Times New Roman" pitchFamily="18" charset="0"/>
                <a:cs typeface="Times New Roman" pitchFamily="18" charset="0"/>
              </a:rPr>
              <a:t>kbagmet@mail.ru</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gaudpo_sk@mail.ru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•30.16 ГАУ Астраханской области «Многопрофильный социальный центр «Содействие», Астраханская область, 414024, г. Астрахань, ул. Богдана Хмельницкого, д. 2, корп. 3, (8512) 35-17-82, </a:t>
            </a:r>
            <a:r>
              <a:rPr lang="ru-RU" dirty="0" err="1" smtClean="0">
                <a:latin typeface="Times New Roman" pitchFamily="18" charset="0"/>
                <a:cs typeface="Times New Roman" pitchFamily="18" charset="0"/>
              </a:rPr>
              <a:t>info@sodeystvie.org</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•86.18 Бюджетное учреждение </a:t>
            </a:r>
            <a:r>
              <a:rPr lang="ru-RU" dirty="0" err="1" smtClean="0">
                <a:latin typeface="Times New Roman" pitchFamily="18" charset="0"/>
                <a:cs typeface="Times New Roman" pitchFamily="18" charset="0"/>
              </a:rPr>
              <a:t>ХМАО-Югры</a:t>
            </a:r>
            <a:r>
              <a:rPr lang="ru-RU" dirty="0" smtClean="0">
                <a:latin typeface="Times New Roman" pitchFamily="18" charset="0"/>
                <a:cs typeface="Times New Roman" pitchFamily="18" charset="0"/>
              </a:rPr>
              <a:t> «Методический центр развития социального обслуживания», </a:t>
            </a:r>
            <a:r>
              <a:rPr lang="ru-RU" dirty="0" err="1" smtClean="0">
                <a:latin typeface="Times New Roman" pitchFamily="18" charset="0"/>
                <a:cs typeface="Times New Roman" pitchFamily="18" charset="0"/>
              </a:rPr>
              <a:t>ХМАО-Югра</a:t>
            </a:r>
            <a:r>
              <a:rPr lang="ru-RU" dirty="0" smtClean="0">
                <a:latin typeface="Times New Roman" pitchFamily="18" charset="0"/>
                <a:cs typeface="Times New Roman" pitchFamily="18" charset="0"/>
              </a:rPr>
              <a:t>, 628418, г. Сургут, ул. Лермонтова, д. 3/1, (3462) 52-11-94, </a:t>
            </a:r>
            <a:r>
              <a:rPr lang="ru-RU" dirty="0" err="1" smtClean="0">
                <a:latin typeface="Times New Roman" pitchFamily="18" charset="0"/>
                <a:cs typeface="Times New Roman" pitchFamily="18" charset="0"/>
              </a:rPr>
              <a:t>zentr@dtsznhmao.ru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•86.19 АНО «Региональное агентство развития и оценки квалификаций», 628403, </a:t>
            </a:r>
            <a:r>
              <a:rPr lang="ru-RU" dirty="0" err="1" smtClean="0">
                <a:latin typeface="Times New Roman" pitchFamily="18" charset="0"/>
                <a:cs typeface="Times New Roman" pitchFamily="18" charset="0"/>
              </a:rPr>
              <a:t>ХМАО-Югра</a:t>
            </a:r>
            <a:r>
              <a:rPr lang="ru-RU" dirty="0" smtClean="0">
                <a:latin typeface="Times New Roman" pitchFamily="18" charset="0"/>
                <a:cs typeface="Times New Roman" pitchFamily="18" charset="0"/>
              </a:rPr>
              <a:t>, г. Сургут, ул.30 лет Победы, д. 44/1, кв.45, +79044-710626, bav1313@mail.ru;</a:t>
            </a:r>
          </a:p>
          <a:p>
            <a:pPr algn="just"/>
            <a:r>
              <a:rPr lang="ru-RU" dirty="0" smtClean="0">
                <a:latin typeface="Times New Roman" pitchFamily="18" charset="0"/>
                <a:cs typeface="Times New Roman" pitchFamily="18" charset="0"/>
              </a:rPr>
              <a:t>•16.20 ГКУ «Республиканский ресурсный центр Министерства труда, занятости и социальной защиты населения», Республика Татарстан, 420044, г. Казань, Волгоградская ул., д. 47, (843) 557-21-80, </a:t>
            </a:r>
            <a:r>
              <a:rPr lang="ru-RU" dirty="0" err="1" smtClean="0">
                <a:latin typeface="Times New Roman" pitchFamily="18" charset="0"/>
                <a:cs typeface="Times New Roman" pitchFamily="18" charset="0"/>
              </a:rPr>
              <a:t>rrc.kzn@tatar.ru</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•69.21 ГБУ «Областной центр социальной помощи семье и детям», Тверская область, 170000, г. Тверь, </a:t>
            </a:r>
            <a:r>
              <a:rPr lang="ru-RU" dirty="0" err="1" smtClean="0">
                <a:latin typeface="Times New Roman" pitchFamily="18" charset="0"/>
                <a:cs typeface="Times New Roman" pitchFamily="18" charset="0"/>
              </a:rPr>
              <a:t>наб</a:t>
            </a:r>
            <a:r>
              <a:rPr lang="ru-RU" dirty="0" smtClean="0">
                <a:latin typeface="Times New Roman" pitchFamily="18" charset="0"/>
                <a:cs typeface="Times New Roman" pitchFamily="18" charset="0"/>
              </a:rPr>
              <a:t>. реки Лазури, д.20, 8(4822)34-87-29, </a:t>
            </a:r>
            <a:r>
              <a:rPr lang="ru-RU" dirty="0" err="1" smtClean="0">
                <a:latin typeface="Times New Roman" pitchFamily="18" charset="0"/>
                <a:cs typeface="Times New Roman" pitchFamily="18" charset="0"/>
              </a:rPr>
              <a:t>semiacenter@mail.ru</a:t>
            </a:r>
            <a:r>
              <a:rPr lang="ru-RU" dirty="0" smtClean="0"/>
              <a:t>;</a:t>
            </a:r>
          </a:p>
        </p:txBody>
      </p:sp>
      <p:sp>
        <p:nvSpPr>
          <p:cNvPr id="10" name="TextBox 9"/>
          <p:cNvSpPr txBox="1"/>
          <p:nvPr/>
        </p:nvSpPr>
        <p:spPr>
          <a:xfrm>
            <a:off x="1603170" y="380010"/>
            <a:ext cx="9440882"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АНО «ЦПР и ОК</a:t>
            </a: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35</a:t>
            </a:fld>
            <a:endParaRPr lang="ru-RU" dirty="0"/>
          </a:p>
        </p:txBody>
      </p:sp>
      <p:sp>
        <p:nvSpPr>
          <p:cNvPr id="7" name="TextBox 6"/>
          <p:cNvSpPr txBox="1"/>
          <p:nvPr/>
        </p:nvSpPr>
        <p:spPr>
          <a:xfrm>
            <a:off x="1603170" y="451262"/>
            <a:ext cx="9440882" cy="341632"/>
          </a:xfrm>
          <a:prstGeom prst="rect">
            <a:avLst/>
          </a:prstGeom>
          <a:noFill/>
        </p:spPr>
        <p:txBody>
          <a:bodyPr wrap="square" rtlCol="0">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8" name="Прямоугольник 7"/>
          <p:cNvSpPr/>
          <p:nvPr/>
        </p:nvSpPr>
        <p:spPr>
          <a:xfrm>
            <a:off x="463138" y="1377539"/>
            <a:ext cx="11388436" cy="4801314"/>
          </a:xfrm>
          <a:prstGeom prst="rect">
            <a:avLst/>
          </a:prstGeom>
        </p:spPr>
        <p:txBody>
          <a:bodyPr wrap="square">
            <a:spAutoFit/>
          </a:bodyPr>
          <a:lstStyle/>
          <a:p>
            <a:pPr>
              <a:buFont typeface="Arial" pitchFamily="34" charset="0"/>
              <a:buChar char="•"/>
            </a:pPr>
            <a:r>
              <a:rPr lang="ru-RU" dirty="0" smtClean="0"/>
              <a:t>Некоммерческое партнерство «Учебно-методический центр «Славянский», Краснодарский край, 353560,                     г. Славянск-на-Кубани, ул. Победы, 326; 8(86146)4-39-63, 4-21-95, </a:t>
            </a:r>
            <a:r>
              <a:rPr lang="ru-RU" dirty="0" err="1" smtClean="0">
                <a:hlinkClick r:id="rId3"/>
              </a:rPr>
              <a:t>np-umc@yandex.ru</a:t>
            </a:r>
            <a:r>
              <a:rPr lang="ru-RU" dirty="0" smtClean="0"/>
              <a:t>;</a:t>
            </a:r>
          </a:p>
          <a:p>
            <a:pPr>
              <a:buFont typeface="Arial" pitchFamily="34" charset="0"/>
              <a:buChar char="•"/>
            </a:pPr>
            <a:r>
              <a:rPr lang="ru-RU" dirty="0" smtClean="0"/>
              <a:t>АНО «РАРК», 420021, Республика Татарстан, г. Казань, ул. Г. Тукая, 58, 8 (843) 2085211,</a:t>
            </a:r>
            <a:r>
              <a:rPr lang="ru-RU" dirty="0" smtClean="0">
                <a:hlinkClick r:id="rId4"/>
              </a:rPr>
              <a:t>Rark.kazan@mail.ru</a:t>
            </a:r>
            <a:r>
              <a:rPr lang="ru-RU" dirty="0" smtClean="0"/>
              <a:t>;</a:t>
            </a:r>
          </a:p>
          <a:p>
            <a:r>
              <a:rPr lang="ru-RU" dirty="0" smtClean="0"/>
              <a:t>ГБУ Республики Коми «Региональный центр развития социальных технологий, г. Сыктывкар, +7 8212 21 08 86, </a:t>
            </a:r>
          </a:p>
          <a:p>
            <a:r>
              <a:rPr lang="en-US" dirty="0" err="1" smtClean="0"/>
              <a:t>rcrst</a:t>
            </a:r>
            <a:r>
              <a:rPr lang="ru-RU" dirty="0" smtClean="0"/>
              <a:t>@</a:t>
            </a:r>
            <a:r>
              <a:rPr lang="en-US" dirty="0" smtClean="0"/>
              <a:t>soc</a:t>
            </a:r>
            <a:r>
              <a:rPr lang="ru-RU" dirty="0" smtClean="0"/>
              <a:t>.</a:t>
            </a:r>
            <a:r>
              <a:rPr lang="en-US" dirty="0" err="1" smtClean="0"/>
              <a:t>rkomi</a:t>
            </a:r>
            <a:r>
              <a:rPr lang="ru-RU" dirty="0" smtClean="0"/>
              <a:t>.</a:t>
            </a:r>
            <a:r>
              <a:rPr lang="en-US" dirty="0" err="1" smtClean="0"/>
              <a:t>ru</a:t>
            </a:r>
            <a:r>
              <a:rPr lang="ru-RU" dirty="0" smtClean="0"/>
              <a:t>;</a:t>
            </a:r>
          </a:p>
          <a:p>
            <a:pPr>
              <a:buFont typeface="Arial" pitchFamily="34" charset="0"/>
              <a:buChar char="•"/>
            </a:pPr>
            <a:r>
              <a:rPr lang="ru-RU" dirty="0" smtClean="0"/>
              <a:t>АНО «Южное региональное агентство развития квалификаций» г. Ростов-на-Дону, ул. Седова б/3, БЦ «Балканы», офис 805, </a:t>
            </a:r>
            <a:r>
              <a:rPr lang="ru-RU" dirty="0" err="1" smtClean="0"/>
              <a:t>I_V_Rybchinskaya@mail.ru</a:t>
            </a:r>
            <a:r>
              <a:rPr lang="ru-RU" dirty="0" smtClean="0"/>
              <a:t>,</a:t>
            </a:r>
            <a:r>
              <a:rPr lang="ru-RU" dirty="0" smtClean="0">
                <a:hlinkClick r:id="rId5"/>
              </a:rPr>
              <a:t> </a:t>
            </a:r>
            <a:endParaRPr lang="ru-RU" dirty="0" smtClean="0"/>
          </a:p>
          <a:p>
            <a:pPr>
              <a:buFont typeface="Arial" pitchFamily="34" charset="0"/>
              <a:buChar char="•"/>
            </a:pPr>
            <a:r>
              <a:rPr lang="ru-RU" dirty="0" smtClean="0"/>
              <a:t>АНО «Центр развития образования и сертификации персонала «Универсум», г. Челябинск, ул. Свободы, 155, офис 712,</a:t>
            </a:r>
            <a:r>
              <a:rPr lang="ru-RU" dirty="0" smtClean="0">
                <a:hlinkClick r:id="rId5"/>
              </a:rPr>
              <a:t> </a:t>
            </a:r>
            <a:r>
              <a:rPr lang="ru-RU" dirty="0" err="1" smtClean="0">
                <a:hlinkClick r:id="rId5"/>
              </a:rPr>
              <a:t>mir_profi@mail.ru</a:t>
            </a:r>
            <a:r>
              <a:rPr lang="ru-RU" dirty="0" smtClean="0"/>
              <a:t>;</a:t>
            </a:r>
          </a:p>
          <a:p>
            <a:r>
              <a:rPr lang="ru-RU" dirty="0" smtClean="0"/>
              <a:t>Центр оценки квалификации «Допуск», 660028, г. Красноярск, ул. Новосибирская, д. 64, </a:t>
            </a:r>
            <a:r>
              <a:rPr lang="ru-RU" dirty="0" err="1" smtClean="0"/>
              <a:t>оф</a:t>
            </a:r>
            <a:r>
              <a:rPr lang="ru-RU" dirty="0" smtClean="0"/>
              <a:t>. 610, +7(391)296-96-52</a:t>
            </a:r>
          </a:p>
          <a:p>
            <a:r>
              <a:rPr lang="ru-RU" dirty="0" smtClean="0">
                <a:hlinkClick r:id="rId6"/>
              </a:rPr>
              <a:t>info@24dopusk.ru</a:t>
            </a:r>
            <a:r>
              <a:rPr lang="ru-RU" dirty="0" smtClean="0"/>
              <a:t>;</a:t>
            </a:r>
          </a:p>
          <a:p>
            <a:pPr>
              <a:buFont typeface="Arial" pitchFamily="34" charset="0"/>
              <a:buChar char="•"/>
            </a:pPr>
            <a:r>
              <a:rPr lang="ru-RU" dirty="0" smtClean="0"/>
              <a:t>ГКУ ЛО «Агентство трудовых ресурсов»,г. Гатчина, Гатчинский район, ул. Карла Маркса, д.66а, atr47@mail.ru;</a:t>
            </a:r>
          </a:p>
          <a:p>
            <a:pPr>
              <a:buFont typeface="Arial" pitchFamily="34" charset="0"/>
              <a:buChar char="•"/>
            </a:pPr>
            <a:r>
              <a:rPr lang="ru-RU" dirty="0" smtClean="0"/>
              <a:t>Краевое государственное казенное учреждение «Ресурсно-методический  центр  системы  социальной  защиты  населения», 660049 , г. Красноярск,, пр. Мира, д.37 «Д», корпус 2; (391) 227-60-22, rmc@rmc24.ru;</a:t>
            </a:r>
          </a:p>
          <a:p>
            <a:pPr>
              <a:buFont typeface="Arial" pitchFamily="34" charset="0"/>
              <a:buChar char="•"/>
            </a:pPr>
            <a:r>
              <a:rPr lang="ru-RU" dirty="0" smtClean="0"/>
              <a:t>ГУ «Центр психолого-педагогической помощи населению «Доверие», 672030 ,Забайкальский край, г. Чита, ул. Текстильщиков, 1а; 28-33-56, 28-33-57,</a:t>
            </a:r>
            <a:r>
              <a:rPr lang="ru-RU" dirty="0" smtClean="0">
                <a:hlinkClick r:id="rId7"/>
              </a:rPr>
              <a:t>oodu@minsz.e-zab.ru</a:t>
            </a:r>
            <a:endParaRPr lang="ru-RU" dirty="0" smtClean="0"/>
          </a:p>
          <a:p>
            <a:pPr>
              <a:buFont typeface="Arial" pitchFamily="34" charset="0"/>
              <a:buChar char="•"/>
            </a:pPr>
            <a:r>
              <a:rPr lang="ru-RU" dirty="0" smtClean="0"/>
              <a:t> </a:t>
            </a:r>
            <a:endParaRPr lang="ru-RU" dirty="0"/>
          </a:p>
        </p:txBody>
      </p:sp>
      <p:sp>
        <p:nvSpPr>
          <p:cNvPr id="10" name="TextBox 9"/>
          <p:cNvSpPr txBox="1"/>
          <p:nvPr/>
        </p:nvSpPr>
        <p:spPr>
          <a:xfrm>
            <a:off x="1603170" y="380010"/>
            <a:ext cx="9440882"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АНО «ЦПР и ОК</a:t>
            </a: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36</a:t>
            </a:fld>
            <a:endParaRPr lang="ru-RU" dirty="0"/>
          </a:p>
        </p:txBody>
      </p:sp>
      <p:sp>
        <p:nvSpPr>
          <p:cNvPr id="7" name="TextBox 6"/>
          <p:cNvSpPr txBox="1"/>
          <p:nvPr/>
        </p:nvSpPr>
        <p:spPr>
          <a:xfrm>
            <a:off x="1603170" y="451262"/>
            <a:ext cx="9440882" cy="341632"/>
          </a:xfrm>
          <a:prstGeom prst="rect">
            <a:avLst/>
          </a:prstGeom>
          <a:noFill/>
        </p:spPr>
        <p:txBody>
          <a:bodyPr wrap="square" rtlCol="0">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8" name="Прямоугольник 7"/>
          <p:cNvSpPr/>
          <p:nvPr/>
        </p:nvSpPr>
        <p:spPr>
          <a:xfrm>
            <a:off x="463138" y="1377539"/>
            <a:ext cx="11329059" cy="4524315"/>
          </a:xfrm>
          <a:prstGeom prst="rect">
            <a:avLst/>
          </a:prstGeom>
        </p:spPr>
        <p:txBody>
          <a:bodyPr wrap="square">
            <a:spAutoFit/>
          </a:bodyPr>
          <a:lstStyle/>
          <a:p>
            <a:pPr>
              <a:buFont typeface="Arial" pitchFamily="34" charset="0"/>
              <a:buChar char="•"/>
            </a:pPr>
            <a:r>
              <a:rPr lang="ru-RU" dirty="0" smtClean="0"/>
              <a:t>АНО ДПО «Подольский региональный учебно-методический центр», г. Подольск, ул. Февральская, д. 57, стр. 1, пом.5, +7 4967 63 04 34,</a:t>
            </a:r>
            <a:r>
              <a:rPr lang="en-US" dirty="0" err="1" smtClean="0"/>
              <a:t>anoprumc</a:t>
            </a:r>
            <a:r>
              <a:rPr lang="ru-RU" dirty="0" smtClean="0"/>
              <a:t>@</a:t>
            </a:r>
            <a:r>
              <a:rPr lang="en-US" dirty="0" err="1" smtClean="0"/>
              <a:t>gmail</a:t>
            </a:r>
            <a:r>
              <a:rPr lang="ru-RU" dirty="0" smtClean="0"/>
              <a:t>.</a:t>
            </a:r>
            <a:r>
              <a:rPr lang="en-US" dirty="0" smtClean="0"/>
              <a:t>com</a:t>
            </a:r>
            <a:r>
              <a:rPr lang="ru-RU" dirty="0" smtClean="0"/>
              <a:t>;</a:t>
            </a:r>
          </a:p>
          <a:p>
            <a:pPr>
              <a:buFont typeface="Arial" pitchFamily="34" charset="0"/>
              <a:buChar char="•"/>
            </a:pPr>
            <a:endParaRPr lang="ru-RU" dirty="0" smtClean="0"/>
          </a:p>
          <a:p>
            <a:pPr>
              <a:buFont typeface="Arial" pitchFamily="34" charset="0"/>
              <a:buChar char="•"/>
            </a:pPr>
            <a:r>
              <a:rPr lang="ru-RU" dirty="0" smtClean="0"/>
              <a:t>ООО "Центр охраны труда "ИНФОКРЫМ, 295034, г. Симферополь, ул. Киевская, д.77/4.</a:t>
            </a:r>
          </a:p>
          <a:p>
            <a:pPr>
              <a:buFont typeface="Arial" pitchFamily="34" charset="0"/>
              <a:buChar char="•"/>
            </a:pPr>
            <a:endParaRPr lang="ru-RU" dirty="0" smtClean="0"/>
          </a:p>
          <a:p>
            <a:pPr>
              <a:buFont typeface="Arial" pitchFamily="34" charset="0"/>
              <a:buChar char="•"/>
            </a:pPr>
            <a:r>
              <a:rPr lang="ru-RU" dirty="0" smtClean="0"/>
              <a:t>Краевое государственное казенное учреждение «Ресурсно-методический  центр  системы  социальной  защиты  населения», 660049, г. Красноярск, пр. Мира, д.37 «Д», корпус 2;</a:t>
            </a:r>
          </a:p>
          <a:p>
            <a:pPr>
              <a:buFont typeface="Arial" pitchFamily="34" charset="0"/>
              <a:buChar char="•"/>
            </a:pPr>
            <a:endParaRPr lang="ru-RU" dirty="0" smtClean="0"/>
          </a:p>
          <a:p>
            <a:pPr>
              <a:buFont typeface="Arial" pitchFamily="34" charset="0"/>
              <a:buChar char="•"/>
            </a:pPr>
            <a:r>
              <a:rPr lang="ru-RU" dirty="0" smtClean="0"/>
              <a:t>ГУ «Центр психолого-педагогической помощи населению «Доверие», 672030 , г. Чита, ул. Текстильщиков, 1а ;</a:t>
            </a:r>
          </a:p>
          <a:p>
            <a:r>
              <a:rPr lang="ru-RU" dirty="0" smtClean="0"/>
              <a:t>АНО ДПО «Подольский региональный учебно-методический центр», г. Подольск, ул. Февральская, д. 57, стр. 1, пом.5;</a:t>
            </a:r>
          </a:p>
          <a:p>
            <a:endParaRPr lang="ru-RU" dirty="0" smtClean="0"/>
          </a:p>
          <a:p>
            <a:pPr>
              <a:buFont typeface="Arial" pitchFamily="34" charset="0"/>
              <a:buChar char="•"/>
            </a:pPr>
            <a:r>
              <a:rPr lang="ru-RU" dirty="0" smtClean="0"/>
              <a:t> ООО "Центр охраны труда "ИНФОКРЫМ" Республика Крым, 295034, г. Симферополь, ул. Киевская, д.77/4,  офис 210,+7 (978) 766-81-12, </a:t>
            </a:r>
            <a:r>
              <a:rPr lang="en-US" dirty="0" smtClean="0"/>
              <a:t>konsaltingtrud@yandex.ru</a:t>
            </a:r>
            <a:r>
              <a:rPr lang="ru-RU" dirty="0" smtClean="0"/>
              <a:t>.</a:t>
            </a:r>
          </a:p>
          <a:p>
            <a:r>
              <a:rPr lang="ru-RU" dirty="0" smtClean="0"/>
              <a:t> </a:t>
            </a:r>
          </a:p>
          <a:p>
            <a:endParaRPr lang="ru-RU" dirty="0"/>
          </a:p>
        </p:txBody>
      </p:sp>
      <p:sp>
        <p:nvSpPr>
          <p:cNvPr id="10" name="TextBox 9"/>
          <p:cNvSpPr txBox="1"/>
          <p:nvPr/>
        </p:nvSpPr>
        <p:spPr>
          <a:xfrm>
            <a:off x="1603170" y="380010"/>
            <a:ext cx="9440882" cy="646331"/>
          </a:xfrm>
          <a:prstGeom prst="rect">
            <a:avLst/>
          </a:prstGeom>
          <a:noFill/>
        </p:spPr>
        <p:txBody>
          <a:bodyPr wrap="square" rtlCol="0">
            <a:spAutoFit/>
          </a:bodyPr>
          <a:lstStyle/>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Места проведения профессионального экзамена</a:t>
            </a:r>
          </a:p>
          <a:p>
            <a:pPr algn="ctr">
              <a:lnSpc>
                <a:spcPct val="90000"/>
              </a:lnSpc>
              <a:spcBef>
                <a:spcPct val="0"/>
              </a:spcBef>
            </a:pP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АНО «ЦПР и ОК</a:t>
            </a: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852551" y="561151"/>
            <a:ext cx="8965870" cy="72138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b="1" dirty="0">
                <a:solidFill>
                  <a:schemeClr val="dk1"/>
                </a:solidFill>
              </a:rPr>
              <a:t>ОСНОВНЫЕ  КОМПОНЕНТЫ  ЦОК</a:t>
            </a:r>
          </a:p>
        </p:txBody>
      </p:sp>
      <p:sp>
        <p:nvSpPr>
          <p:cNvPr id="3" name="Скругленный прямоугольник 2"/>
          <p:cNvSpPr/>
          <p:nvPr/>
        </p:nvSpPr>
        <p:spPr>
          <a:xfrm>
            <a:off x="475013" y="1745673"/>
            <a:ext cx="3389553" cy="605641"/>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b="1" dirty="0">
                <a:latin typeface="Arial" pitchFamily="34" charset="0"/>
                <a:cs typeface="Arial" pitchFamily="34" charset="0"/>
              </a:rPr>
              <a:t>ДОКУМЕНТАЦИЯ</a:t>
            </a:r>
          </a:p>
        </p:txBody>
      </p:sp>
      <p:sp>
        <p:nvSpPr>
          <p:cNvPr id="4" name="Скругленный прямоугольник 3"/>
          <p:cNvSpPr/>
          <p:nvPr/>
        </p:nvSpPr>
        <p:spPr>
          <a:xfrm>
            <a:off x="4559301" y="1811195"/>
            <a:ext cx="3263900" cy="646998"/>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b="1" dirty="0">
                <a:latin typeface="Arial" pitchFamily="34" charset="0"/>
                <a:cs typeface="Arial" pitchFamily="34" charset="0"/>
              </a:rPr>
              <a:t>МАТЕРИАЛЬНЫЕ</a:t>
            </a:r>
          </a:p>
          <a:p>
            <a:pPr algn="ctr">
              <a:defRPr/>
            </a:pPr>
            <a:r>
              <a:rPr lang="ru-RU" b="1" dirty="0">
                <a:latin typeface="Arial" pitchFamily="34" charset="0"/>
                <a:cs typeface="Arial" pitchFamily="34" charset="0"/>
              </a:rPr>
              <a:t>РЕСУРСЫ</a:t>
            </a:r>
          </a:p>
        </p:txBody>
      </p:sp>
      <p:sp>
        <p:nvSpPr>
          <p:cNvPr id="5" name="Скругленный прямоугольник 4"/>
          <p:cNvSpPr/>
          <p:nvPr/>
        </p:nvSpPr>
        <p:spPr>
          <a:xfrm>
            <a:off x="8413173" y="1777342"/>
            <a:ext cx="3295897" cy="633350"/>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b="1" dirty="0">
                <a:latin typeface="Arial" pitchFamily="34" charset="0"/>
                <a:cs typeface="Arial" pitchFamily="34" charset="0"/>
              </a:rPr>
              <a:t>ФИНАНСОВЫЕ</a:t>
            </a:r>
          </a:p>
          <a:p>
            <a:pPr algn="ctr">
              <a:defRPr/>
            </a:pPr>
            <a:r>
              <a:rPr lang="ru-RU" b="1" dirty="0">
                <a:latin typeface="Arial" pitchFamily="34" charset="0"/>
                <a:cs typeface="Arial" pitchFamily="34" charset="0"/>
              </a:rPr>
              <a:t>РЕСУРСЫ</a:t>
            </a:r>
          </a:p>
        </p:txBody>
      </p:sp>
      <p:sp>
        <p:nvSpPr>
          <p:cNvPr id="6" name="Скругленный прямоугольник 5"/>
          <p:cNvSpPr/>
          <p:nvPr/>
        </p:nvSpPr>
        <p:spPr>
          <a:xfrm>
            <a:off x="451260" y="2850077"/>
            <a:ext cx="4013862" cy="2695699"/>
          </a:xfrm>
          <a:prstGeom prst="roundRect">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nchor="ctr"/>
          <a:lstStyle/>
          <a:p>
            <a:pPr>
              <a:buFont typeface="Arial" pitchFamily="34" charset="0"/>
              <a:buChar char="•"/>
              <a:defRPr/>
            </a:pPr>
            <a:endParaRPr lang="ru-RU" sz="1600" dirty="0" smtClean="0">
              <a:latin typeface="Arial" pitchFamily="34" charset="0"/>
              <a:cs typeface="Arial" pitchFamily="34" charset="0"/>
            </a:endParaRPr>
          </a:p>
          <a:p>
            <a:pPr>
              <a:buFont typeface="Arial" pitchFamily="34" charset="0"/>
              <a:buChar char="•"/>
              <a:defRPr/>
            </a:pPr>
            <a:endParaRPr lang="ru-RU" sz="1600" dirty="0" smtClean="0">
              <a:latin typeface="Arial" pitchFamily="34" charset="0"/>
              <a:cs typeface="Arial" pitchFamily="34" charset="0"/>
            </a:endParaRPr>
          </a:p>
          <a:p>
            <a:pPr>
              <a:buFont typeface="Arial" pitchFamily="34" charset="0"/>
              <a:buChar char="•"/>
              <a:defRPr/>
            </a:pPr>
            <a:r>
              <a:rPr lang="ru-RU" sz="1600" dirty="0" smtClean="0">
                <a:latin typeface="Arial" pitchFamily="34" charset="0"/>
                <a:cs typeface="Arial" pitchFamily="34" charset="0"/>
              </a:rPr>
              <a:t> аттестат соответствия ЦОК, выданный СПК СТС;</a:t>
            </a:r>
          </a:p>
          <a:p>
            <a:pPr>
              <a:buFont typeface="Arial" pitchFamily="34" charset="0"/>
              <a:buChar char="•"/>
              <a:defRPr/>
            </a:pPr>
            <a:r>
              <a:rPr lang="ru-RU" sz="1600" dirty="0" smtClean="0">
                <a:latin typeface="Arial" pitchFamily="34" charset="0"/>
                <a:cs typeface="Arial" pitchFamily="34" charset="0"/>
              </a:rPr>
              <a:t> положение о ЦОК;</a:t>
            </a:r>
          </a:p>
          <a:p>
            <a:pPr>
              <a:buFont typeface="Arial" pitchFamily="34" charset="0"/>
              <a:buChar char="•"/>
              <a:defRPr/>
            </a:pPr>
            <a:r>
              <a:rPr lang="ru-RU" sz="1600" dirty="0" smtClean="0">
                <a:latin typeface="Arial" pitchFamily="34" charset="0"/>
                <a:cs typeface="Arial" pitchFamily="34" charset="0"/>
              </a:rPr>
              <a:t> </a:t>
            </a:r>
            <a:r>
              <a:rPr lang="ru-RU" sz="1600" dirty="0">
                <a:latin typeface="Arial" pitchFamily="34" charset="0"/>
                <a:cs typeface="Arial" pitchFamily="34" charset="0"/>
              </a:rPr>
              <a:t>оценочные </a:t>
            </a:r>
            <a:r>
              <a:rPr lang="ru-RU" sz="1600" dirty="0" smtClean="0">
                <a:latin typeface="Arial" pitchFamily="34" charset="0"/>
                <a:cs typeface="Arial" pitchFamily="34" charset="0"/>
              </a:rPr>
              <a:t>средства;</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распорядительные </a:t>
            </a:r>
            <a:r>
              <a:rPr lang="ru-RU" sz="1600" dirty="0" smtClean="0">
                <a:latin typeface="Arial" pitchFamily="34" charset="0"/>
                <a:cs typeface="Arial" pitchFamily="34" charset="0"/>
              </a:rPr>
              <a:t>документы</a:t>
            </a:r>
          </a:p>
          <a:p>
            <a:pPr>
              <a:buFont typeface="Arial" pitchFamily="34" charset="0"/>
              <a:buChar char="•"/>
              <a:defRPr/>
            </a:pPr>
            <a:r>
              <a:rPr lang="ru-RU" sz="1600" dirty="0" smtClean="0">
                <a:latin typeface="Arial" pitchFamily="34" charset="0"/>
                <a:cs typeface="Arial" pitchFamily="34" charset="0"/>
              </a:rPr>
              <a:t> инструкции(по безопасному ведению работ, по пожарной безопасности, по порядку проведения профессионального экзамена). </a:t>
            </a:r>
          </a:p>
          <a:p>
            <a:pPr>
              <a:buFont typeface="Arial" pitchFamily="34" charset="0"/>
              <a:buChar char="•"/>
              <a:defRPr/>
            </a:pPr>
            <a:endParaRPr lang="ru-RU" sz="1600" dirty="0">
              <a:latin typeface="Arial" pitchFamily="34" charset="0"/>
              <a:cs typeface="Arial" pitchFamily="34" charset="0"/>
            </a:endParaRPr>
          </a:p>
        </p:txBody>
      </p:sp>
      <p:sp>
        <p:nvSpPr>
          <p:cNvPr id="7" name="Скругленный прямоугольник 6"/>
          <p:cNvSpPr/>
          <p:nvPr/>
        </p:nvSpPr>
        <p:spPr>
          <a:xfrm>
            <a:off x="4570682" y="2921330"/>
            <a:ext cx="3647017" cy="1548063"/>
          </a:xfrm>
          <a:prstGeom prst="roundRect">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nchor="ctr"/>
          <a:lstStyle/>
          <a:p>
            <a:pPr>
              <a:buFont typeface="Arial" pitchFamily="34" charset="0"/>
              <a:buChar char="•"/>
              <a:defRPr/>
            </a:pPr>
            <a:r>
              <a:rPr lang="ru-RU" sz="1600" dirty="0">
                <a:latin typeface="Arial" pitchFamily="34" charset="0"/>
                <a:cs typeface="Arial" pitchFamily="34" charset="0"/>
              </a:rPr>
              <a:t> помещение, </a:t>
            </a:r>
            <a:r>
              <a:rPr lang="ru-RU" sz="1600" dirty="0" smtClean="0">
                <a:latin typeface="Arial" pitchFamily="34" charset="0"/>
                <a:cs typeface="Arial" pitchFamily="34" charset="0"/>
              </a:rPr>
              <a:t>оргтехника;</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приборы, </a:t>
            </a:r>
            <a:r>
              <a:rPr lang="ru-RU" sz="1600" dirty="0" smtClean="0">
                <a:latin typeface="Arial" pitchFamily="34" charset="0"/>
                <a:cs typeface="Arial" pitchFamily="34" charset="0"/>
              </a:rPr>
              <a:t>инструменты;</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программные  </a:t>
            </a:r>
            <a:r>
              <a:rPr lang="ru-RU" sz="1600" dirty="0" smtClean="0">
                <a:latin typeface="Arial" pitchFamily="34" charset="0"/>
                <a:cs typeface="Arial" pitchFamily="34" charset="0"/>
              </a:rPr>
              <a:t>продукты;</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a:t>
            </a:r>
            <a:r>
              <a:rPr lang="ru-RU" sz="1600" dirty="0" err="1">
                <a:latin typeface="Arial" pitchFamily="34" charset="0"/>
                <a:cs typeface="Arial" pitchFamily="34" charset="0"/>
              </a:rPr>
              <a:t>телекоммуникационня</a:t>
            </a:r>
            <a:r>
              <a:rPr lang="ru-RU" sz="1600" dirty="0">
                <a:latin typeface="Arial" pitchFamily="34" charset="0"/>
                <a:cs typeface="Arial" pitchFamily="34" charset="0"/>
              </a:rPr>
              <a:t> </a:t>
            </a:r>
            <a:r>
              <a:rPr lang="ru-RU" sz="1600" dirty="0" smtClean="0">
                <a:latin typeface="Arial" pitchFamily="34" charset="0"/>
                <a:cs typeface="Arial" pitchFamily="34" charset="0"/>
              </a:rPr>
              <a:t>сеть;</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a:t>
            </a:r>
            <a:r>
              <a:rPr lang="ru-RU" sz="1600" dirty="0" err="1" smtClean="0">
                <a:latin typeface="Arial" pitchFamily="34" charset="0"/>
                <a:cs typeface="Arial" pitchFamily="34" charset="0"/>
              </a:rPr>
              <a:t>СИЗы</a:t>
            </a:r>
            <a:r>
              <a:rPr lang="ru-RU" sz="1600" dirty="0" smtClean="0">
                <a:latin typeface="Arial" pitchFamily="34" charset="0"/>
                <a:cs typeface="Arial" pitchFamily="34" charset="0"/>
              </a:rPr>
              <a:t>.</a:t>
            </a:r>
            <a:endParaRPr lang="ru-RU" sz="1600" dirty="0">
              <a:latin typeface="Arial" pitchFamily="34" charset="0"/>
              <a:cs typeface="Arial" pitchFamily="34" charset="0"/>
            </a:endParaRPr>
          </a:p>
        </p:txBody>
      </p:sp>
      <p:sp>
        <p:nvSpPr>
          <p:cNvPr id="8" name="Скругленный прямоугольник 7"/>
          <p:cNvSpPr/>
          <p:nvPr/>
        </p:nvSpPr>
        <p:spPr>
          <a:xfrm>
            <a:off x="8507930" y="3016331"/>
            <a:ext cx="3403022" cy="1864427"/>
          </a:xfrm>
          <a:prstGeom prst="roundRect">
            <a:avLst/>
          </a:prstGeom>
          <a:solidFill>
            <a:schemeClr val="accent3">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1">
            <a:schemeClr val="accent2"/>
          </a:lnRef>
          <a:fillRef idx="2">
            <a:schemeClr val="accent2"/>
          </a:fillRef>
          <a:effectRef idx="1">
            <a:schemeClr val="accent2"/>
          </a:effectRef>
          <a:fontRef idx="minor">
            <a:schemeClr val="dk1"/>
          </a:fontRef>
        </p:style>
        <p:txBody>
          <a:bodyPr anchor="ctr"/>
          <a:lstStyle/>
          <a:p>
            <a:pPr>
              <a:buFont typeface="Arial" pitchFamily="34" charset="0"/>
              <a:buChar char="•"/>
              <a:defRPr/>
            </a:pPr>
            <a:r>
              <a:rPr lang="ru-RU" sz="1600" dirty="0">
                <a:latin typeface="Arial" pitchFamily="34" charset="0"/>
                <a:cs typeface="Arial" pitchFamily="34" charset="0"/>
              </a:rPr>
              <a:t> подготовка  </a:t>
            </a:r>
            <a:r>
              <a:rPr lang="ru-RU" sz="1600" dirty="0" smtClean="0">
                <a:latin typeface="Arial" pitchFamily="34" charset="0"/>
                <a:cs typeface="Arial" pitchFamily="34" charset="0"/>
              </a:rPr>
              <a:t>экспертов,</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a:t>
            </a:r>
            <a:r>
              <a:rPr lang="ru-RU" sz="1600" dirty="0" smtClean="0">
                <a:latin typeface="Arial" pitchFamily="34" charset="0"/>
                <a:cs typeface="Arial" pitchFamily="34" charset="0"/>
              </a:rPr>
              <a:t> повышение квалификации;</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приобретение </a:t>
            </a:r>
            <a:r>
              <a:rPr lang="ru-RU" sz="1600" dirty="0" smtClean="0">
                <a:latin typeface="Arial" pitchFamily="34" charset="0"/>
                <a:cs typeface="Arial" pitchFamily="34" charset="0"/>
              </a:rPr>
              <a:t>оценочных</a:t>
            </a:r>
          </a:p>
          <a:p>
            <a:pPr>
              <a:buFont typeface="Arial" pitchFamily="34" charset="0"/>
              <a:buChar char="•"/>
              <a:defRPr/>
            </a:pPr>
            <a:r>
              <a:rPr lang="ru-RU" sz="1600" dirty="0" smtClean="0">
                <a:latin typeface="Arial" pitchFamily="34" charset="0"/>
                <a:cs typeface="Arial" pitchFamily="34" charset="0"/>
              </a:rPr>
              <a:t>  средств;</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заработная </a:t>
            </a:r>
            <a:r>
              <a:rPr lang="ru-RU" sz="1600" dirty="0" smtClean="0">
                <a:latin typeface="Arial" pitchFamily="34" charset="0"/>
                <a:cs typeface="Arial" pitchFamily="34" charset="0"/>
              </a:rPr>
              <a:t>плата;</a:t>
            </a:r>
            <a:endParaRPr lang="ru-RU" sz="1600" dirty="0">
              <a:latin typeface="Arial" pitchFamily="34" charset="0"/>
              <a:cs typeface="Arial" pitchFamily="34" charset="0"/>
            </a:endParaRPr>
          </a:p>
          <a:p>
            <a:pPr>
              <a:buFont typeface="Arial" pitchFamily="34" charset="0"/>
              <a:buChar char="•"/>
              <a:defRPr/>
            </a:pPr>
            <a:r>
              <a:rPr lang="ru-RU" sz="1600" dirty="0">
                <a:latin typeface="Arial" pitchFamily="34" charset="0"/>
                <a:cs typeface="Arial" pitchFamily="34" charset="0"/>
              </a:rPr>
              <a:t> текущие </a:t>
            </a:r>
            <a:r>
              <a:rPr lang="ru-RU" sz="1600" dirty="0" smtClean="0">
                <a:latin typeface="Arial" pitchFamily="34" charset="0"/>
                <a:cs typeface="Arial" pitchFamily="34" charset="0"/>
              </a:rPr>
              <a:t>расходы(бланки, проспекты и др.)</a:t>
            </a:r>
            <a:endParaRPr lang="ru-RU" sz="1600" dirty="0">
              <a:latin typeface="Arial" pitchFamily="34" charset="0"/>
              <a:cs typeface="Arial" pitchFamily="34" charset="0"/>
            </a:endParaRPr>
          </a:p>
        </p:txBody>
      </p:sp>
      <p:sp>
        <p:nvSpPr>
          <p:cNvPr id="31" name="Стрелка вниз 30"/>
          <p:cNvSpPr/>
          <p:nvPr/>
        </p:nvSpPr>
        <p:spPr>
          <a:xfrm>
            <a:off x="2147126" y="1341912"/>
            <a:ext cx="647700" cy="391886"/>
          </a:xfrm>
          <a:prstGeom prst="downArrow">
            <a:avLst/>
          </a:prstGeom>
          <a:effectLst>
            <a:glow rad="635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p>
        </p:txBody>
      </p:sp>
      <p:sp>
        <p:nvSpPr>
          <p:cNvPr id="32" name="Стрелка вниз 31"/>
          <p:cNvSpPr/>
          <p:nvPr/>
        </p:nvSpPr>
        <p:spPr>
          <a:xfrm>
            <a:off x="5903385" y="1367335"/>
            <a:ext cx="647700" cy="402090"/>
          </a:xfrm>
          <a:prstGeom prst="downArrow">
            <a:avLst/>
          </a:prstGeom>
          <a:effectLst>
            <a:glow rad="635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p>
        </p:txBody>
      </p:sp>
      <p:sp>
        <p:nvSpPr>
          <p:cNvPr id="33" name="Стрелка вниз 32"/>
          <p:cNvSpPr/>
          <p:nvPr/>
        </p:nvSpPr>
        <p:spPr>
          <a:xfrm>
            <a:off x="9864382" y="1367333"/>
            <a:ext cx="647700" cy="354589"/>
          </a:xfrm>
          <a:prstGeom prst="downArrow">
            <a:avLst/>
          </a:prstGeom>
          <a:effectLst>
            <a:glow rad="63500">
              <a:schemeClr val="accent1">
                <a:satMod val="175000"/>
                <a:alpha val="40000"/>
              </a:schemeClr>
            </a:glow>
          </a:effectLst>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solidFill>
                <a:schemeClr val="dk1"/>
              </a:solidFill>
            </a:endParaRPr>
          </a:p>
        </p:txBody>
      </p:sp>
      <p:sp>
        <p:nvSpPr>
          <p:cNvPr id="35" name="Стрелка вниз 34"/>
          <p:cNvSpPr/>
          <p:nvPr/>
        </p:nvSpPr>
        <p:spPr>
          <a:xfrm>
            <a:off x="2087748" y="2417271"/>
            <a:ext cx="647700" cy="420933"/>
          </a:xfrm>
          <a:prstGeom prst="downArrow">
            <a:avLst/>
          </a:prstGeom>
          <a:ln>
            <a:noFill/>
          </a:ln>
          <a:effectLst/>
          <a:scene3d>
            <a:camera prst="orthographicFront">
              <a:rot lat="0" lon="0" rev="0"/>
            </a:camera>
            <a:lightRig rig="contrasting" dir="t">
              <a:rot lat="0" lon="0" rev="7800000"/>
            </a:lightRig>
          </a:scene3d>
          <a:sp3d>
            <a:bevelT w="139700" h="139700"/>
          </a:sp3d>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p>
        </p:txBody>
      </p:sp>
      <p:sp>
        <p:nvSpPr>
          <p:cNvPr id="36" name="Стрелка вниз 35"/>
          <p:cNvSpPr/>
          <p:nvPr/>
        </p:nvSpPr>
        <p:spPr>
          <a:xfrm>
            <a:off x="5855883" y="2536021"/>
            <a:ext cx="647700" cy="420934"/>
          </a:xfrm>
          <a:prstGeom prst="downArrow">
            <a:avLst/>
          </a:prstGeom>
          <a:ln>
            <a:noFill/>
          </a:ln>
          <a:effectLst/>
          <a:scene3d>
            <a:camera prst="orthographicFront">
              <a:rot lat="0" lon="0" rev="0"/>
            </a:camera>
            <a:lightRig rig="contrasting" dir="t">
              <a:rot lat="0" lon="0" rev="7800000"/>
            </a:lightRig>
          </a:scene3d>
          <a:sp3d>
            <a:bevelT w="139700" h="139700"/>
          </a:sp3d>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p>
        </p:txBody>
      </p:sp>
      <p:sp>
        <p:nvSpPr>
          <p:cNvPr id="37" name="Стрелка вниз 36"/>
          <p:cNvSpPr/>
          <p:nvPr/>
        </p:nvSpPr>
        <p:spPr>
          <a:xfrm>
            <a:off x="9804760" y="2476645"/>
            <a:ext cx="645583" cy="468436"/>
          </a:xfrm>
          <a:prstGeom prst="downArrow">
            <a:avLst/>
          </a:prstGeom>
          <a:ln>
            <a:noFill/>
          </a:ln>
          <a:effectLst/>
          <a:scene3d>
            <a:camera prst="orthographicFront">
              <a:rot lat="0" lon="0" rev="0"/>
            </a:camera>
            <a:lightRig rig="contrasting" dir="t">
              <a:rot lat="0" lon="0" rev="7800000"/>
            </a:lightRig>
          </a:scene3d>
          <a:sp3d>
            <a:bevelT w="139700" h="139700"/>
          </a:sp3d>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ru-RU"/>
          </a:p>
        </p:txBody>
      </p:sp>
      <p:sp>
        <p:nvSpPr>
          <p:cNvPr id="38" name="Скругленный прямоугольник 37"/>
          <p:cNvSpPr/>
          <p:nvPr/>
        </p:nvSpPr>
        <p:spPr>
          <a:xfrm>
            <a:off x="334434" y="5605153"/>
            <a:ext cx="11523133" cy="1063935"/>
          </a:xfrm>
          <a:prstGeom prst="roundRect">
            <a:avLst/>
          </a:prstGeom>
        </p:spPr>
        <p:style>
          <a:lnRef idx="2">
            <a:schemeClr val="accent1"/>
          </a:lnRef>
          <a:fillRef idx="1001">
            <a:schemeClr val="lt2"/>
          </a:fillRef>
          <a:effectRef idx="0">
            <a:schemeClr val="accent1"/>
          </a:effectRef>
          <a:fontRef idx="minor">
            <a:schemeClr val="dk1"/>
          </a:fontRef>
        </p:style>
        <p:txBody>
          <a:bodyPr/>
          <a:lstStyle/>
          <a:p>
            <a:pPr>
              <a:buFont typeface="Arial" pitchFamily="34" charset="0"/>
              <a:buChar char="•"/>
              <a:defRPr/>
            </a:pPr>
            <a:r>
              <a:rPr lang="ru-RU" sz="2000" dirty="0">
                <a:latin typeface="Arial" pitchFamily="34" charset="0"/>
                <a:cs typeface="Arial" pitchFamily="34" charset="0"/>
              </a:rPr>
              <a:t> </a:t>
            </a:r>
            <a:r>
              <a:rPr lang="ru-RU" dirty="0">
                <a:latin typeface="Arial" pitchFamily="34" charset="0"/>
                <a:cs typeface="Arial" pitchFamily="34" charset="0"/>
              </a:rPr>
              <a:t>применение оценочных </a:t>
            </a:r>
            <a:r>
              <a:rPr lang="ru-RU" dirty="0" smtClean="0">
                <a:latin typeface="Arial" pitchFamily="34" charset="0"/>
                <a:cs typeface="Arial" pitchFamily="34" charset="0"/>
              </a:rPr>
              <a:t>средств,  </a:t>
            </a:r>
            <a:r>
              <a:rPr lang="ru-RU" dirty="0">
                <a:latin typeface="Arial" pitchFamily="34" charset="0"/>
                <a:cs typeface="Arial" pitchFamily="34" charset="0"/>
              </a:rPr>
              <a:t>утверждённых </a:t>
            </a:r>
            <a:r>
              <a:rPr lang="ru-RU" dirty="0" smtClean="0">
                <a:latin typeface="Arial" pitchFamily="34" charset="0"/>
                <a:cs typeface="Arial" pitchFamily="34" charset="0"/>
              </a:rPr>
              <a:t>СПК СТС;</a:t>
            </a:r>
            <a:endParaRPr lang="ru-RU" dirty="0">
              <a:latin typeface="Arial" pitchFamily="34" charset="0"/>
              <a:cs typeface="Arial" pitchFamily="34" charset="0"/>
            </a:endParaRPr>
          </a:p>
          <a:p>
            <a:pPr>
              <a:buFont typeface="Arial" pitchFamily="34" charset="0"/>
              <a:buChar char="•"/>
              <a:defRPr/>
            </a:pPr>
            <a:r>
              <a:rPr lang="ru-RU" dirty="0">
                <a:latin typeface="Arial" pitchFamily="34" charset="0"/>
                <a:cs typeface="Arial" pitchFamily="34" charset="0"/>
              </a:rPr>
              <a:t> проведение  </a:t>
            </a:r>
            <a:r>
              <a:rPr lang="ru-RU" dirty="0" smtClean="0">
                <a:latin typeface="Arial" pitchFamily="34" charset="0"/>
                <a:cs typeface="Arial" pitchFamily="34" charset="0"/>
              </a:rPr>
              <a:t>профессионального экзамена; </a:t>
            </a:r>
          </a:p>
          <a:p>
            <a:pPr>
              <a:buFont typeface="Arial" pitchFamily="34" charset="0"/>
              <a:buChar char="•"/>
              <a:defRPr/>
            </a:pPr>
            <a:r>
              <a:rPr lang="ru-RU" dirty="0" smtClean="0">
                <a:latin typeface="Arial" pitchFamily="34" charset="0"/>
                <a:cs typeface="Arial" pitchFamily="34" charset="0"/>
              </a:rPr>
              <a:t> исполнять </a:t>
            </a:r>
            <a:r>
              <a:rPr lang="ru-RU" dirty="0">
                <a:latin typeface="Arial" pitchFamily="34" charset="0"/>
                <a:cs typeface="Arial" pitchFamily="34" charset="0"/>
              </a:rPr>
              <a:t>решение апелляционной </a:t>
            </a:r>
            <a:r>
              <a:rPr lang="ru-RU" dirty="0" smtClean="0">
                <a:latin typeface="Arial" pitchFamily="34" charset="0"/>
                <a:cs typeface="Arial" pitchFamily="34" charset="0"/>
              </a:rPr>
              <a:t>комиссии</a:t>
            </a:r>
            <a:r>
              <a:rPr lang="ru-RU" sz="2000" dirty="0" smtClean="0">
                <a:latin typeface="Arial" pitchFamily="34" charset="0"/>
                <a:cs typeface="Arial" pitchFamily="34" charset="0"/>
              </a:rPr>
              <a:t>.</a:t>
            </a:r>
            <a:endParaRPr lang="ru-RU" sz="2000" dirty="0">
              <a:latin typeface="Arial" pitchFamily="34" charset="0"/>
              <a:cs typeface="Arial" pitchFamily="34" charset="0"/>
            </a:endParaRPr>
          </a:p>
          <a:p>
            <a:pPr>
              <a:defRPr/>
            </a:pPr>
            <a:endParaRPr lang="ru-RU" sz="2000" dirty="0">
              <a:latin typeface="Arial" pitchFamily="34" charset="0"/>
              <a:cs typeface="Arial" pitchFamily="34" charset="0"/>
            </a:endParaRPr>
          </a:p>
        </p:txBody>
      </p:sp>
      <p:sp>
        <p:nvSpPr>
          <p:cNvPr id="1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a:xfrm>
            <a:off x="8610600" y="6356350"/>
            <a:ext cx="2743200" cy="365125"/>
          </a:xfrm>
        </p:spPr>
        <p:txBody>
          <a:bodyPr/>
          <a:lstStyle/>
          <a:p>
            <a:fld id="{0B2B4198-F023-4CE2-B86B-5560ECF9F361}" type="slidenum">
              <a:rPr lang="ru-RU" smtClean="0"/>
              <a:pPr/>
              <a:t>37</a:t>
            </a:fld>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38</a:t>
            </a:fld>
            <a:endParaRPr lang="ru-RU" dirty="0"/>
          </a:p>
        </p:txBody>
      </p:sp>
      <p:sp>
        <p:nvSpPr>
          <p:cNvPr id="7" name="TextBox 6"/>
          <p:cNvSpPr txBox="1"/>
          <p:nvPr/>
        </p:nvSpPr>
        <p:spPr>
          <a:xfrm>
            <a:off x="1603170" y="451262"/>
            <a:ext cx="9440882" cy="341632"/>
          </a:xfrm>
          <a:prstGeom prst="rect">
            <a:avLst/>
          </a:prstGeom>
          <a:noFill/>
        </p:spPr>
        <p:txBody>
          <a:bodyPr wrap="square" rtlCol="0">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8" name="Прямоугольник 7"/>
          <p:cNvSpPr/>
          <p:nvPr/>
        </p:nvSpPr>
        <p:spPr>
          <a:xfrm>
            <a:off x="427513" y="4085112"/>
            <a:ext cx="11340934" cy="2862322"/>
          </a:xfrm>
          <a:prstGeom prst="rect">
            <a:avLst/>
          </a:prstGeom>
          <a:scene3d>
            <a:camera prst="orthographicFront"/>
            <a:lightRig rig="threePt" dir="t"/>
          </a:scene3d>
          <a:sp3d>
            <a:bevelT/>
          </a:sp3d>
        </p:spPr>
        <p:txBody>
          <a:bodyPr wrap="square">
            <a:spAutoFit/>
          </a:bodyPr>
          <a:lstStyle/>
          <a:p>
            <a:pPr algn="just"/>
            <a:r>
              <a:rPr lang="ru-RU" dirty="0" err="1" smtClean="0"/>
              <a:t>Снок=МРОТ</a:t>
            </a:r>
            <a:r>
              <a:rPr lang="ru-RU" dirty="0" smtClean="0"/>
              <a:t>× </a:t>
            </a:r>
            <a:r>
              <a:rPr lang="ru-RU" dirty="0" smtClean="0">
                <a:latin typeface="Times New Roman"/>
                <a:ea typeface="Calibri"/>
                <a:cs typeface="Times New Roman"/>
              </a:rPr>
              <a:t>К</a:t>
            </a:r>
            <a:r>
              <a:rPr lang="ru-RU" sz="1100" dirty="0" smtClean="0">
                <a:latin typeface="Times New Roman"/>
                <a:ea typeface="Calibri"/>
                <a:cs typeface="Times New Roman"/>
              </a:rPr>
              <a:t>1 </a:t>
            </a:r>
            <a:r>
              <a:rPr lang="ru-RU" dirty="0" smtClean="0"/>
              <a:t>× </a:t>
            </a:r>
            <a:r>
              <a:rPr lang="ru-RU" dirty="0" smtClean="0">
                <a:latin typeface="Times New Roman"/>
                <a:ea typeface="Calibri"/>
                <a:cs typeface="Times New Roman"/>
              </a:rPr>
              <a:t>К</a:t>
            </a:r>
            <a:r>
              <a:rPr lang="ru-RU" sz="1100" dirty="0" smtClean="0">
                <a:latin typeface="Times New Roman"/>
                <a:ea typeface="Calibri"/>
                <a:cs typeface="Times New Roman"/>
              </a:rPr>
              <a:t>2, </a:t>
            </a:r>
            <a:r>
              <a:rPr lang="ru-RU" dirty="0" smtClean="0"/>
              <a:t> где:</a:t>
            </a:r>
          </a:p>
          <a:p>
            <a:pPr algn="just"/>
            <a:r>
              <a:rPr lang="ru-RU" dirty="0" smtClean="0"/>
              <a:t>МРОТ - минимальный размер оплаты труда; </a:t>
            </a:r>
          </a:p>
          <a:p>
            <a:pPr algn="just"/>
            <a:r>
              <a:rPr lang="ru-RU" dirty="0" smtClean="0"/>
              <a:t>К1 - коэффициент учитывающий сложность измерительных инструментов для проведения профессионального экзамена, позволяющих оценить квалификацию соискателя;</a:t>
            </a:r>
          </a:p>
          <a:p>
            <a:pPr algn="just"/>
            <a:r>
              <a:rPr lang="ru-RU" dirty="0" smtClean="0"/>
              <a:t>К2 - коэффициент учитывающий уровень материально - технического обеспечения процедуры проведения профессионального экзамена (характеризуется стоимостью необходимых расходных материалов).</a:t>
            </a:r>
          </a:p>
          <a:p>
            <a:endParaRPr lang="ru-RU" dirty="0" smtClean="0"/>
          </a:p>
          <a:p>
            <a:pPr algn="just"/>
            <a:r>
              <a:rPr lang="ru-RU" dirty="0" smtClean="0"/>
              <a:t>          *Методика определения стоимости услуг по независимой оценке квалификации в центрах оценки квалификаций  СПК СТС, утв. решением Совета от 12.09.2018 г. </a:t>
            </a:r>
          </a:p>
          <a:p>
            <a:pPr algn="just"/>
            <a:r>
              <a:rPr lang="ru-RU" dirty="0" smtClean="0"/>
              <a:t> </a:t>
            </a:r>
            <a:endParaRPr lang="ru-RU" dirty="0"/>
          </a:p>
        </p:txBody>
      </p:sp>
      <p:sp>
        <p:nvSpPr>
          <p:cNvPr id="10" name="TextBox 9"/>
          <p:cNvSpPr txBox="1"/>
          <p:nvPr/>
        </p:nvSpPr>
        <p:spPr>
          <a:xfrm>
            <a:off x="1603170" y="380010"/>
            <a:ext cx="9440882" cy="707886"/>
          </a:xfrm>
          <a:prstGeom prst="rect">
            <a:avLst/>
          </a:prstGeom>
          <a:noFill/>
        </p:spPr>
        <p:txBody>
          <a:bodyPr wrap="square" rtlCol="0">
            <a:spAutoFit/>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Примерная стоимость услуг </a:t>
            </a:r>
            <a:r>
              <a:rPr lang="ru-RU" sz="2000" b="1" dirty="0" err="1"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Снок</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по независимой оценке квалификации  в центрах оценки квалификаций СПК СТС</a:t>
            </a:r>
          </a:p>
        </p:txBody>
      </p:sp>
      <p:graphicFrame>
        <p:nvGraphicFramePr>
          <p:cNvPr id="9" name="Таблица 8"/>
          <p:cNvGraphicFramePr>
            <a:graphicFrameLocks noGrp="1"/>
          </p:cNvGraphicFramePr>
          <p:nvPr/>
        </p:nvGraphicFramePr>
        <p:xfrm>
          <a:off x="581891" y="1413164"/>
          <a:ext cx="9702140" cy="2597507"/>
        </p:xfrm>
        <a:graphic>
          <a:graphicData uri="http://schemas.openxmlformats.org/drawingml/2006/table">
            <a:tbl>
              <a:tblPr>
                <a:effectLst>
                  <a:innerShdw blurRad="114300">
                    <a:prstClr val="black"/>
                  </a:innerShdw>
                </a:effectLst>
              </a:tblPr>
              <a:tblGrid>
                <a:gridCol w="1242763"/>
                <a:gridCol w="1449890"/>
                <a:gridCol w="1413338"/>
                <a:gridCol w="5596149"/>
              </a:tblGrid>
              <a:tr h="581891">
                <a:tc>
                  <a:txBody>
                    <a:bodyPr/>
                    <a:lstStyle/>
                    <a:p>
                      <a:pPr algn="ctr">
                        <a:lnSpc>
                          <a:spcPct val="115000"/>
                        </a:lnSpc>
                        <a:spcAft>
                          <a:spcPts val="0"/>
                        </a:spcAft>
                      </a:pPr>
                      <a:r>
                        <a:rPr lang="ru-RU" sz="1100" b="1" dirty="0" smtClean="0">
                          <a:latin typeface="Times New Roman"/>
                          <a:ea typeface="Calibri"/>
                          <a:cs typeface="Times New Roman"/>
                        </a:rPr>
                        <a:t>Уровни</a:t>
                      </a:r>
                    </a:p>
                    <a:p>
                      <a:pPr algn="ctr">
                        <a:lnSpc>
                          <a:spcPct val="115000"/>
                        </a:lnSpc>
                        <a:spcAft>
                          <a:spcPts val="0"/>
                        </a:spcAft>
                      </a:pPr>
                      <a:r>
                        <a:rPr lang="ru-RU" sz="1100" b="1" dirty="0" smtClean="0">
                          <a:latin typeface="Times New Roman"/>
                          <a:ea typeface="Calibri"/>
                          <a:cs typeface="Times New Roman"/>
                        </a:rPr>
                        <a:t> </a:t>
                      </a:r>
                      <a:r>
                        <a:rPr lang="ru-RU" sz="1100" b="1" dirty="0">
                          <a:latin typeface="Times New Roman"/>
                          <a:ea typeface="Calibri"/>
                          <a:cs typeface="Times New Roman"/>
                        </a:rPr>
                        <a:t>квалификации</a:t>
                      </a:r>
                      <a:endParaRPr lang="ru-RU" sz="11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100" b="1" dirty="0">
                          <a:latin typeface="Times New Roman"/>
                          <a:ea typeface="Calibri"/>
                          <a:cs typeface="Times New Roman"/>
                        </a:rPr>
                        <a:t>Значение </a:t>
                      </a:r>
                      <a:endParaRPr lang="ru-RU" sz="1100" b="1" dirty="0" smtClean="0">
                        <a:latin typeface="Times New Roman"/>
                        <a:ea typeface="Calibri"/>
                        <a:cs typeface="Times New Roman"/>
                      </a:endParaRPr>
                    </a:p>
                    <a:p>
                      <a:pPr algn="ctr">
                        <a:lnSpc>
                          <a:spcPct val="115000"/>
                        </a:lnSpc>
                        <a:spcAft>
                          <a:spcPts val="0"/>
                        </a:spcAft>
                      </a:pPr>
                      <a:r>
                        <a:rPr lang="ru-RU" sz="1100" b="1" dirty="0" smtClean="0">
                          <a:latin typeface="Times New Roman"/>
                          <a:ea typeface="Calibri"/>
                          <a:cs typeface="Times New Roman"/>
                        </a:rPr>
                        <a:t>коэффициента  </a:t>
                      </a:r>
                      <a:r>
                        <a:rPr lang="ru-RU" sz="1100" b="1" dirty="0">
                          <a:latin typeface="Times New Roman"/>
                          <a:ea typeface="Calibri"/>
                          <a:cs typeface="Times New Roman"/>
                        </a:rPr>
                        <a:t>К</a:t>
                      </a:r>
                      <a:r>
                        <a:rPr lang="ru-RU" sz="800" b="1" dirty="0">
                          <a:latin typeface="Times New Roman"/>
                          <a:ea typeface="Calibri"/>
                          <a:cs typeface="Times New Roman"/>
                        </a:rPr>
                        <a:t>1</a:t>
                      </a:r>
                      <a:endParaRPr lang="ru-RU" sz="11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100" b="1" dirty="0">
                          <a:latin typeface="Times New Roman"/>
                          <a:ea typeface="Calibri"/>
                          <a:cs typeface="Times New Roman"/>
                        </a:rPr>
                        <a:t>Значение </a:t>
                      </a:r>
                      <a:endParaRPr lang="ru-RU" sz="1100" b="1" dirty="0">
                        <a:latin typeface="Calibri"/>
                        <a:ea typeface="Calibri"/>
                        <a:cs typeface="Times New Roman"/>
                      </a:endParaRPr>
                    </a:p>
                    <a:p>
                      <a:pPr algn="ctr">
                        <a:lnSpc>
                          <a:spcPct val="115000"/>
                        </a:lnSpc>
                        <a:spcAft>
                          <a:spcPts val="0"/>
                        </a:spcAft>
                      </a:pPr>
                      <a:r>
                        <a:rPr lang="ru-RU" sz="1100" b="1" dirty="0">
                          <a:latin typeface="Times New Roman"/>
                          <a:ea typeface="Calibri"/>
                          <a:cs typeface="Times New Roman"/>
                        </a:rPr>
                        <a:t>коэффициента  </a:t>
                      </a:r>
                      <a:endParaRPr lang="ru-RU" sz="1100" b="1" dirty="0">
                        <a:latin typeface="Calibri"/>
                        <a:ea typeface="Calibri"/>
                        <a:cs typeface="Times New Roman"/>
                      </a:endParaRPr>
                    </a:p>
                    <a:p>
                      <a:pPr algn="ctr">
                        <a:lnSpc>
                          <a:spcPct val="115000"/>
                        </a:lnSpc>
                        <a:spcAft>
                          <a:spcPts val="0"/>
                        </a:spcAft>
                      </a:pPr>
                      <a:r>
                        <a:rPr lang="ru-RU" sz="1100" b="1" dirty="0">
                          <a:latin typeface="Times New Roman"/>
                          <a:ea typeface="Calibri"/>
                          <a:cs typeface="Times New Roman"/>
                        </a:rPr>
                        <a:t>К</a:t>
                      </a:r>
                      <a:r>
                        <a:rPr lang="ru-RU" sz="800" b="1" dirty="0">
                          <a:latin typeface="Times New Roman"/>
                          <a:ea typeface="Calibri"/>
                          <a:cs typeface="Times New Roman"/>
                        </a:rPr>
                        <a:t>2</a:t>
                      </a:r>
                      <a:endParaRPr lang="ru-RU" sz="11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100" b="1" dirty="0">
                          <a:latin typeface="Times New Roman"/>
                          <a:ea typeface="Calibri"/>
                          <a:cs typeface="Times New Roman"/>
                        </a:rPr>
                        <a:t>Стоимость независимой оценки квалификации</a:t>
                      </a:r>
                      <a:endParaRPr lang="ru-RU" sz="1100" b="1" dirty="0">
                        <a:latin typeface="Calibri"/>
                        <a:ea typeface="Calibri"/>
                        <a:cs typeface="Times New Roman"/>
                      </a:endParaRPr>
                    </a:p>
                    <a:p>
                      <a:pPr algn="ctr">
                        <a:lnSpc>
                          <a:spcPct val="115000"/>
                        </a:lnSpc>
                        <a:spcAft>
                          <a:spcPts val="0"/>
                        </a:spcAft>
                      </a:pPr>
                      <a:r>
                        <a:rPr lang="ru-RU" sz="1100" b="1" dirty="0" err="1">
                          <a:latin typeface="Times New Roman"/>
                          <a:ea typeface="Calibri"/>
                          <a:cs typeface="Times New Roman"/>
                        </a:rPr>
                        <a:t>Снок</a:t>
                      </a:r>
                      <a:r>
                        <a:rPr lang="ru-RU" sz="1100" b="1" dirty="0">
                          <a:latin typeface="Times New Roman"/>
                          <a:ea typeface="Calibri"/>
                          <a:cs typeface="Times New Roman"/>
                        </a:rPr>
                        <a:t> (руб.)</a:t>
                      </a:r>
                      <a:endParaRPr lang="ru-RU" sz="1100" b="1" dirty="0">
                        <a:latin typeface="Calibri"/>
                        <a:ea typeface="Calibri"/>
                        <a:cs typeface="Times New Roman"/>
                      </a:endParaRPr>
                    </a:p>
                    <a:p>
                      <a:pPr algn="ctr">
                        <a:lnSpc>
                          <a:spcPct val="115000"/>
                        </a:lnSpc>
                        <a:spcAft>
                          <a:spcPts val="0"/>
                        </a:spcAft>
                      </a:pPr>
                      <a:r>
                        <a:rPr lang="ru-RU" sz="1100" b="1" dirty="0">
                          <a:latin typeface="Times New Roman"/>
                          <a:ea typeface="Calibri"/>
                          <a:cs typeface="Times New Roman"/>
                        </a:rPr>
                        <a:t>с 01.01.2019 г.</a:t>
                      </a:r>
                      <a:endParaRPr lang="ru-RU" sz="11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dirty="0">
                          <a:latin typeface="Times New Roman"/>
                          <a:ea typeface="Calibri"/>
                          <a:cs typeface="Times New Roman"/>
                        </a:rPr>
                        <a:t>I</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0,5</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0,6</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3 384,00</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II</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0,5</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0,6</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3 384,00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III</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0,6</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0,7</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4 737,60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dirty="0">
                          <a:latin typeface="Times New Roman"/>
                          <a:ea typeface="Calibri"/>
                          <a:cs typeface="Times New Roman"/>
                        </a:rPr>
                        <a:t>IV</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0,6</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0,7</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4 737,60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V</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0,7</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0,7</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4 737,60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VI</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0,8</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0,8</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7 219,20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VII</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0,9</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0,9</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9 136,80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251952">
                <a:tc>
                  <a:txBody>
                    <a:bodyPr/>
                    <a:lstStyle/>
                    <a:p>
                      <a:pPr algn="ctr">
                        <a:lnSpc>
                          <a:spcPct val="115000"/>
                        </a:lnSpc>
                        <a:spcAft>
                          <a:spcPts val="0"/>
                        </a:spcAft>
                      </a:pPr>
                      <a:r>
                        <a:rPr lang="en-US" sz="1400" b="1">
                          <a:latin typeface="Times New Roman"/>
                          <a:ea typeface="Calibri"/>
                          <a:cs typeface="Times New Roman"/>
                        </a:rPr>
                        <a:t>VIII</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0,9</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a:latin typeface="Times New Roman"/>
                          <a:ea typeface="Calibri"/>
                          <a:cs typeface="Times New Roman"/>
                        </a:rPr>
                        <a:t>1</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115000"/>
                        </a:lnSpc>
                        <a:spcAft>
                          <a:spcPts val="0"/>
                        </a:spcAft>
                      </a:pPr>
                      <a:r>
                        <a:rPr lang="ru-RU" sz="1400" b="1" dirty="0">
                          <a:latin typeface="Times New Roman"/>
                          <a:ea typeface="Calibri"/>
                          <a:cs typeface="Times New Roman"/>
                        </a:rPr>
                        <a:t>10 152,00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bl>
          </a:graphicData>
        </a:graphic>
      </p:graphicFrame>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39</a:t>
            </a:fld>
            <a:endParaRPr lang="ru-RU" dirty="0"/>
          </a:p>
        </p:txBody>
      </p:sp>
      <p:sp>
        <p:nvSpPr>
          <p:cNvPr id="5" name="Прямоугольник 4"/>
          <p:cNvSpPr/>
          <p:nvPr/>
        </p:nvSpPr>
        <p:spPr>
          <a:xfrm>
            <a:off x="2042556" y="484760"/>
            <a:ext cx="8039595" cy="590931"/>
          </a:xfrm>
          <a:prstGeom prst="rect">
            <a:avLst/>
          </a:prstGeom>
        </p:spPr>
        <p:txBody>
          <a:bodyPr wrap="square">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Федеральный закон от 03.07.2016 №238-Ф3                                           «О независимой оценке квалификации»</a:t>
            </a:r>
          </a:p>
        </p:txBody>
      </p:sp>
      <p:sp>
        <p:nvSpPr>
          <p:cNvPr id="8" name="Скругленный прямоугольник 7"/>
          <p:cNvSpPr/>
          <p:nvPr/>
        </p:nvSpPr>
        <p:spPr>
          <a:xfrm>
            <a:off x="1080655" y="1389414"/>
            <a:ext cx="10236529" cy="2434442"/>
          </a:xfrm>
          <a:prstGeom prst="roundRect">
            <a:avLst/>
          </a:prstGeom>
          <a:solidFill>
            <a:schemeClr val="bg1"/>
          </a:solidFill>
          <a:ln>
            <a:solidFill>
              <a:schemeClr val="accent1">
                <a:lumMod val="75000"/>
              </a:schemeClr>
            </a:solid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relaxedInset"/>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tx1"/>
                </a:solidFill>
              </a:rPr>
              <a:t> </a:t>
            </a:r>
            <a:r>
              <a:rPr lang="ru-RU" b="1" dirty="0" smtClean="0">
                <a:solidFill>
                  <a:schemeClr val="accent1">
                    <a:lumMod val="75000"/>
                  </a:schemeClr>
                </a:solidFill>
              </a:rPr>
              <a:t>Статья 11. Переходные положения</a:t>
            </a:r>
          </a:p>
          <a:p>
            <a:r>
              <a:rPr lang="ru-RU" dirty="0" smtClean="0">
                <a:solidFill>
                  <a:schemeClr val="tx1"/>
                </a:solidFill>
              </a:rPr>
              <a:t>В случае, если федеральными законами и иными нормативными правовыми актами Российской Федерации установлен иной порядок проведения оценки квалификации работников или лиц, претендующих на осуществление определенного вида трудовой деятельности, чем это предусмотрено настоящим Федеральным законом (за исключением случаев, предусмотренных частью 3 статьи 1 настоящего Федерального закона), применение указанного порядка допускается </a:t>
            </a:r>
            <a:r>
              <a:rPr lang="ru-RU" b="1" i="1" dirty="0" smtClean="0">
                <a:solidFill>
                  <a:srgbClr val="FF0000"/>
                </a:solidFill>
              </a:rPr>
              <a:t>до 1 июля 2019 года</a:t>
            </a:r>
          </a:p>
          <a:p>
            <a:pPr lvl="0"/>
            <a:r>
              <a:rPr lang="ru-RU" dirty="0" smtClean="0">
                <a:solidFill>
                  <a:schemeClr val="accent1">
                    <a:lumMod val="75000"/>
                  </a:schemeClr>
                </a:solidFill>
              </a:rPr>
              <a:t>                                  </a:t>
            </a:r>
            <a:endParaRPr lang="ru-RU" dirty="0">
              <a:solidFill>
                <a:schemeClr val="accent1">
                  <a:lumMod val="75000"/>
                </a:schemeClr>
              </a:solidFill>
            </a:endParaRPr>
          </a:p>
        </p:txBody>
      </p:sp>
      <p:sp>
        <p:nvSpPr>
          <p:cNvPr id="9" name="Скругленный прямоугольник 8"/>
          <p:cNvSpPr/>
          <p:nvPr/>
        </p:nvSpPr>
        <p:spPr>
          <a:xfrm>
            <a:off x="1112320" y="4011882"/>
            <a:ext cx="10240489" cy="2434442"/>
          </a:xfrm>
          <a:prstGeom prst="roundRect">
            <a:avLst/>
          </a:prstGeom>
          <a:solidFill>
            <a:schemeClr val="bg1"/>
          </a:solidFill>
          <a:ln>
            <a:solidFill>
              <a:schemeClr val="accent1">
                <a:lumMod val="75000"/>
              </a:schemeClr>
            </a:solid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relaxedInset"/>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tx1"/>
                </a:solidFill>
              </a:rPr>
              <a:t>3. Иной порядок проведения оценки квалификации работников или лиц, претендующих на осуществление определенного вида трудовой деятельности, может устанавливаться другими федеральными законами и иными нормативными правовыми актами Российской Федерации в случае, если в отношении соответствующих категорий работников </a:t>
            </a:r>
            <a:r>
              <a:rPr lang="ru-RU" b="1" i="1" dirty="0" smtClean="0">
                <a:solidFill>
                  <a:srgbClr val="FF0000"/>
                </a:solidFill>
              </a:rPr>
              <a:t>Трудовым кодексом Российской Федерации определены особенности регулирования труда</a:t>
            </a:r>
            <a:r>
              <a:rPr lang="ru-RU" b="1" i="1" dirty="0" smtClean="0">
                <a:solidFill>
                  <a:schemeClr val="accent1">
                    <a:lumMod val="75000"/>
                  </a:schemeClr>
                </a:solidFill>
              </a:rPr>
              <a:t> </a:t>
            </a:r>
            <a:r>
              <a:rPr lang="ru-RU" dirty="0" smtClean="0">
                <a:solidFill>
                  <a:schemeClr val="tx1"/>
                </a:solidFill>
              </a:rPr>
              <a:t>таких работников, в том числе в связи с выполнением работ с вредными и (или) опасными условиями труда.</a:t>
            </a:r>
            <a:r>
              <a:rPr lang="ru-RU" b="1" dirty="0" smtClean="0">
                <a:solidFill>
                  <a:schemeClr val="tx1"/>
                </a:solidFill>
              </a:rPr>
              <a:t> </a:t>
            </a:r>
            <a:endParaRPr lang="ru-RU" dirty="0">
              <a:solidFill>
                <a:schemeClr val="tx1"/>
              </a:solidFill>
            </a:endParaRPr>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786"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7" name="Rectangle 6">
            <a:extLst>
              <a:ext uri="{FF2B5EF4-FFF2-40B4-BE49-F238E27FC236}">
                <a16:creationId xmlns="" xmlns:a16="http://schemas.microsoft.com/office/drawing/2014/main" id="{0D26B038-1386-4168-A049-517BF06CAACB}"/>
              </a:ext>
            </a:extLst>
          </p:cNvPr>
          <p:cNvSpPr/>
          <p:nvPr/>
        </p:nvSpPr>
        <p:spPr>
          <a:xfrm>
            <a:off x="5048277" y="6381817"/>
            <a:ext cx="2233304" cy="276999"/>
          </a:xfrm>
          <a:prstGeom prst="rect">
            <a:avLst/>
          </a:prstGeom>
        </p:spPr>
        <p:txBody>
          <a:bodyPr wrap="none">
            <a:spAutoFit/>
          </a:bodyPr>
          <a:lstStyle/>
          <a:p>
            <a:r>
              <a:rPr lang="ru-RU" sz="12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Москва, 31 октября 2018 год</a:t>
            </a: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2298700" y="780656"/>
            <a:ext cx="9055100" cy="363932"/>
          </a:xfrm>
        </p:spPr>
        <p:txBody>
          <a:bodyPr>
            <a:normAutofit fontScale="90000"/>
          </a:bodyPr>
          <a:lstStyle/>
          <a:p>
            <a:r>
              <a:rPr lang="ru-RU" sz="3600" b="1" dirty="0">
                <a:solidFill>
                  <a:schemeClr val="accent5">
                    <a:lumMod val="75000"/>
                  </a:schemeClr>
                </a:solidFill>
                <a:effectLst>
                  <a:outerShdw blurRad="38100" dist="38100" dir="2700000" algn="tl">
                    <a:srgbClr val="000000">
                      <a:alpha val="43137"/>
                    </a:srgbClr>
                  </a:outerShdw>
                </a:effectLst>
              </a:rPr>
              <a:t>Процедуры независимой оценки квалификаций</a:t>
            </a:r>
            <a:r>
              <a:rPr lang="ru-RU" dirty="0"/>
              <a:t/>
            </a:r>
            <a:br>
              <a:rPr lang="ru-RU" dirty="0"/>
            </a:br>
            <a:endParaRPr lang="ru-RU" dirty="0"/>
          </a:p>
        </p:txBody>
      </p:sp>
      <p:graphicFrame>
        <p:nvGraphicFramePr>
          <p:cNvPr id="5" name="Объект 4">
            <a:extLst>
              <a:ext uri="{FF2B5EF4-FFF2-40B4-BE49-F238E27FC236}">
                <a16:creationId xmlns="" xmlns:a16="http://schemas.microsoft.com/office/drawing/2014/main" id="{45E54CDE-F6C5-42D5-A1B2-FF39F2AB4A89}"/>
              </a:ext>
            </a:extLst>
          </p:cNvPr>
          <p:cNvGraphicFramePr>
            <a:graphicFrameLocks noGrp="1"/>
          </p:cNvGraphicFramePr>
          <p:nvPr>
            <p:ph idx="1"/>
          </p:nvPr>
        </p:nvGraphicFramePr>
        <p:xfrm>
          <a:off x="476520" y="1378226"/>
          <a:ext cx="11333408" cy="48044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Рисунок 3">
            <a:extLst>
              <a:ext uri="{FF2B5EF4-FFF2-40B4-BE49-F238E27FC236}">
                <a16:creationId xmlns="" xmlns:a16="http://schemas.microsoft.com/office/drawing/2014/main" id="{D78794F9-E144-4A06-8607-AB314D856943}"/>
              </a:ext>
            </a:extLst>
          </p:cNvPr>
          <p:cNvPicPr>
            <a:picLocks noChangeAspect="1"/>
          </p:cNvPicPr>
          <p:nvPr/>
        </p:nvPicPr>
        <p:blipFill>
          <a:blip r:embed="rId8" cstate="print"/>
          <a:stretch>
            <a:fillRect/>
          </a:stretch>
        </p:blipFill>
        <p:spPr>
          <a:xfrm>
            <a:off x="-30786" y="175434"/>
            <a:ext cx="12222786" cy="6459631"/>
          </a:xfrm>
          <a:prstGeom prst="rect">
            <a:avLst/>
          </a:prstGeom>
        </p:spPr>
      </p:pic>
      <p:sp>
        <p:nvSpPr>
          <p:cNvPr id="8" name="Номер слайда 13">
            <a:extLst>
              <a:ext uri="{FF2B5EF4-FFF2-40B4-BE49-F238E27FC236}">
                <a16:creationId xmlns="" xmlns:a16="http://schemas.microsoft.com/office/drawing/2014/main" id="{07B1B2E4-7732-41D8-B68B-A874B50952EA}"/>
              </a:ext>
            </a:extLst>
          </p:cNvPr>
          <p:cNvSpPr txBox="1">
            <a:spLocks/>
          </p:cNvSpPr>
          <p:nvPr/>
        </p:nvSpPr>
        <p:spPr>
          <a:xfrm>
            <a:off x="11186556" y="6508751"/>
            <a:ext cx="319644" cy="349250"/>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 xmlns:p14="http://schemas.microsoft.com/office/powerpoint/2010/main" val="40805104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40</a:t>
            </a:fld>
            <a:endParaRPr lang="ru-RU" dirty="0"/>
          </a:p>
        </p:txBody>
      </p:sp>
      <p:sp>
        <p:nvSpPr>
          <p:cNvPr id="7" name="Прямоугольник 6"/>
          <p:cNvSpPr/>
          <p:nvPr/>
        </p:nvSpPr>
        <p:spPr>
          <a:xfrm>
            <a:off x="1603169" y="484759"/>
            <a:ext cx="8953995" cy="341632"/>
          </a:xfrm>
          <a:prstGeom prst="rect">
            <a:avLst/>
          </a:prstGeom>
        </p:spPr>
        <p:txBody>
          <a:bodyPr wrap="square">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Нормативная база аттестации персонала</a:t>
            </a:r>
          </a:p>
        </p:txBody>
      </p:sp>
      <p:sp>
        <p:nvSpPr>
          <p:cNvPr id="9" name="Прямоугольник 8"/>
          <p:cNvSpPr/>
          <p:nvPr/>
        </p:nvSpPr>
        <p:spPr>
          <a:xfrm>
            <a:off x="1235034" y="1330036"/>
            <a:ext cx="9892145" cy="1033154"/>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Механизм аттестации, предусмотренный статьей 81 Трудового кодекса Российской Федерации является </a:t>
            </a:r>
            <a:r>
              <a:rPr lang="ru-RU" sz="1600" b="1" i="1" dirty="0" smtClean="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внутренним инструментом работодателя </a:t>
            </a:r>
            <a:r>
              <a:rPr lang="ru-RU" sz="1600" dirty="0" smtClean="0">
                <a:solidFill>
                  <a:schemeClr val="tx1"/>
                </a:solidFill>
              </a:rPr>
              <a:t>и позволяет учитывать оценку квалификации как на основе профессионального стандарта, так и квалификационных характеристик</a:t>
            </a:r>
            <a:endParaRPr lang="ru-RU" sz="1600" dirty="0">
              <a:solidFill>
                <a:schemeClr val="tx1"/>
              </a:solidFill>
            </a:endParaRPr>
          </a:p>
        </p:txBody>
      </p:sp>
      <p:sp>
        <p:nvSpPr>
          <p:cNvPr id="10" name="Прямоугольник 9"/>
          <p:cNvSpPr/>
          <p:nvPr/>
        </p:nvSpPr>
        <p:spPr>
          <a:xfrm>
            <a:off x="510639" y="2909455"/>
            <a:ext cx="6080166" cy="3491345"/>
          </a:xfrm>
          <a:prstGeom prst="rect">
            <a:avLst/>
          </a:prstGeom>
          <a:solidFill>
            <a:schemeClr val="tx2">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fontAlgn="base">
              <a:spcBef>
                <a:spcPct val="0"/>
              </a:spcBef>
              <a:spcAft>
                <a:spcPct val="0"/>
              </a:spcAft>
              <a:defRPr/>
            </a:pPr>
            <a:endParaRPr kumimoji="1" lang="ru-RU" altLang="ru-RU" dirty="0" smtClean="0">
              <a:solidFill>
                <a:schemeClr val="bg1"/>
              </a:solidFill>
              <a:latin typeface="Arial" panose="020B0604020202020204" pitchFamily="34" charset="0"/>
              <a:cs typeface="Arial" panose="020B0604020202020204" pitchFamily="34" charset="0"/>
            </a:endParaRPr>
          </a:p>
          <a:p>
            <a:pPr algn="just"/>
            <a:r>
              <a:rPr lang="ru-RU" sz="1400" dirty="0" smtClean="0">
                <a:solidFill>
                  <a:schemeClr val="tx1"/>
                </a:solidFill>
              </a:rPr>
              <a:t>Трудовой договор может быть расторгнут работодателем в случаях:</a:t>
            </a:r>
          </a:p>
          <a:p>
            <a:pPr algn="just"/>
            <a:r>
              <a:rPr lang="ru-RU" sz="1400" dirty="0" smtClean="0">
                <a:solidFill>
                  <a:schemeClr val="tx1"/>
                </a:solidFill>
              </a:rPr>
              <a:t>... 3) несоответствия работника </a:t>
            </a:r>
            <a:r>
              <a:rPr lang="ru-RU" sz="1400" b="1" i="1" dirty="0" smtClean="0">
                <a:solidFill>
                  <a:schemeClr val="accent1">
                    <a:lumMod val="50000"/>
                  </a:schemeClr>
                </a:solidFill>
              </a:rPr>
              <a:t>занимаемой должности или выполняемой работе </a:t>
            </a:r>
            <a:r>
              <a:rPr lang="ru-RU" sz="1400" dirty="0" smtClean="0">
                <a:solidFill>
                  <a:schemeClr val="tx1"/>
                </a:solidFill>
              </a:rPr>
              <a:t>вследствие недостаточной квалификации, </a:t>
            </a:r>
            <a:r>
              <a:rPr lang="ru-RU" sz="1400" b="1" i="1" dirty="0" smtClean="0">
                <a:solidFill>
                  <a:schemeClr val="accent1">
                    <a:lumMod val="50000"/>
                  </a:schemeClr>
                </a:solidFill>
              </a:rPr>
              <a:t>подтвержденной результатами аттестации</a:t>
            </a:r>
            <a:r>
              <a:rPr lang="ru-RU" sz="1400" b="1" dirty="0" smtClean="0">
                <a:solidFill>
                  <a:schemeClr val="tx1"/>
                </a:solidFill>
              </a:rPr>
              <a:t>...</a:t>
            </a:r>
          </a:p>
          <a:p>
            <a:pPr algn="just"/>
            <a:r>
              <a:rPr lang="ru-RU" sz="1400" dirty="0" smtClean="0">
                <a:solidFill>
                  <a:schemeClr val="tx1"/>
                </a:solidFill>
              </a:rPr>
              <a:t>Увольнение по основанию, предусмотренному 3 части первой настоящей статьи, допускается, если невозможно перевести работника с его письменного согласия на другую имеющуюся у работодателя работу (как вакантную должность или работу, соответствующую квалификации работника, так и вакантную нижестоящую должность или нижеоплачиваемую работу), которую работник может выполнять с учетом его состояния здоровья. При этом работодатель обязан предлагать работнику все отвечающие указанным требованиям вакансии, имеющиеся у него в данной местности. Предлагать вакансии в других местностях работодатель обязан, если это предусмотрено коллективным договором, соглашениями, трудовым договором.</a:t>
            </a:r>
          </a:p>
          <a:p>
            <a:pPr algn="just"/>
            <a:endParaRPr lang="ru-RU" sz="1400" dirty="0" smtClean="0">
              <a:solidFill>
                <a:schemeClr val="tx1"/>
              </a:solidFill>
            </a:endParaRPr>
          </a:p>
        </p:txBody>
      </p:sp>
      <p:sp>
        <p:nvSpPr>
          <p:cNvPr id="11" name="Прямоугольник 10"/>
          <p:cNvSpPr/>
          <p:nvPr/>
        </p:nvSpPr>
        <p:spPr>
          <a:xfrm>
            <a:off x="6935190" y="2968832"/>
            <a:ext cx="4572001" cy="1638794"/>
          </a:xfrm>
          <a:prstGeom prst="rect">
            <a:avLst/>
          </a:prstGeom>
          <a:solidFill>
            <a:schemeClr val="tx2">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fontAlgn="base">
              <a:spcBef>
                <a:spcPct val="0"/>
              </a:spcBef>
              <a:spcAft>
                <a:spcPct val="0"/>
              </a:spcAft>
              <a:defRPr/>
            </a:pPr>
            <a:endParaRPr kumimoji="1" lang="ru-RU" altLang="ru-RU" dirty="0" smtClean="0">
              <a:solidFill>
                <a:schemeClr val="bg1"/>
              </a:solidFill>
              <a:latin typeface="Arial" panose="020B0604020202020204" pitchFamily="34" charset="0"/>
              <a:cs typeface="Arial" panose="020B0604020202020204" pitchFamily="34" charset="0"/>
            </a:endParaRPr>
          </a:p>
          <a:p>
            <a:pPr defTabSz="457200" fontAlgn="base">
              <a:spcBef>
                <a:spcPct val="0"/>
              </a:spcBef>
              <a:spcAft>
                <a:spcPct val="0"/>
              </a:spcAft>
              <a:defRPr/>
            </a:pPr>
            <a:r>
              <a:rPr lang="ru-RU" sz="1400" dirty="0" smtClean="0">
                <a:solidFill>
                  <a:schemeClr val="tx1"/>
                </a:solidFill>
              </a:rPr>
              <a:t>При проведении аттестации, которая может послужить основанием для увольнения работников в соответствии с пунктом 3 части первой статьи 81 настоящего Кодекса, в состав аттестационной комиссии в обязательном порядке включается представитель выборного органа соответствующей первичной профсоюзной организации.</a:t>
            </a:r>
          </a:p>
          <a:p>
            <a:pPr defTabSz="457200" fontAlgn="base">
              <a:spcBef>
                <a:spcPct val="0"/>
              </a:spcBef>
              <a:spcAft>
                <a:spcPct val="0"/>
              </a:spcAft>
              <a:defRPr/>
            </a:pPr>
            <a:endParaRPr lang="ru-RU" sz="1400" dirty="0" smtClean="0">
              <a:solidFill>
                <a:schemeClr val="tx1"/>
              </a:solidFill>
            </a:endParaRPr>
          </a:p>
        </p:txBody>
      </p:sp>
      <p:sp>
        <p:nvSpPr>
          <p:cNvPr id="12" name="Прямоугольник 11"/>
          <p:cNvSpPr/>
          <p:nvPr/>
        </p:nvSpPr>
        <p:spPr>
          <a:xfrm>
            <a:off x="2532635" y="2452165"/>
            <a:ext cx="1610436" cy="397913"/>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Статья 81</a:t>
            </a:r>
            <a:endParaRPr lang="ru-RU" sz="2000" dirty="0">
              <a:solidFill>
                <a:schemeClr val="tx1"/>
              </a:solidFill>
            </a:endParaRPr>
          </a:p>
        </p:txBody>
      </p:sp>
      <p:sp>
        <p:nvSpPr>
          <p:cNvPr id="13" name="Прямоугольник 12"/>
          <p:cNvSpPr/>
          <p:nvPr/>
        </p:nvSpPr>
        <p:spPr>
          <a:xfrm>
            <a:off x="8278313" y="2505694"/>
            <a:ext cx="1610436" cy="427511"/>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Статья 82</a:t>
            </a:r>
            <a:endParaRPr lang="ru-RU" sz="2000" dirty="0">
              <a:solidFill>
                <a:schemeClr val="tx1"/>
              </a:solidFill>
            </a:endParaRPr>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41</a:t>
            </a:fld>
            <a:endParaRPr lang="ru-RU" dirty="0"/>
          </a:p>
        </p:txBody>
      </p:sp>
      <p:sp>
        <p:nvSpPr>
          <p:cNvPr id="5" name="Прямоугольник 4"/>
          <p:cNvSpPr/>
          <p:nvPr/>
        </p:nvSpPr>
        <p:spPr>
          <a:xfrm>
            <a:off x="2042556" y="484759"/>
            <a:ext cx="8039595" cy="341632"/>
          </a:xfrm>
          <a:prstGeom prst="rect">
            <a:avLst/>
          </a:prstGeom>
        </p:spPr>
        <p:txBody>
          <a:bodyPr wrap="square">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Нормативная база аттестации персонала</a:t>
            </a:r>
          </a:p>
        </p:txBody>
      </p:sp>
      <p:graphicFrame>
        <p:nvGraphicFramePr>
          <p:cNvPr id="7" name="Таблица 6"/>
          <p:cNvGraphicFramePr>
            <a:graphicFrameLocks noGrp="1"/>
          </p:cNvGraphicFramePr>
          <p:nvPr/>
        </p:nvGraphicFramePr>
        <p:xfrm>
          <a:off x="498764" y="1401288"/>
          <a:ext cx="11103428" cy="2185060"/>
        </p:xfrm>
        <a:graphic>
          <a:graphicData uri="http://schemas.openxmlformats.org/drawingml/2006/table">
            <a:tbl>
              <a:tblPr>
                <a:effectLst>
                  <a:innerShdw blurRad="63500" dist="50800" dir="13500000">
                    <a:prstClr val="black">
                      <a:alpha val="50000"/>
                    </a:prstClr>
                  </a:innerShdw>
                  <a:reflection blurRad="6350" stA="50000" endA="300" endPos="38500" dist="50800" dir="5400000" sy="-100000" algn="bl" rotWithShape="0"/>
                </a:effectLst>
              </a:tblPr>
              <a:tblGrid>
                <a:gridCol w="11103428"/>
              </a:tblGrid>
              <a:tr h="2185060">
                <a:tc>
                  <a:txBody>
                    <a:bodyPr/>
                    <a:lstStyle/>
                    <a:p>
                      <a:pPr marL="279400" indent="-139700" algn="l">
                        <a:lnSpc>
                          <a:spcPct val="100000"/>
                        </a:lnSpc>
                        <a:spcBef>
                          <a:spcPts val="0"/>
                        </a:spcBef>
                        <a:spcAft>
                          <a:spcPts val="0"/>
                        </a:spcAft>
                        <a:buFont typeface="Wingdings" pitchFamily="2" charset="2"/>
                        <a:buChar char="Ø"/>
                      </a:pPr>
                      <a:r>
                        <a:rPr lang="ru-RU" sz="1400" i="0" dirty="0">
                          <a:solidFill>
                            <a:srgbClr val="000000"/>
                          </a:solidFill>
                          <a:latin typeface="Times New Roman" pitchFamily="18" charset="0"/>
                          <a:ea typeface="Calibri"/>
                          <a:cs typeface="Times New Roman" pitchFamily="18" charset="0"/>
                        </a:rPr>
                        <a:t>Постановление Совета Министров СССР от 26.07.1973 № 531 "О введении аттестации руководящих, инженерно-технических работников и других специалистов предприятий и организаций промышленности, строительства, сельского хозяйства, транспорта и связи (с </a:t>
                      </a:r>
                      <a:r>
                        <a:rPr lang="ru-RU" sz="1400" i="0" dirty="0" err="1">
                          <a:solidFill>
                            <a:srgbClr val="000000"/>
                          </a:solidFill>
                          <a:latin typeface="Times New Roman" pitchFamily="18" charset="0"/>
                          <a:ea typeface="Calibri"/>
                          <a:cs typeface="Times New Roman" pitchFamily="18" charset="0"/>
                        </a:rPr>
                        <a:t>изм</a:t>
                      </a:r>
                      <a:r>
                        <a:rPr lang="ru-RU" sz="1400" i="0" dirty="0">
                          <a:solidFill>
                            <a:srgbClr val="000000"/>
                          </a:solidFill>
                          <a:latin typeface="Times New Roman" pitchFamily="18" charset="0"/>
                          <a:ea typeface="Calibri"/>
                          <a:cs typeface="Times New Roman" pitchFamily="18" charset="0"/>
                        </a:rPr>
                        <a:t>. и доп. от 21.02.1986 № 256</a:t>
                      </a:r>
                      <a:r>
                        <a:rPr lang="ru-RU" sz="1400" i="0" dirty="0" smtClean="0">
                          <a:solidFill>
                            <a:srgbClr val="000000"/>
                          </a:solidFill>
                          <a:latin typeface="Times New Roman" pitchFamily="18" charset="0"/>
                          <a:ea typeface="Calibri"/>
                          <a:cs typeface="Times New Roman" pitchFamily="18" charset="0"/>
                        </a:rPr>
                        <a:t>).</a:t>
                      </a:r>
                    </a:p>
                    <a:p>
                      <a:pPr marL="279400" indent="-139700" algn="l">
                        <a:lnSpc>
                          <a:spcPct val="100000"/>
                        </a:lnSpc>
                        <a:spcBef>
                          <a:spcPts val="0"/>
                        </a:spcBef>
                        <a:spcAft>
                          <a:spcPts val="0"/>
                        </a:spcAft>
                        <a:buFont typeface="Wingdings" pitchFamily="2" charset="2"/>
                        <a:buChar char="Ø"/>
                      </a:pPr>
                      <a:r>
                        <a:rPr lang="ru-RU" sz="1400" i="0" dirty="0" smtClean="0">
                          <a:solidFill>
                            <a:srgbClr val="000000"/>
                          </a:solidFill>
                          <a:latin typeface="Times New Roman" pitchFamily="18" charset="0"/>
                          <a:ea typeface="Calibri"/>
                          <a:cs typeface="Times New Roman" pitchFamily="18" charset="0"/>
                        </a:rPr>
                        <a:t>Положение </a:t>
                      </a:r>
                      <a:r>
                        <a:rPr lang="ru-RU" sz="1400" i="0" dirty="0">
                          <a:solidFill>
                            <a:srgbClr val="000000"/>
                          </a:solidFill>
                          <a:latin typeface="Times New Roman" pitchFamily="18" charset="0"/>
                          <a:ea typeface="Calibri"/>
                          <a:cs typeface="Times New Roman" pitchFamily="18" charset="0"/>
                        </a:rPr>
                        <a:t>о порядке проведения аттестации руководящих, инженерно-технических работников и других специалистов предприятий и организаций промышленности, строительства, сельского хозяйства, транспорта и связи (в ред. от 22.10.1979 с изменениями от 14.11.1986).</a:t>
                      </a:r>
                      <a:endParaRPr lang="ru-RU" sz="1400" i="0" dirty="0">
                        <a:latin typeface="Times New Roman" pitchFamily="18" charset="0"/>
                        <a:ea typeface="Calibri"/>
                        <a:cs typeface="Times New Roman" pitchFamily="18" charset="0"/>
                      </a:endParaRPr>
                    </a:p>
                    <a:p>
                      <a:pPr marL="279400" indent="-139700" algn="l">
                        <a:lnSpc>
                          <a:spcPct val="100000"/>
                        </a:lnSpc>
                        <a:spcBef>
                          <a:spcPts val="0"/>
                        </a:spcBef>
                        <a:spcAft>
                          <a:spcPts val="0"/>
                        </a:spcAft>
                        <a:buFont typeface="Wingdings" pitchFamily="2" charset="2"/>
                        <a:buChar char="Ø"/>
                      </a:pPr>
                      <a:r>
                        <a:rPr lang="ru-RU" sz="1400" i="0" dirty="0" smtClean="0">
                          <a:solidFill>
                            <a:srgbClr val="000000"/>
                          </a:solidFill>
                          <a:latin typeface="Times New Roman" pitchFamily="18" charset="0"/>
                          <a:ea typeface="Calibri"/>
                          <a:cs typeface="Times New Roman" pitchFamily="18" charset="0"/>
                        </a:rPr>
                        <a:t>Положение </a:t>
                      </a:r>
                      <a:r>
                        <a:rPr lang="ru-RU" sz="1400" i="0" dirty="0">
                          <a:solidFill>
                            <a:srgbClr val="000000"/>
                          </a:solidFill>
                          <a:latin typeface="Times New Roman" pitchFamily="18" charset="0"/>
                          <a:ea typeface="Calibri"/>
                          <a:cs typeface="Times New Roman" pitchFamily="18" charset="0"/>
                        </a:rPr>
                        <a:t>о порядке проведения аттестации руководящих, научных, </a:t>
                      </a:r>
                      <a:r>
                        <a:rPr lang="ru-RU" sz="1400" i="0" dirty="0" smtClean="0">
                          <a:solidFill>
                            <a:srgbClr val="000000"/>
                          </a:solidFill>
                          <a:latin typeface="Times New Roman" pitchFamily="18" charset="0"/>
                          <a:ea typeface="Calibri"/>
                          <a:cs typeface="Times New Roman" pitchFamily="18" charset="0"/>
                        </a:rPr>
                        <a:t>инженерно-технических </a:t>
                      </a:r>
                      <a:r>
                        <a:rPr lang="ru-RU" sz="1400" i="0" dirty="0">
                          <a:solidFill>
                            <a:srgbClr val="000000"/>
                          </a:solidFill>
                          <a:latin typeface="Times New Roman" pitchFamily="18" charset="0"/>
                          <a:ea typeface="Calibri"/>
                          <a:cs typeface="Times New Roman" pitchFamily="18" charset="0"/>
                        </a:rPr>
                        <a:t>работников и специалистов научно- исследовательских учреждений, конструкторских, технологических, проектных, изыскательских и других организаций науки. Постановление ГКНТ СССР от 17.02.1986 № 38;</a:t>
                      </a:r>
                      <a:endParaRPr lang="ru-RU" sz="1400" i="0" dirty="0">
                        <a:latin typeface="Times New Roman" pitchFamily="18" charset="0"/>
                        <a:ea typeface="Calibri"/>
                        <a:cs typeface="Times New Roman" pitchFamily="18" charset="0"/>
                      </a:endParaRPr>
                    </a:p>
                    <a:p>
                      <a:pPr marL="279400" indent="-139700" algn="l">
                        <a:lnSpc>
                          <a:spcPct val="100000"/>
                        </a:lnSpc>
                        <a:spcBef>
                          <a:spcPts val="0"/>
                        </a:spcBef>
                        <a:spcAft>
                          <a:spcPts val="0"/>
                        </a:spcAft>
                        <a:buFont typeface="Wingdings" pitchFamily="2" charset="2"/>
                        <a:buChar char="Ø"/>
                      </a:pPr>
                      <a:r>
                        <a:rPr lang="ru-RU" sz="1400" i="0" dirty="0" smtClean="0">
                          <a:solidFill>
                            <a:srgbClr val="000000"/>
                          </a:solidFill>
                          <a:latin typeface="Times New Roman" pitchFamily="18" charset="0"/>
                          <a:ea typeface="Calibri"/>
                          <a:cs typeface="Times New Roman" pitchFamily="18" charset="0"/>
                        </a:rPr>
                        <a:t> </a:t>
                      </a:r>
                      <a:r>
                        <a:rPr lang="ru-RU" sz="1400" i="0" dirty="0">
                          <a:solidFill>
                            <a:srgbClr val="000000"/>
                          </a:solidFill>
                          <a:latin typeface="Times New Roman" pitchFamily="18" charset="0"/>
                          <a:ea typeface="Calibri"/>
                          <a:cs typeface="Times New Roman" pitchFamily="18" charset="0"/>
                        </a:rPr>
                        <a:t>Положение о порядке проведения аттестации руководящих, инженерно-технических работников и других специалистов предприятий и организаций государственной торговли. Письмо </a:t>
                      </a:r>
                      <a:r>
                        <a:rPr lang="ru-RU" sz="1400" i="0" dirty="0" err="1">
                          <a:solidFill>
                            <a:srgbClr val="000000"/>
                          </a:solidFill>
                          <a:latin typeface="Times New Roman" pitchFamily="18" charset="0"/>
                          <a:ea typeface="Calibri"/>
                          <a:cs typeface="Times New Roman" pitchFamily="18" charset="0"/>
                        </a:rPr>
                        <a:t>Минторга</a:t>
                      </a:r>
                      <a:r>
                        <a:rPr lang="ru-RU" sz="1400" i="0" dirty="0">
                          <a:solidFill>
                            <a:srgbClr val="000000"/>
                          </a:solidFill>
                          <a:latin typeface="Times New Roman" pitchFamily="18" charset="0"/>
                          <a:ea typeface="Calibri"/>
                          <a:cs typeface="Times New Roman" pitchFamily="18" charset="0"/>
                        </a:rPr>
                        <a:t> РСФСР от 07.07.1981 № 0213.</a:t>
                      </a:r>
                      <a:endParaRPr lang="ru-RU" sz="1400" i="0" dirty="0">
                        <a:latin typeface="Times New Roman" pitchFamily="18" charset="0"/>
                        <a:ea typeface="Calibri"/>
                        <a:cs typeface="Times New Roman" pitchFamily="18" charset="0"/>
                      </a:endParaRPr>
                    </a:p>
                  </a:txBody>
                  <a:tcPr marL="0" marR="0" marT="0" marB="0">
                    <a:lnL>
                      <a:noFill/>
                    </a:lnL>
                    <a:lnR>
                      <a:noFill/>
                    </a:lnR>
                    <a:lnT>
                      <a:noFill/>
                    </a:lnT>
                    <a:lnB>
                      <a:noFill/>
                    </a:lnB>
                    <a:solidFill>
                      <a:schemeClr val="accent1">
                        <a:lumMod val="20000"/>
                        <a:lumOff val="80000"/>
                      </a:schemeClr>
                    </a:solidFill>
                  </a:tcPr>
                </a:tc>
              </a:tr>
            </a:tbl>
          </a:graphicData>
        </a:graphic>
      </p:graphicFrame>
      <p:sp>
        <p:nvSpPr>
          <p:cNvPr id="3073" name="Rectangle 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Таблица 7"/>
          <p:cNvGraphicFramePr>
            <a:graphicFrameLocks noGrp="1"/>
          </p:cNvGraphicFramePr>
          <p:nvPr/>
        </p:nvGraphicFramePr>
        <p:xfrm>
          <a:off x="581892" y="3681350"/>
          <a:ext cx="10937173" cy="2987040"/>
        </p:xfrm>
        <a:graphic>
          <a:graphicData uri="http://schemas.openxmlformats.org/drawingml/2006/table">
            <a:tbl>
              <a:tblPr>
                <a:effectLst>
                  <a:innerShdw blurRad="63500" dist="50800">
                    <a:prstClr val="black">
                      <a:alpha val="50000"/>
                    </a:prstClr>
                  </a:innerShdw>
                </a:effectLst>
              </a:tblPr>
              <a:tblGrid>
                <a:gridCol w="10937173"/>
              </a:tblGrid>
              <a:tr h="2933205">
                <a:tc>
                  <a:txBody>
                    <a:bodyPr/>
                    <a:lstStyle/>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  </a:t>
                      </a:r>
                      <a:r>
                        <a:rPr lang="en-US" sz="1400" i="0" kern="1200" dirty="0" smtClean="0">
                          <a:solidFill>
                            <a:srgbClr val="000000"/>
                          </a:solidFill>
                          <a:latin typeface="Times New Roman" pitchFamily="18" charset="0"/>
                          <a:ea typeface="Calibri"/>
                          <a:cs typeface="Times New Roman" pitchFamily="18" charset="0"/>
                        </a:rPr>
                        <a:t> </a:t>
                      </a:r>
                      <a:r>
                        <a:rPr lang="ru-RU" sz="1400" i="0" kern="1200" dirty="0" smtClean="0">
                          <a:solidFill>
                            <a:srgbClr val="000000"/>
                          </a:solidFill>
                          <a:latin typeface="Times New Roman" pitchFamily="18" charset="0"/>
                          <a:ea typeface="Calibri"/>
                          <a:cs typeface="Times New Roman" pitchFamily="18" charset="0"/>
                        </a:rPr>
                        <a:t>ТК</a:t>
                      </a:r>
                      <a:r>
                        <a:rPr lang="ru-RU" sz="1400" i="0" kern="1200" baseline="0" dirty="0" smtClean="0">
                          <a:solidFill>
                            <a:srgbClr val="000000"/>
                          </a:solidFill>
                          <a:latin typeface="Times New Roman" pitchFamily="18" charset="0"/>
                          <a:ea typeface="Calibri"/>
                          <a:cs typeface="Times New Roman" pitchFamily="18" charset="0"/>
                        </a:rPr>
                        <a:t> РФ, статьи 81,82</a:t>
                      </a:r>
                      <a:r>
                        <a:rPr lang="ru-RU" sz="1400" i="0" kern="1200" dirty="0" smtClean="0">
                          <a:solidFill>
                            <a:srgbClr val="000000"/>
                          </a:solidFill>
                          <a:latin typeface="Times New Roman" pitchFamily="18" charset="0"/>
                          <a:ea typeface="Calibri"/>
                          <a:cs typeface="Times New Roman" pitchFamily="18" charset="0"/>
                        </a:rPr>
                        <a:t> </a:t>
                      </a:r>
                      <a:endParaRPr lang="en-US" sz="1400" i="0" kern="1200" dirty="0" smtClean="0">
                        <a:solidFill>
                          <a:srgbClr val="000000"/>
                        </a:solidFill>
                        <a:latin typeface="Times New Roman" pitchFamily="18" charset="0"/>
                        <a:ea typeface="Calibri"/>
                        <a:cs typeface="Times New Roman" pitchFamily="18" charset="0"/>
                      </a:endParaRP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Об утверждении </a:t>
                      </a:r>
                      <a:r>
                        <a:rPr lang="ru-RU" sz="1400" i="0" kern="1200" dirty="0">
                          <a:solidFill>
                            <a:srgbClr val="000000"/>
                          </a:solidFill>
                          <a:latin typeface="Times New Roman" pitchFamily="18" charset="0"/>
                          <a:ea typeface="Calibri"/>
                          <a:cs typeface="Times New Roman" pitchFamily="18" charset="0"/>
                        </a:rPr>
                        <a:t>Основных положений "О порядке проведения аттестации служащих учреждений, организаций и предприятий, находящихся на бюджетном финансировании". Постановление Минюста России от 23.10.1992 № 27.</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Положение </a:t>
                      </a:r>
                      <a:r>
                        <a:rPr lang="ru-RU" sz="1400" i="0" kern="1200" dirty="0">
                          <a:solidFill>
                            <a:srgbClr val="000000"/>
                          </a:solidFill>
                          <a:latin typeface="Times New Roman" pitchFamily="18" charset="0"/>
                          <a:ea typeface="Calibri"/>
                          <a:cs typeface="Times New Roman" pitchFamily="18" charset="0"/>
                        </a:rPr>
                        <a:t>об аттестации врачей, провизоров и других специалистов с высшим образованием в системе здравоохранения Российской Федерации. Приказ </a:t>
                      </a:r>
                      <a:r>
                        <a:rPr lang="ru-RU" sz="1400" i="0" kern="1200" dirty="0" err="1">
                          <a:solidFill>
                            <a:srgbClr val="000000"/>
                          </a:solidFill>
                          <a:latin typeface="Times New Roman" pitchFamily="18" charset="0"/>
                          <a:ea typeface="Calibri"/>
                          <a:cs typeface="Times New Roman" pitchFamily="18" charset="0"/>
                        </a:rPr>
                        <a:t>Минздравмедпрома</a:t>
                      </a:r>
                      <a:r>
                        <a:rPr lang="ru-RU" sz="1400" i="0" kern="1200" dirty="0">
                          <a:solidFill>
                            <a:srgbClr val="000000"/>
                          </a:solidFill>
                          <a:latin typeface="Times New Roman" pitchFamily="18" charset="0"/>
                          <a:ea typeface="Calibri"/>
                          <a:cs typeface="Times New Roman" pitchFamily="18" charset="0"/>
                        </a:rPr>
                        <a:t> России от 16.02.1995 № 33 (по сост. на 28.09.1999).</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 </a:t>
                      </a:r>
                      <a:r>
                        <a:rPr lang="ru-RU" sz="1400" i="0" kern="1200" dirty="0">
                          <a:solidFill>
                            <a:srgbClr val="000000"/>
                          </a:solidFill>
                          <a:latin typeface="Times New Roman" pitchFamily="18" charset="0"/>
                          <a:ea typeface="Calibri"/>
                          <a:cs typeface="Times New Roman" pitchFamily="18" charset="0"/>
                        </a:rPr>
                        <a:t>Положение об аттестации профессиональных бухгалтеров. Приказ Минфина России от 15.02.1996 </a:t>
                      </a:r>
                      <a:r>
                        <a:rPr lang="en-US" sz="1400" i="0" kern="1200" dirty="0">
                          <a:solidFill>
                            <a:srgbClr val="000000"/>
                          </a:solidFill>
                          <a:latin typeface="Times New Roman" pitchFamily="18" charset="0"/>
                          <a:ea typeface="Calibri"/>
                          <a:cs typeface="Times New Roman" pitchFamily="18" charset="0"/>
                        </a:rPr>
                        <a:t>N</a:t>
                      </a:r>
                      <a:r>
                        <a:rPr lang="ru-RU" sz="1400" i="0" kern="1200" dirty="0">
                          <a:solidFill>
                            <a:srgbClr val="000000"/>
                          </a:solidFill>
                          <a:latin typeface="Times New Roman" pitchFamily="18" charset="0"/>
                          <a:ea typeface="Calibri"/>
                          <a:cs typeface="Times New Roman" pitchFamily="18" charset="0"/>
                        </a:rPr>
                        <a:t>9 16-00-26-02, Ассоциация бухгалтеров и аудиторов СНГ 08.02.1996.</a:t>
                      </a:r>
                    </a:p>
                    <a:p>
                      <a:pPr marL="279400" indent="-139700" algn="l" defTabSz="914400" rtl="0" eaLnBrk="1" latinLnBrk="0" hangingPunct="1">
                        <a:lnSpc>
                          <a:spcPct val="100000"/>
                        </a:lnSpc>
                        <a:spcBef>
                          <a:spcPts val="0"/>
                        </a:spcBef>
                        <a:spcAft>
                          <a:spcPts val="0"/>
                        </a:spcAft>
                        <a:buFont typeface="Wingdings" pitchFamily="2" charset="2"/>
                        <a:buChar char="v"/>
                      </a:pPr>
                      <a:r>
                        <a:rPr lang="en-US" sz="1400" i="0" kern="1200" dirty="0" smtClean="0">
                          <a:solidFill>
                            <a:srgbClr val="000000"/>
                          </a:solidFill>
                          <a:latin typeface="Times New Roman" pitchFamily="18" charset="0"/>
                          <a:ea typeface="Calibri"/>
                          <a:cs typeface="Times New Roman" pitchFamily="18" charset="0"/>
                        </a:rPr>
                        <a:t> </a:t>
                      </a:r>
                      <a:r>
                        <a:rPr lang="ru-RU" sz="1400" i="0" kern="1200" dirty="0">
                          <a:solidFill>
                            <a:srgbClr val="000000"/>
                          </a:solidFill>
                          <a:latin typeface="Times New Roman" pitchFamily="18" charset="0"/>
                          <a:ea typeface="Calibri"/>
                          <a:cs typeface="Times New Roman" pitchFamily="18" charset="0"/>
                        </a:rPr>
                        <a:t>Положение об аттестации федерального государственного служащего, утв. Указом Президента Российской Федерации от 09.03.1996 № 353 (по сост. на 12.11.1999);</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Положение </a:t>
                      </a:r>
                      <a:r>
                        <a:rPr lang="ru-RU" sz="1400" i="0" kern="1200" dirty="0">
                          <a:solidFill>
                            <a:srgbClr val="000000"/>
                          </a:solidFill>
                          <a:latin typeface="Times New Roman" pitchFamily="18" charset="0"/>
                          <a:ea typeface="Calibri"/>
                          <a:cs typeface="Times New Roman" pitchFamily="18" charset="0"/>
                        </a:rPr>
                        <a:t>о порядке аттестации педагогических и руководящих работников государственных и муниципальных образовательных учреждений. Приказ Минобразования России от 26.06.2000 № 1908.</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Федеральный </a:t>
                      </a:r>
                      <a:r>
                        <a:rPr lang="ru-RU" sz="1400" i="0" kern="1200" dirty="0">
                          <a:solidFill>
                            <a:srgbClr val="000000"/>
                          </a:solidFill>
                          <a:latin typeface="Times New Roman" pitchFamily="18" charset="0"/>
                          <a:ea typeface="Calibri"/>
                          <a:cs typeface="Times New Roman" pitchFamily="18" charset="0"/>
                        </a:rPr>
                        <a:t>закон "О государственной гражданской службе Российской Федерации" от 27.07.2004 № 79-ФЗ (с </a:t>
                      </a:r>
                      <a:r>
                        <a:rPr lang="ru-RU" sz="1400" i="0" kern="1200" dirty="0" err="1">
                          <a:solidFill>
                            <a:srgbClr val="000000"/>
                          </a:solidFill>
                          <a:latin typeface="Times New Roman" pitchFamily="18" charset="0"/>
                          <a:ea typeface="Calibri"/>
                          <a:cs typeface="Times New Roman" pitchFamily="18" charset="0"/>
                        </a:rPr>
                        <a:t>изм</a:t>
                      </a:r>
                      <a:r>
                        <a:rPr lang="ru-RU" sz="1400" i="0" kern="1200" dirty="0">
                          <a:solidFill>
                            <a:srgbClr val="000000"/>
                          </a:solidFill>
                          <a:latin typeface="Times New Roman" pitchFamily="18" charset="0"/>
                          <a:ea typeface="Calibri"/>
                          <a:cs typeface="Times New Roman" pitchFamily="18" charset="0"/>
                        </a:rPr>
                        <a:t>. от 02.02.2006);</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   Указ </a:t>
                      </a:r>
                      <a:r>
                        <a:rPr lang="ru-RU" sz="1400" i="0" kern="1200" dirty="0">
                          <a:solidFill>
                            <a:srgbClr val="000000"/>
                          </a:solidFill>
                          <a:latin typeface="Times New Roman" pitchFamily="18" charset="0"/>
                          <a:ea typeface="Calibri"/>
                          <a:cs typeface="Times New Roman" pitchFamily="18" charset="0"/>
                        </a:rPr>
                        <a:t>Президента РФ "О проведении аттестации государственных гражданских служащих Российской Федерации" от 01.02.2005 г. № 110.</a:t>
                      </a:r>
                    </a:p>
                    <a:p>
                      <a:pPr marL="279400" indent="-139700" algn="l" defTabSz="914400" rtl="0" eaLnBrk="1" latinLnBrk="0" hangingPunct="1">
                        <a:lnSpc>
                          <a:spcPct val="100000"/>
                        </a:lnSpc>
                        <a:spcBef>
                          <a:spcPts val="0"/>
                        </a:spcBef>
                        <a:spcAft>
                          <a:spcPts val="0"/>
                        </a:spcAft>
                        <a:buFont typeface="Wingdings" pitchFamily="2" charset="2"/>
                        <a:buChar char="v"/>
                      </a:pPr>
                      <a:r>
                        <a:rPr lang="ru-RU" sz="1400" i="0" kern="1200" dirty="0" smtClean="0">
                          <a:solidFill>
                            <a:srgbClr val="000000"/>
                          </a:solidFill>
                          <a:latin typeface="Times New Roman" pitchFamily="18" charset="0"/>
                          <a:ea typeface="Calibri"/>
                          <a:cs typeface="Times New Roman" pitchFamily="18" charset="0"/>
                        </a:rPr>
                        <a:t> Локальные </a:t>
                      </a:r>
                      <a:r>
                        <a:rPr lang="ru-RU" sz="1400" i="0" kern="1200" dirty="0">
                          <a:solidFill>
                            <a:srgbClr val="000000"/>
                          </a:solidFill>
                          <a:latin typeface="Times New Roman" pitchFamily="18" charset="0"/>
                          <a:ea typeface="Calibri"/>
                          <a:cs typeface="Times New Roman" pitchFamily="18" charset="0"/>
                        </a:rPr>
                        <a:t>акты организации</a:t>
                      </a:r>
                    </a:p>
                  </a:txBody>
                  <a:tcPr marL="0" marR="0" marT="0" marB="0">
                    <a:lnL>
                      <a:noFill/>
                    </a:lnL>
                    <a:lnR>
                      <a:noFill/>
                    </a:lnR>
                    <a:lnT>
                      <a:noFill/>
                    </a:lnT>
                    <a:lnB>
                      <a:noFill/>
                    </a:lnB>
                    <a:solidFill>
                      <a:schemeClr val="tx2">
                        <a:lumMod val="20000"/>
                        <a:lumOff val="80000"/>
                      </a:schemeClr>
                    </a:solidFill>
                  </a:tcPr>
                </a:tc>
              </a:tr>
            </a:tbl>
          </a:graphicData>
        </a:graphic>
      </p:graphicFrame>
      <p:sp>
        <p:nvSpPr>
          <p:cNvPr id="307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50076" y="210746"/>
            <a:ext cx="10515600" cy="1325563"/>
          </a:xfrm>
        </p:spPr>
        <p:txBody>
          <a:bodyPr>
            <a:normAutofit/>
          </a:bodyPr>
          <a:lstStyle/>
          <a:p>
            <a:pPr algn="ct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ru-RU" sz="2200" b="1" dirty="0" smtClean="0">
                <a:solidFill>
                  <a:schemeClr val="accent1">
                    <a:lumMod val="75000"/>
                  </a:schemeClr>
                </a:solidFill>
                <a:latin typeface="Times New Roman" pitchFamily="18" charset="0"/>
                <a:ea typeface="Tahoma" panose="020B0604030504040204" pitchFamily="34" charset="0"/>
                <a:cs typeface="Times New Roman" pitchFamily="18" charset="0"/>
              </a:rPr>
              <a:t>Независимая  оценка квалификации:</a:t>
            </a:r>
            <a:endParaRPr lang="ru-RU" sz="2200" dirty="0">
              <a:latin typeface="Times New Roman" pitchFamily="18" charset="0"/>
              <a:cs typeface="Times New Roman" pitchFamily="18" charset="0"/>
            </a:endParaRPr>
          </a:p>
        </p:txBody>
      </p:sp>
      <p:sp>
        <p:nvSpPr>
          <p:cNvPr id="4" name="Содержимое 3"/>
          <p:cNvSpPr>
            <a:spLocks noGrp="1"/>
          </p:cNvSpPr>
          <p:nvPr>
            <p:ph idx="1"/>
          </p:nvPr>
        </p:nvSpPr>
        <p:spPr>
          <a:xfrm>
            <a:off x="838199" y="1330036"/>
            <a:ext cx="10823369" cy="4846927"/>
          </a:xfrm>
        </p:spPr>
        <p:txBody>
          <a:bodyPr>
            <a:normAutofit fontScale="62500" lnSpcReduction="20000"/>
          </a:bodyPr>
          <a:lstStyle/>
          <a:p>
            <a:pPr algn="just">
              <a:buFont typeface="Wingdings" pitchFamily="2" charset="2"/>
              <a:buChar char="Ø"/>
            </a:pPr>
            <a:r>
              <a:rPr lang="ru-RU" sz="1600" dirty="0" smtClean="0"/>
              <a:t>   </a:t>
            </a:r>
            <a:r>
              <a:rPr lang="ru-RU" sz="2600" dirty="0" smtClean="0">
                <a:latin typeface="Times New Roman" pitchFamily="18" charset="0"/>
                <a:cs typeface="Times New Roman" pitchFamily="18" charset="0"/>
              </a:rPr>
              <a:t>Подготовка работников и дополнительное профессиональное образование работников, направление работников (с их </a:t>
            </a:r>
            <a:r>
              <a:rPr lang="ru-RU" sz="2600" b="1" i="1" dirty="0" smtClean="0">
                <a:solidFill>
                  <a:schemeClr val="accent1">
                    <a:lumMod val="75000"/>
                  </a:schemeClr>
                </a:solidFill>
                <a:latin typeface="Times New Roman" pitchFamily="18" charset="0"/>
                <a:cs typeface="Times New Roman" pitchFamily="18" charset="0"/>
              </a:rPr>
              <a:t>письменного согласия</a:t>
            </a:r>
            <a:r>
              <a:rPr lang="ru-RU" sz="2600" dirty="0" smtClean="0">
                <a:latin typeface="Times New Roman" pitchFamily="18" charset="0"/>
                <a:cs typeface="Times New Roman" pitchFamily="18" charset="0"/>
              </a:rPr>
              <a:t>) на прохождение независимой оценки квалификации осуществляются работодателем на условиях и в порядке, которые определяются </a:t>
            </a:r>
            <a:r>
              <a:rPr lang="ru-RU" sz="2600" b="1" i="1" dirty="0" smtClean="0">
                <a:solidFill>
                  <a:schemeClr val="accent1">
                    <a:lumMod val="75000"/>
                  </a:schemeClr>
                </a:solidFill>
                <a:latin typeface="Times New Roman" pitchFamily="18" charset="0"/>
                <a:cs typeface="Times New Roman" pitchFamily="18" charset="0"/>
              </a:rPr>
              <a:t>коллективным договором, соглашениями, трудовым договором </a:t>
            </a:r>
            <a:r>
              <a:rPr lang="ru-RU" sz="2600" dirty="0" smtClean="0">
                <a:latin typeface="Times New Roman" pitchFamily="18" charset="0"/>
                <a:cs typeface="Times New Roman" pitchFamily="18" charset="0"/>
              </a:rPr>
              <a:t>(статья 196 Кодекса);</a:t>
            </a:r>
          </a:p>
          <a:p>
            <a:pPr algn="just">
              <a:buFont typeface="Wingdings" pitchFamily="2" charset="2"/>
              <a:buChar char="Ø"/>
            </a:pPr>
            <a:r>
              <a:rPr lang="ru-RU" sz="2600" dirty="0" smtClean="0">
                <a:latin typeface="Times New Roman" pitchFamily="18" charset="0"/>
                <a:cs typeface="Times New Roman" pitchFamily="18" charset="0"/>
              </a:rPr>
              <a:t>     Независимая оценка квалификации является </a:t>
            </a:r>
            <a:r>
              <a:rPr lang="ru-RU" sz="2600" b="1" i="1" dirty="0" smtClean="0">
                <a:solidFill>
                  <a:schemeClr val="accent1">
                    <a:lumMod val="75000"/>
                  </a:schemeClr>
                </a:solidFill>
                <a:latin typeface="Times New Roman" pitchFamily="18" charset="0"/>
                <a:cs typeface="Times New Roman" pitchFamily="18" charset="0"/>
              </a:rPr>
              <a:t>добровольной </a:t>
            </a:r>
            <a:r>
              <a:rPr lang="ru-RU" sz="2600" dirty="0" smtClean="0">
                <a:latin typeface="Times New Roman" pitchFamily="18" charset="0"/>
                <a:cs typeface="Times New Roman" pitchFamily="18" charset="0"/>
              </a:rPr>
              <a:t>для граждан, включая работников и работодателей, и не влечет за собой каких-либо </a:t>
            </a:r>
            <a:r>
              <a:rPr lang="ru-RU" sz="2600" b="1" i="1" dirty="0" smtClean="0">
                <a:solidFill>
                  <a:schemeClr val="accent1">
                    <a:lumMod val="75000"/>
                  </a:schemeClr>
                </a:solidFill>
                <a:latin typeface="Times New Roman" pitchFamily="18" charset="0"/>
                <a:cs typeface="Times New Roman" pitchFamily="18" charset="0"/>
              </a:rPr>
              <a:t>обязательных последствий или требований</a:t>
            </a:r>
            <a:r>
              <a:rPr lang="ru-RU" sz="2600" dirty="0" smtClean="0">
                <a:latin typeface="Times New Roman" pitchFamily="18" charset="0"/>
                <a:cs typeface="Times New Roman" pitchFamily="18" charset="0"/>
              </a:rPr>
              <a:t>, в том числе при приеме на работу (Федеральный закон от 3 июля 2016 года № 238-ФЗ «О независимой оценке квалификации»);</a:t>
            </a:r>
          </a:p>
          <a:p>
            <a:pPr algn="just">
              <a:buFont typeface="Wingdings" pitchFamily="2" charset="2"/>
              <a:buChar char="Ø"/>
            </a:pPr>
            <a:r>
              <a:rPr lang="ru-RU" sz="2600" dirty="0" smtClean="0">
                <a:latin typeface="Times New Roman" pitchFamily="18" charset="0"/>
                <a:cs typeface="Times New Roman" pitchFamily="18" charset="0"/>
              </a:rPr>
              <a:t>    При </a:t>
            </a:r>
            <a:r>
              <a:rPr lang="ru-RU" sz="2600" b="1" i="1" dirty="0" smtClean="0">
                <a:solidFill>
                  <a:schemeClr val="accent1">
                    <a:lumMod val="75000"/>
                  </a:schemeClr>
                </a:solidFill>
                <a:latin typeface="Times New Roman" pitchFamily="18" charset="0"/>
                <a:cs typeface="Times New Roman" pitchFamily="18" charset="0"/>
              </a:rPr>
              <a:t>направлении работодателем </a:t>
            </a:r>
            <a:r>
              <a:rPr lang="ru-RU" sz="2600" dirty="0" smtClean="0">
                <a:latin typeface="Times New Roman" pitchFamily="18" charset="0"/>
                <a:cs typeface="Times New Roman" pitchFamily="18" charset="0"/>
              </a:rPr>
              <a:t>работника</a:t>
            </a:r>
            <a:r>
              <a:rPr lang="ru-RU" sz="2600" b="1" i="1" dirty="0" smtClean="0">
                <a:solidFill>
                  <a:schemeClr val="accent1">
                    <a:lumMod val="75000"/>
                  </a:schemeClr>
                </a:solidFill>
                <a:latin typeface="Times New Roman" pitchFamily="18" charset="0"/>
                <a:cs typeface="Times New Roman" pitchFamily="18" charset="0"/>
              </a:rPr>
              <a:t> </a:t>
            </a:r>
            <a:r>
              <a:rPr lang="ru-RU" sz="2600" dirty="0" smtClean="0">
                <a:latin typeface="Times New Roman" pitchFamily="18" charset="0"/>
                <a:cs typeface="Times New Roman" pitchFamily="18" charset="0"/>
              </a:rPr>
              <a:t>на прохождение независимой оценки квалификации </a:t>
            </a:r>
            <a:r>
              <a:rPr lang="ru-RU" sz="2600" b="1" i="1" dirty="0" smtClean="0">
                <a:solidFill>
                  <a:schemeClr val="accent1">
                    <a:lumMod val="75000"/>
                  </a:schemeClr>
                </a:solidFill>
                <a:latin typeface="Times New Roman" pitchFamily="18" charset="0"/>
                <a:cs typeface="Times New Roman" pitchFamily="18" charset="0"/>
              </a:rPr>
              <a:t>оплата </a:t>
            </a:r>
            <a:r>
              <a:rPr lang="ru-RU" sz="2600" dirty="0" smtClean="0">
                <a:latin typeface="Times New Roman" pitchFamily="18" charset="0"/>
                <a:cs typeface="Times New Roman" pitchFamily="18" charset="0"/>
              </a:rPr>
              <a:t>прохождения оценки осуществляется </a:t>
            </a:r>
            <a:r>
              <a:rPr lang="ru-RU" sz="2600" b="1" i="1" dirty="0" smtClean="0">
                <a:solidFill>
                  <a:schemeClr val="accent1">
                    <a:lumMod val="75000"/>
                  </a:schemeClr>
                </a:solidFill>
                <a:latin typeface="Times New Roman" pitchFamily="18" charset="0"/>
                <a:cs typeface="Times New Roman" pitchFamily="18" charset="0"/>
              </a:rPr>
              <a:t>за счет средств работодателя </a:t>
            </a:r>
            <a:r>
              <a:rPr lang="ru-RU" sz="2600" dirty="0" smtClean="0">
                <a:latin typeface="Times New Roman" pitchFamily="18" charset="0"/>
                <a:cs typeface="Times New Roman" pitchFamily="18" charset="0"/>
              </a:rPr>
              <a:t>(статья 196 Кодекса);</a:t>
            </a:r>
          </a:p>
          <a:p>
            <a:pPr algn="just">
              <a:buNone/>
            </a:pPr>
            <a:r>
              <a:rPr lang="ru-RU" sz="2600" dirty="0" smtClean="0">
                <a:latin typeface="Times New Roman" pitchFamily="18" charset="0"/>
                <a:cs typeface="Times New Roman" pitchFamily="18" charset="0"/>
              </a:rPr>
              <a:t>           При этом при направлении работодателем работника на прохождение независимой оценки квалификации с </a:t>
            </a:r>
            <a:r>
              <a:rPr lang="ru-RU" sz="2600" b="1" i="1" dirty="0" smtClean="0">
                <a:solidFill>
                  <a:schemeClr val="accent1">
                    <a:lumMod val="75000"/>
                  </a:schemeClr>
                </a:solidFill>
                <a:latin typeface="Times New Roman" pitchFamily="18" charset="0"/>
                <a:cs typeface="Times New Roman" pitchFamily="18" charset="0"/>
              </a:rPr>
              <a:t>отрывом от работы </a:t>
            </a:r>
            <a:r>
              <a:rPr lang="ru-RU" sz="2600" dirty="0" smtClean="0">
                <a:latin typeface="Times New Roman" pitchFamily="18" charset="0"/>
                <a:cs typeface="Times New Roman" pitchFamily="18" charset="0"/>
              </a:rPr>
              <a:t>за работником </a:t>
            </a:r>
            <a:r>
              <a:rPr lang="ru-RU" sz="2600" b="1" i="1" dirty="0" smtClean="0">
                <a:solidFill>
                  <a:schemeClr val="accent1">
                    <a:lumMod val="75000"/>
                  </a:schemeClr>
                </a:solidFill>
                <a:latin typeface="Times New Roman" pitchFamily="18" charset="0"/>
                <a:cs typeface="Times New Roman" pitchFamily="18" charset="0"/>
              </a:rPr>
              <a:t>сохраняются место работы (должность) и средняя заработная плата </a:t>
            </a:r>
            <a:r>
              <a:rPr lang="ru-RU" sz="2600" dirty="0" smtClean="0">
                <a:latin typeface="Times New Roman" pitchFamily="18" charset="0"/>
                <a:cs typeface="Times New Roman" pitchFamily="18" charset="0"/>
              </a:rPr>
              <a:t>по основному месту работы, с отрывом от работы в другую местность – производится оплата </a:t>
            </a:r>
            <a:r>
              <a:rPr lang="ru-RU" sz="2600" b="1" i="1" dirty="0" smtClean="0">
                <a:solidFill>
                  <a:schemeClr val="accent1">
                    <a:lumMod val="75000"/>
                  </a:schemeClr>
                </a:solidFill>
                <a:latin typeface="Times New Roman" pitchFamily="18" charset="0"/>
                <a:cs typeface="Times New Roman" pitchFamily="18" charset="0"/>
              </a:rPr>
              <a:t>командировочных расходов </a:t>
            </a:r>
            <a:r>
              <a:rPr lang="ru-RU" sz="2600" dirty="0" smtClean="0">
                <a:latin typeface="Times New Roman" pitchFamily="18" charset="0"/>
                <a:cs typeface="Times New Roman" pitchFamily="18" charset="0"/>
              </a:rPr>
              <a:t>в порядке и размерах, которые предусмотрены для лиц, направляемых в служебные командировки (статья 187 Кодекса);</a:t>
            </a:r>
          </a:p>
          <a:p>
            <a:pPr algn="just">
              <a:buFont typeface="Wingdings" pitchFamily="2" charset="2"/>
              <a:buChar char="Ø"/>
            </a:pPr>
            <a:r>
              <a:rPr lang="ru-RU" sz="2600" dirty="0" smtClean="0">
                <a:latin typeface="Times New Roman" pitchFamily="18" charset="0"/>
                <a:cs typeface="Times New Roman" pitchFamily="18" charset="0"/>
              </a:rPr>
              <a:t>      В соответствии с Федеральным законом от 3 июля 2016 г. № 251-ФЗ «О внесении изменений в часть вторую Налогового кодекса Российской Федерации в связи с принятием Федерального закона "О независимой оценке квалификации"» предполагаются меры: </a:t>
            </a:r>
          </a:p>
          <a:p>
            <a:pPr algn="just">
              <a:buNone/>
            </a:pPr>
            <a:r>
              <a:rPr lang="ru-RU" sz="2600" dirty="0" smtClean="0">
                <a:latin typeface="Times New Roman" pitchFamily="18" charset="0"/>
                <a:cs typeface="Times New Roman" pitchFamily="18" charset="0"/>
              </a:rPr>
              <a:t>          • для </a:t>
            </a:r>
            <a:r>
              <a:rPr lang="ru-RU" sz="2600" b="1" i="1" dirty="0" smtClean="0">
                <a:solidFill>
                  <a:schemeClr val="accent1">
                    <a:lumMod val="75000"/>
                  </a:schemeClr>
                </a:solidFill>
                <a:latin typeface="Times New Roman" pitchFamily="18" charset="0"/>
                <a:cs typeface="Times New Roman" pitchFamily="18" charset="0"/>
              </a:rPr>
              <a:t>работодателей – включение в состав прочих расходов, </a:t>
            </a:r>
            <a:r>
              <a:rPr lang="ru-RU" sz="2600" dirty="0" smtClean="0">
                <a:latin typeface="Times New Roman" pitchFamily="18" charset="0"/>
                <a:cs typeface="Times New Roman" pitchFamily="18" charset="0"/>
              </a:rPr>
              <a:t>связанных с производством и (или) реализацией, затрат на оценку квалификации работников; </a:t>
            </a:r>
          </a:p>
          <a:p>
            <a:pPr algn="just">
              <a:buNone/>
            </a:pPr>
            <a:r>
              <a:rPr lang="ru-RU" sz="2600" dirty="0" smtClean="0">
                <a:latin typeface="Times New Roman" pitchFamily="18" charset="0"/>
                <a:cs typeface="Times New Roman" pitchFamily="18" charset="0"/>
              </a:rPr>
              <a:t>         • для </a:t>
            </a:r>
            <a:r>
              <a:rPr lang="ru-RU" sz="2600" b="1" i="1" dirty="0" smtClean="0">
                <a:solidFill>
                  <a:schemeClr val="accent1">
                    <a:lumMod val="75000"/>
                  </a:schemeClr>
                </a:solidFill>
                <a:latin typeface="Times New Roman" pitchFamily="18" charset="0"/>
                <a:cs typeface="Times New Roman" pitchFamily="18" charset="0"/>
              </a:rPr>
              <a:t>соискателей – право на получение налогового вычета. </a:t>
            </a:r>
          </a:p>
          <a:p>
            <a:pPr>
              <a:buNone/>
            </a:pPr>
            <a:r>
              <a:rPr lang="ru-RU" sz="2600" b="1" i="1" dirty="0" smtClean="0">
                <a:solidFill>
                  <a:schemeClr val="accent1">
                    <a:lumMod val="75000"/>
                  </a:schemeClr>
                </a:solidFill>
                <a:latin typeface="Times New Roman" pitchFamily="18" charset="0"/>
                <a:cs typeface="Times New Roman" pitchFamily="18" charset="0"/>
              </a:rPr>
              <a:t> </a:t>
            </a:r>
          </a:p>
          <a:p>
            <a:pPr>
              <a:buFont typeface="Wingdings" pitchFamily="2" charset="2"/>
              <a:buChar char="Ø"/>
            </a:pPr>
            <a:endParaRPr lang="ru-RU" sz="2600" dirty="0" smtClean="0">
              <a:latin typeface="Times New Roman" pitchFamily="18" charset="0"/>
              <a:cs typeface="Times New Roman" pitchFamily="18" charset="0"/>
            </a:endParaRPr>
          </a:p>
          <a:p>
            <a:pPr algn="just">
              <a:buFont typeface="Wingdings" pitchFamily="2" charset="2"/>
              <a:buChar char="Ø"/>
            </a:pPr>
            <a:endParaRPr lang="ru-RU" sz="1600" dirty="0" smtClean="0"/>
          </a:p>
        </p:txBody>
      </p:sp>
      <p:sp>
        <p:nvSpPr>
          <p:cNvPr id="2" name="Номер слайда 1"/>
          <p:cNvSpPr>
            <a:spLocks noGrp="1"/>
          </p:cNvSpPr>
          <p:nvPr>
            <p:ph type="sldNum" sz="quarter" idx="12"/>
          </p:nvPr>
        </p:nvSpPr>
        <p:spPr/>
        <p:txBody>
          <a:bodyPr/>
          <a:lstStyle/>
          <a:p>
            <a:fld id="{0B2B4198-F023-4CE2-B86B-5560ECF9F361}" type="slidenum">
              <a:rPr lang="ru-RU" smtClean="0"/>
              <a:pPr/>
              <a:t>42</a:t>
            </a:fld>
            <a:endParaRPr lang="ru-RU"/>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a:ln w="57150">
            <a:noFill/>
          </a:ln>
          <a:effectLst>
            <a:glow rad="228600">
              <a:schemeClr val="accent1">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p:txBody>
          <a:bodyPr/>
          <a:lstStyle/>
          <a:p>
            <a:fld id="{0B2B4198-F023-4CE2-B86B-5560ECF9F361}" type="slidenum">
              <a:rPr lang="ru-RU" smtClean="0"/>
              <a:pPr/>
              <a:t>43</a:t>
            </a:fld>
            <a:endParaRPr lang="ru-RU" dirty="0"/>
          </a:p>
        </p:txBody>
      </p:sp>
      <p:sp>
        <p:nvSpPr>
          <p:cNvPr id="4" name="Прямоугольник 3"/>
          <p:cNvSpPr/>
          <p:nvPr/>
        </p:nvSpPr>
        <p:spPr>
          <a:xfrm>
            <a:off x="2752725" y="484760"/>
            <a:ext cx="6096000" cy="341632"/>
          </a:xfrm>
          <a:prstGeom prst="rect">
            <a:avLst/>
          </a:prstGeom>
        </p:spPr>
        <p:txBody>
          <a:bodyPr>
            <a:spAutoFit/>
          </a:bodyPr>
          <a:lstStyle/>
          <a:p>
            <a:pPr algn="ctr">
              <a:lnSpc>
                <a:spcPct val="90000"/>
              </a:lnSpc>
              <a:spcBef>
                <a:spcPct val="0"/>
              </a:spcBef>
            </a:pPr>
            <a:r>
              <a:rPr lang="ru-RU"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Перспективы</a:t>
            </a:r>
          </a:p>
        </p:txBody>
      </p:sp>
      <p:sp>
        <p:nvSpPr>
          <p:cNvPr id="5" name="Прямоугольник 4"/>
          <p:cNvSpPr/>
          <p:nvPr/>
        </p:nvSpPr>
        <p:spPr>
          <a:xfrm>
            <a:off x="1674421" y="1037230"/>
            <a:ext cx="9286504" cy="1064702"/>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Указ Президента Российской Федерации от 07 мая 2018 года № 204                                  «О национальных целях и стратегических задачах развития Российской Федерации на период до 2014 года»</a:t>
            </a:r>
            <a:endParaRPr lang="ru-RU" sz="2000" dirty="0">
              <a:solidFill>
                <a:schemeClr val="tx1"/>
              </a:solidFill>
            </a:endParaRPr>
          </a:p>
        </p:txBody>
      </p:sp>
      <p:sp>
        <p:nvSpPr>
          <p:cNvPr id="7" name="Стрелка вниз 6"/>
          <p:cNvSpPr/>
          <p:nvPr/>
        </p:nvSpPr>
        <p:spPr>
          <a:xfrm>
            <a:off x="5606362" y="2268187"/>
            <a:ext cx="1555843" cy="742444"/>
          </a:xfrm>
          <a:prstGeom prst="downArrow">
            <a:avLst>
              <a:gd name="adj1" fmla="val 50000"/>
              <a:gd name="adj2" fmla="val 50000"/>
            </a:avLst>
          </a:prstGeom>
          <a:solidFill>
            <a:schemeClr val="accent1">
              <a:lumMod val="40000"/>
              <a:lumOff val="60000"/>
            </a:schemeClr>
          </a:solidFill>
          <a:ln w="38100">
            <a:solidFill>
              <a:schemeClr val="accent1">
                <a:lumMod val="75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1767444" y="3182587"/>
            <a:ext cx="9286504" cy="795647"/>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rPr>
              <a:t>Подготовлен проект плана мероприятий («дорожной карты») по развитию Национальной системы квалификаций</a:t>
            </a:r>
            <a:endParaRPr lang="ru-RU" sz="2000" dirty="0">
              <a:solidFill>
                <a:schemeClr val="tx1"/>
              </a:solidFill>
            </a:endParaRPr>
          </a:p>
        </p:txBody>
      </p:sp>
      <p:sp>
        <p:nvSpPr>
          <p:cNvPr id="9" name="Скругленный прямоугольник 8"/>
          <p:cNvSpPr/>
          <p:nvPr/>
        </p:nvSpPr>
        <p:spPr>
          <a:xfrm>
            <a:off x="1710046" y="4203866"/>
            <a:ext cx="9405257" cy="2398816"/>
          </a:xfrm>
          <a:prstGeom prst="roundRect">
            <a:avLst/>
          </a:prstGeom>
          <a:solidFill>
            <a:schemeClr val="bg1"/>
          </a:solidFill>
          <a:ln>
            <a:solidFill>
              <a:schemeClr val="accent1">
                <a:lumMod val="75000"/>
              </a:schemeClr>
            </a:solidFill>
          </a:ln>
          <a:effectLst>
            <a:glow rad="1397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relaxedInset"/>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dirty="0" smtClean="0">
                <a:solidFill>
                  <a:schemeClr val="tx1"/>
                </a:solidFill>
              </a:rPr>
              <a:t>1. Совершенствование нормативных правовых и организационных механизмов Национальной системы квалификаций</a:t>
            </a:r>
          </a:p>
          <a:p>
            <a:pPr lvl="0"/>
            <a:r>
              <a:rPr lang="ru-RU" dirty="0" smtClean="0">
                <a:solidFill>
                  <a:schemeClr val="tx1"/>
                </a:solidFill>
              </a:rPr>
              <a:t>2. Развитие механизмов рынка труда в части управления квалификациями работников и лиц, претендующих на осуществление определенного вида профессиональной деятельности</a:t>
            </a:r>
          </a:p>
          <a:p>
            <a:pPr lvl="0"/>
            <a:r>
              <a:rPr lang="ru-RU" dirty="0" smtClean="0">
                <a:solidFill>
                  <a:schemeClr val="tx1"/>
                </a:solidFill>
              </a:rPr>
              <a:t>3. Укрепление связи рынка труда и системы подготовки кадров</a:t>
            </a:r>
          </a:p>
          <a:p>
            <a:pPr lvl="0"/>
            <a:r>
              <a:rPr lang="ru-RU" dirty="0" smtClean="0">
                <a:solidFill>
                  <a:schemeClr val="tx1"/>
                </a:solidFill>
              </a:rPr>
              <a:t>4. Развитие инфраструктуры Национальной системы квалификаций</a:t>
            </a:r>
          </a:p>
          <a:p>
            <a:pPr lvl="0"/>
            <a:r>
              <a:rPr lang="ru-RU" dirty="0" smtClean="0">
                <a:solidFill>
                  <a:schemeClr val="tx1"/>
                </a:solidFill>
              </a:rPr>
              <a:t>5. Обеспечение международной сопоставимости и признания квалификаций</a:t>
            </a:r>
            <a:endParaRPr lang="ru-RU" dirty="0">
              <a:solidFill>
                <a:schemeClr val="tx1"/>
              </a:solidFill>
            </a:endParaRPr>
          </a:p>
        </p:txBody>
      </p:sp>
    </p:spTree>
    <p:extLst>
      <p:ext uri="{BB962C8B-B14F-4D97-AF65-F5344CB8AC3E}">
        <p14:creationId xmlns="" xmlns:p14="http://schemas.microsoft.com/office/powerpoint/2010/main" val="12457851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 xmlns:a16="http://schemas.microsoft.com/office/drawing/2014/main" id="{A44FAC53-5ED9-480C-821B-CBB353CF65F3}"/>
              </a:ext>
            </a:extLst>
          </p:cNvPr>
          <p:cNvSpPr/>
          <p:nvPr/>
        </p:nvSpPr>
        <p:spPr>
          <a:xfrm>
            <a:off x="2287282" y="421025"/>
            <a:ext cx="8453306" cy="757130"/>
          </a:xfrm>
          <a:prstGeom prst="rect">
            <a:avLst/>
          </a:prstGeom>
        </p:spPr>
        <p:txBody>
          <a:bodyPr wrap="square">
            <a:spAutoFit/>
          </a:bodyPr>
          <a:lstStyle/>
          <a:p>
            <a:pPr>
              <a:lnSpc>
                <a:spcPct val="90000"/>
              </a:lnSpc>
              <a:spcBef>
                <a:spcPct val="0"/>
              </a:spcBef>
            </a:pPr>
            <a:r>
              <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Информационные ресурсы</a:t>
            </a:r>
          </a:p>
          <a:p>
            <a:pPr>
              <a:lnSpc>
                <a:spcPct val="90000"/>
              </a:lnSpc>
              <a:spcBef>
                <a:spcPct val="0"/>
              </a:spcBef>
            </a:pPr>
            <a:r>
              <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СПК СТС  </a:t>
            </a:r>
            <a:r>
              <a:rPr lang="en-US"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hlinkClick r:id="rId4"/>
              </a:rPr>
              <a:t>https://spk.vcot.info</a:t>
            </a:r>
            <a:r>
              <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и  </a:t>
            </a:r>
            <a:r>
              <a:rPr lang="en-US"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hlinkClick r:id="rId5"/>
              </a:rPr>
              <a:t>https://spk-sts.ru</a:t>
            </a:r>
            <a:r>
              <a:rPr lang="ru-RU" sz="24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p>
        </p:txBody>
      </p:sp>
      <p:sp>
        <p:nvSpPr>
          <p:cNvPr id="7" name="Rectangle 6">
            <a:extLst>
              <a:ext uri="{FF2B5EF4-FFF2-40B4-BE49-F238E27FC236}">
                <a16:creationId xmlns="" xmlns:a16="http://schemas.microsoft.com/office/drawing/2014/main" id="{0D26B038-1386-4168-A049-517BF06CAACB}"/>
              </a:ext>
            </a:extLst>
          </p:cNvPr>
          <p:cNvSpPr/>
          <p:nvPr/>
        </p:nvSpPr>
        <p:spPr>
          <a:xfrm>
            <a:off x="5048277" y="6381817"/>
            <a:ext cx="2233304" cy="276999"/>
          </a:xfrm>
          <a:prstGeom prst="rect">
            <a:avLst/>
          </a:prstGeom>
        </p:spPr>
        <p:txBody>
          <a:bodyPr wrap="none">
            <a:spAutoFit/>
          </a:bodyPr>
          <a:lstStyle/>
          <a:p>
            <a:r>
              <a:rPr lang="ru-RU" sz="12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Москва, 02 октября 2018 год</a:t>
            </a:r>
          </a:p>
        </p:txBody>
      </p:sp>
      <p:sp>
        <p:nvSpPr>
          <p:cNvPr id="2" name="AutoShape 2" descr="https://apf.mail.ru/cgi-bin/readmsg/2018-10-01_10-23-08.png?id=15383790240000000237%3B0%3B2&amp;x-email=odnokhorov%40mail.ru&amp;exif=1">
            <a:extLst>
              <a:ext uri="{FF2B5EF4-FFF2-40B4-BE49-F238E27FC236}">
                <a16:creationId xmlns="" xmlns:a16="http://schemas.microsoft.com/office/drawing/2014/main" id="{7793C7C6-C88A-423F-8698-94E1378EF80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a:extLst>
              <a:ext uri="{FF2B5EF4-FFF2-40B4-BE49-F238E27FC236}">
                <a16:creationId xmlns="" xmlns:a16="http://schemas.microsoft.com/office/drawing/2014/main" id="{93ADD1FD-C102-4FD4-AB10-2DFD0DE33F51}"/>
              </a:ext>
            </a:extLst>
          </p:cNvPr>
          <p:cNvPicPr>
            <a:picLocks noChangeAspect="1"/>
          </p:cNvPicPr>
          <p:nvPr/>
        </p:nvPicPr>
        <p:blipFill>
          <a:blip r:embed="rId6" cstate="print"/>
          <a:stretch>
            <a:fillRect/>
          </a:stretch>
        </p:blipFill>
        <p:spPr>
          <a:xfrm>
            <a:off x="242887" y="1384300"/>
            <a:ext cx="11706225" cy="5274516"/>
          </a:xfrm>
          <a:prstGeom prst="rect">
            <a:avLst/>
          </a:prstGeom>
        </p:spPr>
      </p:pic>
      <p:sp>
        <p:nvSpPr>
          <p:cNvPr id="9" name="Номер слайда 13">
            <a:extLst>
              <a:ext uri="{FF2B5EF4-FFF2-40B4-BE49-F238E27FC236}">
                <a16:creationId xmlns:a16="http://schemas.microsoft.com/office/drawing/2014/main" xmlns="" id="{07B1B2E4-7732-41D8-B68B-A874B50952EA}"/>
              </a:ext>
            </a:extLst>
          </p:cNvPr>
          <p:cNvSpPr>
            <a:spLocks noGrp="1"/>
          </p:cNvSpPr>
          <p:nvPr>
            <p:ph type="sldNum" sz="quarter" idx="12"/>
          </p:nvPr>
        </p:nvSpPr>
        <p:spPr>
          <a:xfrm>
            <a:off x="9275618" y="6492875"/>
            <a:ext cx="2743200" cy="365125"/>
          </a:xfrm>
        </p:spPr>
        <p:txBody>
          <a:bodyPr/>
          <a:lstStyle/>
          <a:p>
            <a:fld id="{0B2B4198-F023-4CE2-B86B-5560ECF9F361}" type="slidenum">
              <a:rPr lang="ru-RU" smtClean="0"/>
              <a:pPr/>
              <a:t>44</a:t>
            </a:fld>
            <a:endParaRPr lang="ru-RU" dirty="0"/>
          </a:p>
        </p:txBody>
      </p:sp>
    </p:spTree>
    <p:extLst>
      <p:ext uri="{BB962C8B-B14F-4D97-AF65-F5344CB8AC3E}">
        <p14:creationId xmlns="" xmlns:p14="http://schemas.microsoft.com/office/powerpoint/2010/main" val="31303843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501254" y="2300884"/>
            <a:ext cx="9307773" cy="757130"/>
          </a:xfrm>
          <a:prstGeom prst="rect">
            <a:avLst/>
          </a:prstGeom>
        </p:spPr>
        <p:txBody>
          <a:bodyPr wrap="square">
            <a:spAutoFit/>
          </a:bodyPr>
          <a:lstStyle/>
          <a:p>
            <a:pPr algn="ctr">
              <a:lnSpc>
                <a:spcPct val="90000"/>
              </a:lnSpc>
              <a:spcBef>
                <a:spcPct val="0"/>
              </a:spcBef>
            </a:pPr>
            <a:r>
              <a:rPr lang="ru-RU" sz="48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СПАСИБО ЗА ВНИМАНИЕ</a:t>
            </a:r>
            <a:endParaRPr lang="ru-RU" sz="4800"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8" name="Прямоугольник 7"/>
          <p:cNvSpPr/>
          <p:nvPr/>
        </p:nvSpPr>
        <p:spPr>
          <a:xfrm>
            <a:off x="525647" y="4968200"/>
            <a:ext cx="5929745" cy="858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105043, Москва</a:t>
            </a:r>
            <a:r>
              <a:rPr lang="ru-RU" sz="160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4-я Парковая</a:t>
            </a:r>
            <a:r>
              <a:rPr lang="en-US"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ул., д. 29</a:t>
            </a:r>
          </a:p>
          <a:p>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Тел:(</a:t>
            </a:r>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sym typeface="Wingdings" pitchFamily="2" charset="2"/>
              </a:rPr>
              <a:t>499)164-97-74</a:t>
            </a:r>
            <a:r>
              <a:rPr lang="en-US"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sym typeface="Wingdings" pitchFamily="2" charset="2"/>
              </a:rPr>
              <a:t>,</a:t>
            </a:r>
            <a:r>
              <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sym typeface="Wingdings" pitchFamily="2" charset="2"/>
              </a:rPr>
              <a:t> </a:t>
            </a:r>
            <a:r>
              <a:rPr lang="en-US"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sym typeface="Wingdings" pitchFamily="2" charset="2"/>
              </a:rPr>
              <a:t>E-mail: ryabova@vcot.info</a:t>
            </a:r>
            <a:endParaRPr lang="ru-RU" sz="1600"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a:spLocks noGrp="1"/>
          </p:cNvSpPr>
          <p:nvPr>
            <p:ph type="sldNum" sz="quarter" idx="12"/>
          </p:nvPr>
        </p:nvSpPr>
        <p:spPr/>
        <p:txBody>
          <a:bodyPr/>
          <a:lstStyle/>
          <a:p>
            <a:fld id="{0B2B4198-F023-4CE2-B86B-5560ECF9F361}" type="slidenum">
              <a:rPr lang="ru-RU" smtClean="0"/>
              <a:pPr/>
              <a:t>45</a:t>
            </a:fld>
            <a:endParaRPr lang="ru-RU" dirty="0"/>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4399177-EC49-458B-A759-6BE824FF600C}"/>
              </a:ext>
            </a:extLst>
          </p:cNvPr>
          <p:cNvSpPr>
            <a:spLocks noGrp="1"/>
          </p:cNvSpPr>
          <p:nvPr>
            <p:ph type="title"/>
          </p:nvPr>
        </p:nvSpPr>
        <p:spPr>
          <a:xfrm>
            <a:off x="623392" y="188640"/>
            <a:ext cx="10972800" cy="576064"/>
          </a:xfrm>
        </p:spPr>
        <p:txBody>
          <a:bodyPr/>
          <a:lstStyle/>
          <a:p>
            <a:r>
              <a:rPr lang="ru-RU" sz="1800" b="1" dirty="0" smtClean="0">
                <a:solidFill>
                  <a:srgbClr val="009900"/>
                </a:solidFill>
              </a:rPr>
              <a:t>                                                    </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Федеральные законы  № 239-ФЗ и № 251-ФЗ</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Номер слайда 2">
            <a:extLst>
              <a:ext uri="{FF2B5EF4-FFF2-40B4-BE49-F238E27FC236}">
                <a16:creationId xmlns:a16="http://schemas.microsoft.com/office/drawing/2014/main" xmlns="" id="{ED005A64-9583-46CA-8FEF-C59D312EC5D8}"/>
              </a:ext>
            </a:extLst>
          </p:cNvPr>
          <p:cNvSpPr>
            <a:spLocks noGrp="1"/>
          </p:cNvSpPr>
          <p:nvPr>
            <p:ph type="sldNum" sz="quarter" idx="12"/>
          </p:nvPr>
        </p:nvSpPr>
        <p:spPr/>
        <p:txBody>
          <a:bodyPr/>
          <a:lstStyle/>
          <a:p>
            <a:pPr>
              <a:defRPr/>
            </a:pPr>
            <a:fld id="{64772CD7-AAC5-4DDD-A5E3-D575CDFA397E}" type="slidenum">
              <a:rPr lang="ru-RU" smtClean="0"/>
              <a:pPr>
                <a:defRPr/>
              </a:pPr>
              <a:t>5</a:t>
            </a:fld>
            <a:endParaRPr lang="ru-RU"/>
          </a:p>
        </p:txBody>
      </p:sp>
      <p:sp>
        <p:nvSpPr>
          <p:cNvPr id="6" name="Скругленный прямоугольник 4">
            <a:extLst>
              <a:ext uri="{FF2B5EF4-FFF2-40B4-BE49-F238E27FC236}">
                <a16:creationId xmlns:a16="http://schemas.microsoft.com/office/drawing/2014/main" xmlns="" id="{7D1BC973-27B3-48B8-85C7-6ED2F88B5ECA}"/>
              </a:ext>
            </a:extLst>
          </p:cNvPr>
          <p:cNvSpPr/>
          <p:nvPr/>
        </p:nvSpPr>
        <p:spPr>
          <a:xfrm>
            <a:off x="1199456" y="836712"/>
            <a:ext cx="9505056" cy="360040"/>
          </a:xfrm>
          <a:prstGeom prst="roundRect">
            <a:avLst/>
          </a:prstGeom>
          <a:no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1600" b="1" dirty="0">
                <a:solidFill>
                  <a:schemeClr val="tx1"/>
                </a:solidFill>
                <a:latin typeface="Times New Roman" pitchFamily="18" charset="0"/>
                <a:cs typeface="Times New Roman" pitchFamily="18" charset="0"/>
              </a:rPr>
              <a:t>    </a:t>
            </a:r>
            <a:endParaRPr lang="ru-RU" sz="1600" dirty="0">
              <a:solidFill>
                <a:schemeClr val="tx1"/>
              </a:solidFill>
              <a:latin typeface="Times New Roman" pitchFamily="18" charset="0"/>
              <a:cs typeface="Times New Roman" pitchFamily="18" charset="0"/>
            </a:endParaRPr>
          </a:p>
        </p:txBody>
      </p:sp>
      <p:sp>
        <p:nvSpPr>
          <p:cNvPr id="7"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527382" y="1196753"/>
            <a:ext cx="3409055" cy="792087"/>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accent1">
                    <a:lumMod val="75000"/>
                  </a:schemeClr>
                </a:solidFill>
              </a:rPr>
              <a:t>№238-ФЗ </a:t>
            </a:r>
          </a:p>
          <a:p>
            <a:pPr algn="ctr"/>
            <a:r>
              <a:rPr lang="ru-RU" sz="1400" b="1" dirty="0" smtClean="0">
                <a:solidFill>
                  <a:schemeClr val="tx1"/>
                </a:solidFill>
              </a:rPr>
              <a:t>«О независимой оценке квалификаций</a:t>
            </a:r>
            <a:r>
              <a:rPr lang="ru-RU" sz="1600" b="1" dirty="0" smtClean="0">
                <a:solidFill>
                  <a:schemeClr val="tx1"/>
                </a:solidFill>
              </a:rPr>
              <a:t>»</a:t>
            </a:r>
            <a:endParaRPr lang="ru-RU" sz="1600" dirty="0">
              <a:solidFill>
                <a:schemeClr val="tx1"/>
              </a:solidFill>
            </a:endParaRPr>
          </a:p>
        </p:txBody>
      </p:sp>
      <p:sp>
        <p:nvSpPr>
          <p:cNvPr id="8"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335362" y="2276872"/>
            <a:ext cx="3648404" cy="1944216"/>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smtClean="0">
              <a:solidFill>
                <a:schemeClr val="tx1"/>
              </a:solidFill>
            </a:endParaRPr>
          </a:p>
          <a:p>
            <a:pPr algn="ctr"/>
            <a:r>
              <a:rPr lang="ru-RU" sz="1400" b="1" dirty="0" smtClean="0">
                <a:solidFill>
                  <a:schemeClr val="accent1">
                    <a:lumMod val="75000"/>
                  </a:schemeClr>
                </a:solidFill>
              </a:rPr>
              <a:t>№239-ФЗ </a:t>
            </a:r>
            <a:r>
              <a:rPr lang="ru-RU" sz="1400" b="1" dirty="0" smtClean="0">
                <a:solidFill>
                  <a:schemeClr val="tx1"/>
                </a:solidFill>
              </a:rPr>
              <a:t>«О внесении изменений в Трудовой кодекс Российской Федерации в связи с принятием ФЗ                                «О независимой оценке квалификаций»</a:t>
            </a:r>
          </a:p>
          <a:p>
            <a:endParaRPr lang="ru-RU" sz="1400" b="1" dirty="0" smtClean="0">
              <a:solidFill>
                <a:schemeClr val="tx1"/>
              </a:solidFill>
            </a:endParaRPr>
          </a:p>
          <a:p>
            <a:r>
              <a:rPr lang="ru-RU" sz="1400" b="1" dirty="0" smtClean="0">
                <a:solidFill>
                  <a:schemeClr val="tx1"/>
                </a:solidFill>
              </a:rPr>
              <a:t> </a:t>
            </a:r>
            <a:endParaRPr lang="ru-RU" sz="1400" b="1" dirty="0">
              <a:solidFill>
                <a:schemeClr val="tx1"/>
              </a:solidFill>
            </a:endParaRPr>
          </a:p>
        </p:txBody>
      </p:sp>
      <p:sp>
        <p:nvSpPr>
          <p:cNvPr id="9"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8880310" y="1196752"/>
            <a:ext cx="3072341" cy="2160240"/>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accent1">
                    <a:lumMod val="75000"/>
                  </a:schemeClr>
                </a:solidFill>
              </a:rPr>
              <a:t>№ 251-ФЗ   </a:t>
            </a:r>
            <a:r>
              <a:rPr lang="ru-RU" sz="1400" b="1" dirty="0" smtClean="0">
                <a:solidFill>
                  <a:schemeClr val="tx1"/>
                </a:solidFill>
              </a:rPr>
              <a:t>«О внесении изменений в Налоговый кодекс РФ в связи  принятием ФЗ «О независимой оценке квалификаций»</a:t>
            </a:r>
          </a:p>
        </p:txBody>
      </p:sp>
      <p:sp>
        <p:nvSpPr>
          <p:cNvPr id="10"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4559829" y="1268762"/>
            <a:ext cx="4128459" cy="122413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rPr>
              <a:t>Статьи 187,196,197                            Гарантии и компенсации работникам, направляемым работодателем… на прохождении  НОК</a:t>
            </a:r>
            <a:endParaRPr lang="ru-RU" sz="1400" b="1" dirty="0">
              <a:solidFill>
                <a:schemeClr val="tx1"/>
              </a:solidFill>
            </a:endParaRPr>
          </a:p>
        </p:txBody>
      </p:sp>
      <p:sp>
        <p:nvSpPr>
          <p:cNvPr id="11"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4559829" y="2708920"/>
            <a:ext cx="4128459" cy="1440160"/>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rPr>
              <a:t>Суммы, потраченные на оценку квалификации работников, можно включить в расходы по налогу на прибыль(подп.23 п.1 ст. 264 НКРФ)</a:t>
            </a:r>
            <a:endParaRPr lang="ru-RU" sz="1400" b="1" dirty="0">
              <a:solidFill>
                <a:schemeClr val="tx1"/>
              </a:solidFill>
            </a:endParaRPr>
          </a:p>
        </p:txBody>
      </p:sp>
      <p:sp>
        <p:nvSpPr>
          <p:cNvPr id="12"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239349" y="4437112"/>
            <a:ext cx="6720747" cy="2160240"/>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b="1" dirty="0" smtClean="0">
                <a:solidFill>
                  <a:schemeClr val="tx1"/>
                </a:solidFill>
              </a:rPr>
              <a:t>Плата за независимую оценку квалификации работника </a:t>
            </a:r>
            <a:r>
              <a:rPr lang="ru-RU" sz="1400" b="1" i="1" u="sng" dirty="0" smtClean="0">
                <a:solidFill>
                  <a:schemeClr val="tx1"/>
                </a:solidFill>
              </a:rPr>
              <a:t>не будет облагаться НДФЛ. </a:t>
            </a:r>
            <a:r>
              <a:rPr lang="ru-RU" sz="1400" b="1" dirty="0" smtClean="0">
                <a:solidFill>
                  <a:schemeClr val="tx1"/>
                </a:solidFill>
              </a:rPr>
              <a:t>Работники, которые самостоятельно оплатят независимую оценку своей квалификации, смогут </a:t>
            </a:r>
            <a:r>
              <a:rPr lang="ru-RU" sz="1400" b="1" i="1" u="sng" dirty="0" smtClean="0">
                <a:solidFill>
                  <a:schemeClr val="tx1"/>
                </a:solidFill>
              </a:rPr>
              <a:t>получить социальный вычет по НДФЛ </a:t>
            </a:r>
            <a:r>
              <a:rPr lang="ru-RU" sz="1400" b="1" dirty="0" smtClean="0">
                <a:solidFill>
                  <a:schemeClr val="tx1"/>
                </a:solidFill>
              </a:rPr>
              <a:t>(</a:t>
            </a:r>
            <a:r>
              <a:rPr lang="ru-RU" sz="1400" b="1" dirty="0" err="1" smtClean="0">
                <a:solidFill>
                  <a:schemeClr val="tx1"/>
                </a:solidFill>
              </a:rPr>
              <a:t>подп</a:t>
            </a:r>
            <a:r>
              <a:rPr lang="ru-RU" sz="1400" b="1" dirty="0" smtClean="0">
                <a:solidFill>
                  <a:schemeClr val="tx1"/>
                </a:solidFill>
              </a:rPr>
              <a:t>. 6 п. 1 ст. 219 НК РФ). Размер вычета равен сумме </a:t>
            </a:r>
            <a:r>
              <a:rPr lang="ru-RU" sz="1400" b="1" i="1" u="sng" dirty="0" smtClean="0">
                <a:solidFill>
                  <a:schemeClr val="tx1"/>
                </a:solidFill>
              </a:rPr>
              <a:t>фактических расходов на прохождение оценки. </a:t>
            </a:r>
            <a:r>
              <a:rPr lang="ru-RU" sz="1400" b="1" dirty="0" smtClean="0">
                <a:solidFill>
                  <a:schemeClr val="tx1"/>
                </a:solidFill>
              </a:rPr>
              <a:t>Величина этого вычета и вычетов, предусмотренных подп.2–5 п. 1 ст. 219 НК РФ (за исключением расходов на обучение детей налогоплательщика и на дорогостоящее лечение), в совокупности не должна превышать 120 тыс. рублей в год.</a:t>
            </a:r>
          </a:p>
          <a:p>
            <a:pPr algn="just"/>
            <a:endParaRPr lang="ru-RU" sz="1050" b="1" dirty="0">
              <a:solidFill>
                <a:schemeClr val="tx1"/>
              </a:solidFill>
            </a:endParaRPr>
          </a:p>
        </p:txBody>
      </p:sp>
      <p:sp>
        <p:nvSpPr>
          <p:cNvPr id="13" name="Прямоугольник: скругленные углы 3">
            <a:extLst>
              <a:ext uri="{FF2B5EF4-FFF2-40B4-BE49-F238E27FC236}">
                <a16:creationId xmlns:a16="http://schemas.microsoft.com/office/drawing/2014/main" xmlns="" id="{8806406C-F1B9-4A93-BD86-8B04DA183E32}"/>
              </a:ext>
            </a:extLst>
          </p:cNvPr>
          <p:cNvSpPr/>
          <p:nvPr/>
        </p:nvSpPr>
        <p:spPr>
          <a:xfrm>
            <a:off x="7344138" y="4437113"/>
            <a:ext cx="4416491" cy="2083517"/>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rPr>
              <a:t>Статьи 217, 219, 264, 346:</a:t>
            </a:r>
          </a:p>
          <a:p>
            <a:pPr algn="just"/>
            <a:r>
              <a:rPr lang="ru-RU" sz="1400" b="1" dirty="0" smtClean="0">
                <a:solidFill>
                  <a:schemeClr val="tx1"/>
                </a:solidFill>
              </a:rPr>
              <a:t> 1)Соискатели освобождаются от налогообложения суммы платы за прохождение НОК; 2)соискатели имеют право на получение социальных налоговых вычетов в вязи с НОК;   3) направление работников на прохождение НОК отнесено к прочим расходам работодателей, связанным с производством и реализацией.</a:t>
            </a:r>
            <a:endParaRPr lang="ru-RU" sz="1400" b="1" dirty="0">
              <a:solidFill>
                <a:schemeClr val="tx1"/>
              </a:solidFill>
            </a:endParaRPr>
          </a:p>
        </p:txBody>
      </p:sp>
      <p:cxnSp>
        <p:nvCxnSpPr>
          <p:cNvPr id="17" name="Прямая со стрелкой 16"/>
          <p:cNvCxnSpPr/>
          <p:nvPr/>
        </p:nvCxnSpPr>
        <p:spPr>
          <a:xfrm flipH="1" flipV="1">
            <a:off x="5711957" y="4005064"/>
            <a:ext cx="1920213" cy="720080"/>
          </a:xfrm>
          <a:prstGeom prst="straightConnector1">
            <a:avLst/>
          </a:prstGeom>
          <a:ln w="571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flipH="1">
            <a:off x="6864086" y="4725144"/>
            <a:ext cx="768085" cy="720080"/>
          </a:xfrm>
          <a:prstGeom prst="straightConnector1">
            <a:avLst/>
          </a:prstGeom>
          <a:ln w="571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V="1">
            <a:off x="3983765" y="2348880"/>
            <a:ext cx="960107" cy="792088"/>
          </a:xfrm>
          <a:prstGeom prst="straightConnector1">
            <a:avLst/>
          </a:prstGeom>
          <a:ln w="571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a:off x="10128448" y="3501008"/>
            <a:ext cx="0" cy="792088"/>
          </a:xfrm>
          <a:prstGeom prst="straightConnector1">
            <a:avLst/>
          </a:prstGeom>
          <a:ln w="57150">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11681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8A160C54-8802-4214-9E5D-25933D3EFC79}"/>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786" y="0"/>
            <a:ext cx="12192000" cy="6858000"/>
          </a:xfrm>
          <a:prstGeom prst="rect">
            <a:avLst/>
          </a:prstGeom>
        </p:spPr>
      </p:pic>
      <p:sp>
        <p:nvSpPr>
          <p:cNvPr id="6" name="Rectangle 5">
            <a:extLst>
              <a:ext uri="{FF2B5EF4-FFF2-40B4-BE49-F238E27FC236}">
                <a16:creationId xmlns="" xmlns:a16="http://schemas.microsoft.com/office/drawing/2014/main" id="{CC8CE21F-8668-4AD3-B9BA-CA3908F53222}"/>
              </a:ext>
            </a:extLst>
          </p:cNvPr>
          <p:cNvSpPr/>
          <p:nvPr/>
        </p:nvSpPr>
        <p:spPr>
          <a:xfrm>
            <a:off x="476520" y="3335015"/>
            <a:ext cx="11333408" cy="400110"/>
          </a:xfrm>
          <a:prstGeom prst="rect">
            <a:avLst/>
          </a:prstGeom>
        </p:spPr>
        <p:txBody>
          <a:bodyPr wrap="square">
            <a:spAutoFit/>
          </a:bodyPr>
          <a:lstStyle/>
          <a:p>
            <a:pPr>
              <a:spcBef>
                <a:spcPct val="50000"/>
              </a:spcBef>
            </a:pP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7" name="Rectangle 6">
            <a:extLst>
              <a:ext uri="{FF2B5EF4-FFF2-40B4-BE49-F238E27FC236}">
                <a16:creationId xmlns="" xmlns:a16="http://schemas.microsoft.com/office/drawing/2014/main" id="{0D26B038-1386-4168-A049-517BF06CAACB}"/>
              </a:ext>
            </a:extLst>
          </p:cNvPr>
          <p:cNvSpPr/>
          <p:nvPr/>
        </p:nvSpPr>
        <p:spPr>
          <a:xfrm>
            <a:off x="5048277" y="6381817"/>
            <a:ext cx="2170787" cy="276999"/>
          </a:xfrm>
          <a:prstGeom prst="rect">
            <a:avLst/>
          </a:prstGeom>
        </p:spPr>
        <p:txBody>
          <a:bodyPr wrap="none">
            <a:spAutoFit/>
          </a:bodyPr>
          <a:lstStyle/>
          <a:p>
            <a:r>
              <a:rPr lang="ru-RU" sz="12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Москва, 26 ноября 2018 год</a:t>
            </a:r>
          </a:p>
        </p:txBody>
      </p:sp>
      <p:sp>
        <p:nvSpPr>
          <p:cNvPr id="2" name="Заголовок 1">
            <a:extLst>
              <a:ext uri="{FF2B5EF4-FFF2-40B4-BE49-F238E27FC236}">
                <a16:creationId xmlns="" xmlns:a16="http://schemas.microsoft.com/office/drawing/2014/main" id="{88B4F2B9-D62C-440F-8CEA-C7A52F131802}"/>
              </a:ext>
            </a:extLst>
          </p:cNvPr>
          <p:cNvSpPr>
            <a:spLocks noGrp="1"/>
          </p:cNvSpPr>
          <p:nvPr>
            <p:ph type="title"/>
          </p:nvPr>
        </p:nvSpPr>
        <p:spPr>
          <a:xfrm>
            <a:off x="1572126" y="380010"/>
            <a:ext cx="10237802" cy="926276"/>
          </a:xfrm>
        </p:spPr>
        <p:txBody>
          <a:bodyPr>
            <a:noAutofit/>
          </a:bodyPr>
          <a:lstStyle/>
          <a:p>
            <a:pPr algn="ctr"/>
            <a:r>
              <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Федеральный закон от 03.07.2016 №238-ФЗ «О независимой </a:t>
            </a: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оценке квалификации</a:t>
            </a:r>
            <a: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r>
              <a:rPr lang="ru-RU" sz="18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r>
            <a:br>
              <a:rPr lang="ru-RU" sz="18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18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УЧАСТНИКИ </a:t>
            </a:r>
            <a: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НОК</a:t>
            </a:r>
            <a:endParaRPr lang="ru-RU" sz="2000" dirty="0"/>
          </a:p>
        </p:txBody>
      </p:sp>
      <p:graphicFrame>
        <p:nvGraphicFramePr>
          <p:cNvPr id="11" name="Объект 10">
            <a:extLst>
              <a:ext uri="{FF2B5EF4-FFF2-40B4-BE49-F238E27FC236}">
                <a16:creationId xmlns="" xmlns:a16="http://schemas.microsoft.com/office/drawing/2014/main" id="{922C5474-728F-4F38-A1E8-0642F3591367}"/>
              </a:ext>
            </a:extLst>
          </p:cNvPr>
          <p:cNvGraphicFramePr>
            <a:graphicFrameLocks noGrp="1"/>
          </p:cNvGraphicFramePr>
          <p:nvPr>
            <p:ph idx="1"/>
            <p:extLst>
              <p:ext uri="{D42A27DB-BD31-4B8C-83A1-F6EECF244321}">
                <p14:modId xmlns="" xmlns:p14="http://schemas.microsoft.com/office/powerpoint/2010/main" val="2136753348"/>
              </p:ext>
            </p:extLst>
          </p:nvPr>
        </p:nvGraphicFramePr>
        <p:xfrm>
          <a:off x="795647" y="1541098"/>
          <a:ext cx="10960923" cy="50853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Стрелка: влево-вправо 14">
            <a:extLst>
              <a:ext uri="{FF2B5EF4-FFF2-40B4-BE49-F238E27FC236}">
                <a16:creationId xmlns="" xmlns:a16="http://schemas.microsoft.com/office/drawing/2014/main" id="{E5BC4C66-F4CA-4013-8AD6-685F497D5635}"/>
              </a:ext>
            </a:extLst>
          </p:cNvPr>
          <p:cNvSpPr/>
          <p:nvPr/>
        </p:nvSpPr>
        <p:spPr>
          <a:xfrm>
            <a:off x="2961258" y="2546489"/>
            <a:ext cx="704049" cy="40011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лево 15">
            <a:extLst>
              <a:ext uri="{FF2B5EF4-FFF2-40B4-BE49-F238E27FC236}">
                <a16:creationId xmlns="" xmlns:a16="http://schemas.microsoft.com/office/drawing/2014/main" id="{20A9ABED-F437-4B1E-8167-3F37A2EEA6A7}"/>
              </a:ext>
            </a:extLst>
          </p:cNvPr>
          <p:cNvSpPr/>
          <p:nvPr/>
        </p:nvSpPr>
        <p:spPr>
          <a:xfrm>
            <a:off x="2961261" y="4072722"/>
            <a:ext cx="591754" cy="40010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a:extLst>
              <a:ext uri="{FF2B5EF4-FFF2-40B4-BE49-F238E27FC236}">
                <a16:creationId xmlns="" xmlns:a16="http://schemas.microsoft.com/office/drawing/2014/main" id="{0C9D7467-F811-4B91-AD23-851F7EBE74BD}"/>
              </a:ext>
            </a:extLst>
          </p:cNvPr>
          <p:cNvSpPr/>
          <p:nvPr/>
        </p:nvSpPr>
        <p:spPr>
          <a:xfrm>
            <a:off x="2937510" y="5322436"/>
            <a:ext cx="591754" cy="400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Волна 18"/>
          <p:cNvSpPr/>
          <p:nvPr/>
        </p:nvSpPr>
        <p:spPr>
          <a:xfrm>
            <a:off x="4845133" y="6377048"/>
            <a:ext cx="4191990" cy="273134"/>
          </a:xfrm>
          <a:prstGeom prst="wave">
            <a:avLst>
              <a:gd name="adj1" fmla="val 12500"/>
              <a:gd name="adj2" fmla="val -500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1588277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610178" y="0"/>
            <a:ext cx="10972800" cy="785794"/>
          </a:xfrm>
        </p:spPr>
        <p:txBody>
          <a:bodyPr>
            <a:normAutofit/>
          </a:bodyPr>
          <a:lstStyle/>
          <a:p>
            <a:pPr algn="ctr"/>
            <a: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Участники системы независимой оценки квалификации</a:t>
            </a:r>
          </a:p>
        </p:txBody>
      </p:sp>
      <p:sp>
        <p:nvSpPr>
          <p:cNvPr id="6147" name="Номер слайда 2"/>
          <p:cNvSpPr>
            <a:spLocks noGrp="1"/>
          </p:cNvSpPr>
          <p:nvPr>
            <p:ph type="sldNum" sz="quarter" idx="12"/>
          </p:nvPr>
        </p:nvSpPr>
        <p:spPr>
          <a:xfrm>
            <a:off x="10818420" y="6356350"/>
            <a:ext cx="535379" cy="365125"/>
          </a:xfrm>
          <a:noFill/>
        </p:spPr>
        <p:txBody>
          <a:bodyPr/>
          <a:lstStyle/>
          <a:p>
            <a:fld id="{8CC9C30D-33F0-4064-9AE4-9DF0ADFB95F4}" type="slidenum">
              <a:rPr lang="ru-RU" smtClean="0"/>
              <a:pPr/>
              <a:t>7</a:t>
            </a:fld>
            <a:endParaRPr lang="ru-RU" dirty="0" smtClean="0"/>
          </a:p>
        </p:txBody>
      </p:sp>
      <p:sp>
        <p:nvSpPr>
          <p:cNvPr id="5" name="Скругленный прямоугольник 4"/>
          <p:cNvSpPr/>
          <p:nvPr/>
        </p:nvSpPr>
        <p:spPr>
          <a:xfrm>
            <a:off x="1538817" y="908049"/>
            <a:ext cx="3454400" cy="865188"/>
          </a:xfrm>
          <a:prstGeom prst="roundRect">
            <a:avLst/>
          </a:prstGeom>
          <a:solidFill>
            <a:schemeClr val="accent1">
              <a:lumMod val="40000"/>
              <a:lumOff val="60000"/>
            </a:scheme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600" dirty="0">
                <a:solidFill>
                  <a:schemeClr val="tx1"/>
                </a:solidFill>
                <a:latin typeface="Times New Roman" pitchFamily="18" charset="0"/>
                <a:cs typeface="Times New Roman" pitchFamily="18" charset="0"/>
              </a:rPr>
              <a:t>Национальный </a:t>
            </a:r>
            <a:r>
              <a:rPr lang="ru-RU" sz="1600" dirty="0" smtClean="0">
                <a:solidFill>
                  <a:schemeClr val="tx1"/>
                </a:solidFill>
                <a:latin typeface="Times New Roman" pitchFamily="18" charset="0"/>
                <a:cs typeface="Times New Roman" pitchFamily="18" charset="0"/>
              </a:rPr>
              <a:t>совет при Президенте РФ</a:t>
            </a:r>
            <a:endParaRPr lang="ru-RU" sz="1600" dirty="0">
              <a:solidFill>
                <a:schemeClr val="tx1"/>
              </a:solidFill>
              <a:latin typeface="Times New Roman" pitchFamily="18" charset="0"/>
              <a:cs typeface="Times New Roman" pitchFamily="18" charset="0"/>
            </a:endParaRPr>
          </a:p>
        </p:txBody>
      </p:sp>
      <p:sp>
        <p:nvSpPr>
          <p:cNvPr id="6" name="Скругленный прямоугольник 5"/>
          <p:cNvSpPr/>
          <p:nvPr/>
        </p:nvSpPr>
        <p:spPr>
          <a:xfrm>
            <a:off x="1500828" y="2086098"/>
            <a:ext cx="3551767" cy="863600"/>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spcAft>
                <a:spcPts val="0"/>
              </a:spcAft>
              <a:defRPr/>
            </a:pPr>
            <a:r>
              <a:rPr lang="ru-RU" sz="1600" dirty="0">
                <a:solidFill>
                  <a:schemeClr val="tx1"/>
                </a:solidFill>
                <a:latin typeface="Times New Roman" pitchFamily="18" charset="0"/>
                <a:cs typeface="Times New Roman" pitchFamily="18" charset="0"/>
              </a:rPr>
              <a:t>Национальное агентство развития квалификаций</a:t>
            </a:r>
          </a:p>
        </p:txBody>
      </p:sp>
      <p:sp>
        <p:nvSpPr>
          <p:cNvPr id="7" name="Скругленный прямоугольник 6"/>
          <p:cNvSpPr/>
          <p:nvPr/>
        </p:nvSpPr>
        <p:spPr>
          <a:xfrm>
            <a:off x="1560204" y="3343914"/>
            <a:ext cx="3551767" cy="865187"/>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pPr>
            <a:r>
              <a:rPr lang="ru-RU" sz="1600" b="1" dirty="0">
                <a:solidFill>
                  <a:schemeClr val="tx1"/>
                </a:solidFill>
                <a:latin typeface="Times New Roman" pitchFamily="18" charset="0"/>
                <a:cs typeface="Times New Roman" pitchFamily="18" charset="0"/>
              </a:rPr>
              <a:t>Советы </a:t>
            </a:r>
          </a:p>
          <a:p>
            <a:pPr algn="ctr">
              <a:lnSpc>
                <a:spcPct val="115000"/>
              </a:lnSpc>
            </a:pPr>
            <a:r>
              <a:rPr lang="ru-RU" sz="1600" b="1" dirty="0">
                <a:solidFill>
                  <a:schemeClr val="tx1"/>
                </a:solidFill>
                <a:latin typeface="Times New Roman" pitchFamily="18" charset="0"/>
                <a:cs typeface="Times New Roman" pitchFamily="18" charset="0"/>
              </a:rPr>
              <a:t>по профессиональным квалификациям</a:t>
            </a:r>
            <a:endParaRPr lang="ru-RU" sz="1600" b="1" dirty="0">
              <a:solidFill>
                <a:schemeClr val="tx1"/>
              </a:solidFill>
              <a:latin typeface="Calibri" pitchFamily="34" charset="0"/>
              <a:ea typeface="Calibri" pitchFamily="34" charset="0"/>
              <a:cs typeface="Times New Roman" pitchFamily="18" charset="0"/>
            </a:endParaRPr>
          </a:p>
        </p:txBody>
      </p:sp>
      <p:sp>
        <p:nvSpPr>
          <p:cNvPr id="8" name="Скругленный прямоугольник 7"/>
          <p:cNvSpPr/>
          <p:nvPr/>
        </p:nvSpPr>
        <p:spPr>
          <a:xfrm>
            <a:off x="1583955" y="4496440"/>
            <a:ext cx="3551767" cy="863600"/>
          </a:xfrm>
          <a:prstGeom prst="roundRect">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pPr>
            <a:r>
              <a:rPr lang="ru-RU" sz="1600" b="1" dirty="0">
                <a:solidFill>
                  <a:schemeClr val="tx1"/>
                </a:solidFill>
                <a:latin typeface="Times New Roman" pitchFamily="18" charset="0"/>
                <a:cs typeface="Times New Roman" pitchFamily="18" charset="0"/>
              </a:rPr>
              <a:t>Центры</a:t>
            </a:r>
          </a:p>
          <a:p>
            <a:pPr algn="ctr">
              <a:lnSpc>
                <a:spcPct val="115000"/>
              </a:lnSpc>
            </a:pPr>
            <a:r>
              <a:rPr lang="ru-RU" sz="1600" b="1" dirty="0">
                <a:solidFill>
                  <a:schemeClr val="tx1"/>
                </a:solidFill>
                <a:latin typeface="Times New Roman" pitchFamily="18" charset="0"/>
                <a:cs typeface="Times New Roman" pitchFamily="18" charset="0"/>
              </a:rPr>
              <a:t> оценки квалификации</a:t>
            </a:r>
            <a:endParaRPr lang="ru-RU" sz="1600" b="1" dirty="0">
              <a:solidFill>
                <a:schemeClr val="tx1"/>
              </a:solidFill>
              <a:latin typeface="Calibri" pitchFamily="34" charset="0"/>
              <a:ea typeface="Calibri" pitchFamily="34" charset="0"/>
              <a:cs typeface="Times New Roman" pitchFamily="18" charset="0"/>
            </a:endParaRPr>
          </a:p>
        </p:txBody>
      </p:sp>
      <p:sp>
        <p:nvSpPr>
          <p:cNvPr id="9" name="Скругленный прямоугольник 8"/>
          <p:cNvSpPr/>
          <p:nvPr/>
        </p:nvSpPr>
        <p:spPr>
          <a:xfrm>
            <a:off x="1619581" y="5540128"/>
            <a:ext cx="3551767" cy="936625"/>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15000"/>
              </a:lnSpc>
            </a:pPr>
            <a:r>
              <a:rPr lang="ru-RU" sz="1600" dirty="0">
                <a:solidFill>
                  <a:schemeClr val="tx1"/>
                </a:solidFill>
                <a:latin typeface="Times New Roman" pitchFamily="18" charset="0"/>
                <a:cs typeface="Times New Roman" pitchFamily="18" charset="0"/>
              </a:rPr>
              <a:t>Орган исполнительной власти</a:t>
            </a:r>
          </a:p>
          <a:p>
            <a:pPr algn="ctr">
              <a:lnSpc>
                <a:spcPct val="115000"/>
              </a:lnSpc>
            </a:pPr>
            <a:r>
              <a:rPr lang="ru-RU" sz="1600" dirty="0">
                <a:solidFill>
                  <a:schemeClr val="tx1"/>
                </a:solidFill>
                <a:latin typeface="Times New Roman" pitchFamily="18" charset="0"/>
                <a:cs typeface="Times New Roman" pitchFamily="18" charset="0"/>
              </a:rPr>
              <a:t>(</a:t>
            </a:r>
            <a:r>
              <a:rPr lang="ru-RU" sz="1600" dirty="0" smtClean="0">
                <a:solidFill>
                  <a:schemeClr val="tx1"/>
                </a:solidFill>
                <a:latin typeface="Times New Roman" pitchFamily="18" charset="0"/>
                <a:cs typeface="Times New Roman" pitchFamily="18" charset="0"/>
              </a:rPr>
              <a:t>Минтруд России)</a:t>
            </a:r>
            <a:endParaRPr lang="ru-RU" sz="1600" dirty="0">
              <a:solidFill>
                <a:schemeClr val="tx1"/>
              </a:solidFill>
              <a:latin typeface="Times New Roman" pitchFamily="18" charset="0"/>
              <a:cs typeface="Times New Roman" pitchFamily="18" charset="0"/>
            </a:endParaRPr>
          </a:p>
        </p:txBody>
      </p:sp>
      <p:sp>
        <p:nvSpPr>
          <p:cNvPr id="10" name="Стрелка вправо 9"/>
          <p:cNvSpPr/>
          <p:nvPr/>
        </p:nvSpPr>
        <p:spPr>
          <a:xfrm>
            <a:off x="6147489" y="717672"/>
            <a:ext cx="4860937" cy="1324883"/>
          </a:xfrm>
          <a:prstGeom prst="rightArrow">
            <a:avLst/>
          </a:prstGeom>
          <a:solidFill>
            <a:schemeClr val="accent1">
              <a:lumMod val="40000"/>
              <a:lumOff val="60000"/>
            </a:schemeClr>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200" dirty="0">
                <a:solidFill>
                  <a:schemeClr val="tx1"/>
                </a:solidFill>
                <a:latin typeface="Times New Roman" pitchFamily="18" charset="0"/>
                <a:cs typeface="Times New Roman" pitchFamily="18" charset="0"/>
              </a:rPr>
              <a:t>Консультативный орган. Координирует деятельность</a:t>
            </a:r>
          </a:p>
          <a:p>
            <a:pPr>
              <a:defRPr/>
            </a:pPr>
            <a:r>
              <a:rPr lang="ru-RU" sz="1200" dirty="0">
                <a:solidFill>
                  <a:schemeClr val="tx1"/>
                </a:solidFill>
                <a:latin typeface="Times New Roman" pitchFamily="18" charset="0"/>
                <a:cs typeface="Times New Roman" pitchFamily="18" charset="0"/>
              </a:rPr>
              <a:t> органов власти, работодателей, профсоюзов, образовательных</a:t>
            </a:r>
          </a:p>
          <a:p>
            <a:pPr>
              <a:defRPr/>
            </a:pPr>
            <a:r>
              <a:rPr lang="ru-RU" sz="1200" dirty="0">
                <a:solidFill>
                  <a:schemeClr val="tx1"/>
                </a:solidFill>
                <a:latin typeface="Times New Roman" pitchFamily="18" charset="0"/>
                <a:cs typeface="Times New Roman" pitchFamily="18" charset="0"/>
              </a:rPr>
              <a:t> и других организаций</a:t>
            </a:r>
          </a:p>
        </p:txBody>
      </p:sp>
      <p:sp>
        <p:nvSpPr>
          <p:cNvPr id="11" name="Стрелка вправо 10"/>
          <p:cNvSpPr/>
          <p:nvPr/>
        </p:nvSpPr>
        <p:spPr>
          <a:xfrm>
            <a:off x="6159363" y="2131828"/>
            <a:ext cx="4801561" cy="936625"/>
          </a:xfrm>
          <a:prstGeom prst="rightArrow">
            <a:avLst/>
          </a:prstGeom>
          <a:solidFill>
            <a:schemeClr val="accent1">
              <a:lumMod val="40000"/>
              <a:lumOff val="60000"/>
            </a:schemeClr>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200" dirty="0">
                <a:solidFill>
                  <a:schemeClr val="tx1"/>
                </a:solidFill>
                <a:latin typeface="Times New Roman" pitchFamily="18" charset="0"/>
                <a:cs typeface="Times New Roman" pitchFamily="18" charset="0"/>
              </a:rPr>
              <a:t>Автономная, некоммерческая организация.</a:t>
            </a:r>
          </a:p>
          <a:p>
            <a:pPr>
              <a:defRPr/>
            </a:pPr>
            <a:r>
              <a:rPr lang="ru-RU" sz="1200" dirty="0">
                <a:solidFill>
                  <a:schemeClr val="tx1"/>
                </a:solidFill>
                <a:latin typeface="Times New Roman" pitchFamily="18" charset="0"/>
                <a:cs typeface="Times New Roman" pitchFamily="18" charset="0"/>
              </a:rPr>
              <a:t> Обеспечивает деятельность по развитию квалификаций</a:t>
            </a:r>
          </a:p>
        </p:txBody>
      </p:sp>
      <p:sp>
        <p:nvSpPr>
          <p:cNvPr id="12" name="Стрелка вправо 11"/>
          <p:cNvSpPr/>
          <p:nvPr/>
        </p:nvSpPr>
        <p:spPr>
          <a:xfrm>
            <a:off x="6171239" y="3296415"/>
            <a:ext cx="4813437" cy="936625"/>
          </a:xfrm>
          <a:prstGeom prst="rightArrow">
            <a:avLst/>
          </a:prstGeom>
          <a:solidFill>
            <a:schemeClr val="accent1">
              <a:lumMod val="40000"/>
              <a:lumOff val="60000"/>
            </a:schemeClr>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200" dirty="0">
                <a:solidFill>
                  <a:schemeClr val="tx1"/>
                </a:solidFill>
                <a:latin typeface="Times New Roman" pitchFamily="18" charset="0"/>
                <a:cs typeface="Times New Roman" pitchFamily="18" charset="0"/>
              </a:rPr>
              <a:t>Орган управления, уполномоченный проводить</a:t>
            </a:r>
          </a:p>
          <a:p>
            <a:pPr>
              <a:defRPr/>
            </a:pPr>
            <a:r>
              <a:rPr lang="ru-RU" sz="1200" dirty="0">
                <a:solidFill>
                  <a:schemeClr val="tx1"/>
                </a:solidFill>
                <a:latin typeface="Times New Roman" pitchFamily="18" charset="0"/>
                <a:cs typeface="Times New Roman" pitchFamily="18" charset="0"/>
              </a:rPr>
              <a:t> оценку  по определенному виду деятельности</a:t>
            </a:r>
          </a:p>
        </p:txBody>
      </p:sp>
      <p:sp>
        <p:nvSpPr>
          <p:cNvPr id="13" name="Стрелка вправо 12"/>
          <p:cNvSpPr/>
          <p:nvPr/>
        </p:nvSpPr>
        <p:spPr>
          <a:xfrm>
            <a:off x="6147488" y="4401436"/>
            <a:ext cx="4801561" cy="954335"/>
          </a:xfrm>
          <a:prstGeom prst="rightArrow">
            <a:avLst/>
          </a:prstGeom>
          <a:solidFill>
            <a:schemeClr val="accent2">
              <a:lumMod val="60000"/>
              <a:lumOff val="40000"/>
            </a:schemeClr>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15000"/>
              </a:lnSpc>
              <a:spcAft>
                <a:spcPts val="0"/>
              </a:spcAft>
              <a:defRPr/>
            </a:pPr>
            <a:r>
              <a:rPr lang="ru-RU" sz="1200" dirty="0">
                <a:solidFill>
                  <a:schemeClr val="tx1"/>
                </a:solidFill>
                <a:latin typeface="Times New Roman" pitchFamily="18" charset="0"/>
                <a:cs typeface="Times New Roman" pitchFamily="18" charset="0"/>
              </a:rPr>
              <a:t>Юридическое лицо, непосредственно проводящее</a:t>
            </a:r>
          </a:p>
          <a:p>
            <a:pPr>
              <a:lnSpc>
                <a:spcPct val="115000"/>
              </a:lnSpc>
              <a:spcAft>
                <a:spcPts val="0"/>
              </a:spcAft>
              <a:defRPr/>
            </a:pPr>
            <a:r>
              <a:rPr lang="ru-RU" sz="1200" dirty="0">
                <a:solidFill>
                  <a:schemeClr val="tx1"/>
                </a:solidFill>
                <a:latin typeface="Times New Roman" pitchFamily="18" charset="0"/>
                <a:cs typeface="Times New Roman" pitchFamily="18" charset="0"/>
              </a:rPr>
              <a:t> оценку квалификации</a:t>
            </a:r>
          </a:p>
        </p:txBody>
      </p:sp>
      <p:sp>
        <p:nvSpPr>
          <p:cNvPr id="14" name="Стрелка вправо 13"/>
          <p:cNvSpPr/>
          <p:nvPr/>
        </p:nvSpPr>
        <p:spPr>
          <a:xfrm>
            <a:off x="6151418" y="5367647"/>
            <a:ext cx="4904509" cy="1330036"/>
          </a:xfrm>
          <a:prstGeom prst="rightArrow">
            <a:avLst/>
          </a:prstGeom>
          <a:solidFill>
            <a:schemeClr val="accent1">
              <a:lumMod val="40000"/>
              <a:lumOff val="60000"/>
            </a:schemeClr>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15000"/>
              </a:lnSpc>
              <a:spcAft>
                <a:spcPts val="0"/>
              </a:spcAft>
              <a:defRPr/>
            </a:pPr>
            <a:r>
              <a:rPr lang="ru-RU" sz="1200" dirty="0">
                <a:solidFill>
                  <a:schemeClr val="tx1"/>
                </a:solidFill>
                <a:latin typeface="Times New Roman" pitchFamily="18" charset="0"/>
                <a:cs typeface="Times New Roman" pitchFamily="18" charset="0"/>
              </a:rPr>
              <a:t>Утверждает примерное положение о совете по </a:t>
            </a:r>
          </a:p>
          <a:p>
            <a:pPr>
              <a:lnSpc>
                <a:spcPct val="115000"/>
              </a:lnSpc>
              <a:spcAft>
                <a:spcPts val="0"/>
              </a:spcAft>
              <a:defRPr/>
            </a:pPr>
            <a:r>
              <a:rPr lang="ru-RU" sz="1200" dirty="0">
                <a:solidFill>
                  <a:schemeClr val="tx1"/>
                </a:solidFill>
                <a:latin typeface="Times New Roman" pitchFamily="18" charset="0"/>
                <a:cs typeface="Times New Roman" pitchFamily="18" charset="0"/>
              </a:rPr>
              <a:t>профессиональным квалификациям и порядок наделения </a:t>
            </a:r>
          </a:p>
          <a:p>
            <a:pPr>
              <a:lnSpc>
                <a:spcPct val="115000"/>
              </a:lnSpc>
              <a:spcAft>
                <a:spcPts val="0"/>
              </a:spcAft>
              <a:defRPr/>
            </a:pPr>
            <a:r>
              <a:rPr lang="ru-RU" sz="1200" dirty="0">
                <a:solidFill>
                  <a:schemeClr val="tx1"/>
                </a:solidFill>
                <a:latin typeface="Times New Roman" pitchFamily="18" charset="0"/>
                <a:cs typeface="Times New Roman" pitchFamily="18" charset="0"/>
              </a:rPr>
              <a:t>его полномочиями по проведению независимой оценки</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719021" cy="6858000"/>
          </a:xfrm>
          <a:prstGeom prst="rect">
            <a:avLst/>
          </a:prstGeom>
        </p:spPr>
      </p:pic>
      <p:sp>
        <p:nvSpPr>
          <p:cNvPr id="9" name="Заголовок 8"/>
          <p:cNvSpPr>
            <a:spLocks noGrp="1"/>
          </p:cNvSpPr>
          <p:nvPr>
            <p:ph type="title"/>
          </p:nvPr>
        </p:nvSpPr>
        <p:spPr>
          <a:xfrm>
            <a:off x="1596788" y="450376"/>
            <a:ext cx="9758149" cy="518616"/>
          </a:xfrm>
        </p:spPr>
        <p:txBody>
          <a:bodyPr>
            <a:normAutofit fontScale="90000"/>
          </a:bodyPr>
          <a:lstStyle/>
          <a:p>
            <a:pPr algn="ctr"/>
            <a:r>
              <a:rPr lang="ru-RU" sz="20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Организационная </a:t>
            </a:r>
            <a: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структура взаимодействия участников</a:t>
            </a:r>
            <a:b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br>
            <a:r>
              <a:rPr lang="ru-RU" sz="1800" b="1" dirty="0" smtClean="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независимой оценки квалификации</a:t>
            </a:r>
            <a:endParaRPr lang="ru-RU" sz="18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2083" name="Rectangle 3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 name="Group 1"/>
          <p:cNvGrpSpPr>
            <a:grpSpLocks noChangeAspect="1"/>
          </p:cNvGrpSpPr>
          <p:nvPr/>
        </p:nvGrpSpPr>
        <p:grpSpPr bwMode="auto">
          <a:xfrm>
            <a:off x="712284" y="1439276"/>
            <a:ext cx="11165508" cy="4950210"/>
            <a:chOff x="4932" y="1801"/>
            <a:chExt cx="6876" cy="4134"/>
          </a:xfrm>
        </p:grpSpPr>
        <p:sp>
          <p:nvSpPr>
            <p:cNvPr id="2082" name="AutoShape 34"/>
            <p:cNvSpPr>
              <a:spLocks noChangeAspect="1" noChangeArrowheads="1" noTextEdit="1"/>
            </p:cNvSpPr>
            <p:nvPr/>
          </p:nvSpPr>
          <p:spPr bwMode="auto">
            <a:xfrm>
              <a:off x="4932" y="1810"/>
              <a:ext cx="6876" cy="4125"/>
            </a:xfrm>
            <a:prstGeom prst="rect">
              <a:avLst/>
            </a:prstGeom>
            <a:noFill/>
            <a:ln w="38100">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81" name="Rectangle 33"/>
            <p:cNvSpPr>
              <a:spLocks noChangeArrowheads="1"/>
            </p:cNvSpPr>
            <p:nvPr/>
          </p:nvSpPr>
          <p:spPr bwMode="auto">
            <a:xfrm>
              <a:off x="5764" y="1801"/>
              <a:ext cx="4407" cy="234"/>
            </a:xfrm>
            <a:prstGeom prst="rect">
              <a:avLst/>
            </a:prstGeom>
            <a:solidFill>
              <a:schemeClr val="accent5">
                <a:lumMod val="60000"/>
                <a:lumOff val="4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Министерство труда и социальной защиты Российской Федерации (обеспечение НПА</a:t>
              </a:r>
              <a:r>
                <a:rPr kumimoji="0" lang="ru-RU"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80" name="Rectangle 32"/>
            <p:cNvSpPr>
              <a:spLocks noChangeArrowheads="1"/>
            </p:cNvSpPr>
            <p:nvPr/>
          </p:nvSpPr>
          <p:spPr bwMode="auto">
            <a:xfrm>
              <a:off x="5790" y="2383"/>
              <a:ext cx="4387" cy="373"/>
            </a:xfrm>
            <a:prstGeom prst="rect">
              <a:avLst/>
            </a:prstGeom>
            <a:solidFill>
              <a:schemeClr val="accent5">
                <a:lumMod val="60000"/>
                <a:lumOff val="40000"/>
              </a:schemeClr>
            </a:solidFill>
            <a:ln w="9525">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Координационный орган - Национальный Совет  при Президенте РФ </a:t>
              </a:r>
              <a:endParaRPr kumimoji="0" lang="ru-RU"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 профессиональным  квалификациям НСПК</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79" name="Rectangle 31"/>
            <p:cNvSpPr>
              <a:spLocks noChangeArrowheads="1"/>
            </p:cNvSpPr>
            <p:nvPr/>
          </p:nvSpPr>
          <p:spPr bwMode="auto">
            <a:xfrm>
              <a:off x="4981" y="3112"/>
              <a:ext cx="3722" cy="274"/>
            </a:xfrm>
            <a:prstGeom prst="rect">
              <a:avLst/>
            </a:prstGeom>
            <a:solidFill>
              <a:srgbClr val="FF8989"/>
            </a:solidFill>
            <a:ln w="9525">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Советы по профессиональным квалификациям СПК</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78" name="Rectangle 30"/>
            <p:cNvSpPr>
              <a:spLocks noChangeArrowheads="1"/>
            </p:cNvSpPr>
            <p:nvPr/>
          </p:nvSpPr>
          <p:spPr bwMode="auto">
            <a:xfrm>
              <a:off x="9275" y="3055"/>
              <a:ext cx="2113" cy="1887"/>
            </a:xfrm>
            <a:prstGeom prst="rect">
              <a:avLst/>
            </a:prstGeom>
            <a:solidFill>
              <a:srgbClr val="FF8989"/>
            </a:solidFill>
            <a:ln w="9525">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200" dirty="0" smtClean="0">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Национальное агентство развития </a:t>
              </a:r>
              <a:endParaRPr kumimoji="0" lang="ru-RU" sz="1600" b="1"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квалификаций НАРК</a:t>
              </a:r>
              <a:endParaRPr kumimoji="0" lang="ru-RU" sz="1600" b="1"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(реестр)</a:t>
              </a:r>
              <a:endParaRPr kumimoji="0" lang="ru-RU" sz="1600" b="1"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sp>
          <p:nvSpPr>
            <p:cNvPr id="2077" name="Rectangle 29"/>
            <p:cNvSpPr>
              <a:spLocks noChangeArrowheads="1"/>
            </p:cNvSpPr>
            <p:nvPr/>
          </p:nvSpPr>
          <p:spPr bwMode="auto">
            <a:xfrm>
              <a:off x="5344" y="4299"/>
              <a:ext cx="3402" cy="273"/>
            </a:xfrm>
            <a:prstGeom prst="rect">
              <a:avLst/>
            </a:prstGeom>
            <a:solidFill>
              <a:schemeClr val="accent5">
                <a:lumMod val="60000"/>
                <a:lumOff val="40000"/>
              </a:schemeClr>
            </a:solidFill>
            <a:ln w="9525">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Центры оценки квалификации ЦОК</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76" name="Rectangle 28"/>
            <p:cNvSpPr>
              <a:spLocks noChangeArrowheads="1"/>
            </p:cNvSpPr>
            <p:nvPr/>
          </p:nvSpPr>
          <p:spPr bwMode="auto">
            <a:xfrm>
              <a:off x="5019" y="5439"/>
              <a:ext cx="3763" cy="230"/>
            </a:xfrm>
            <a:prstGeom prst="rect">
              <a:avLst/>
            </a:prstGeom>
            <a:solidFill>
              <a:schemeClr val="accent5">
                <a:lumMod val="60000"/>
                <a:lumOff val="40000"/>
              </a:schemeClr>
            </a:solidFill>
            <a:ln w="9525">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Соискатели (физические лица)</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75" name="Rectangle 27"/>
            <p:cNvSpPr>
              <a:spLocks noChangeArrowheads="1"/>
            </p:cNvSpPr>
            <p:nvPr/>
          </p:nvSpPr>
          <p:spPr bwMode="auto">
            <a:xfrm>
              <a:off x="4982" y="3434"/>
              <a:ext cx="1378" cy="207"/>
            </a:xfrm>
            <a:prstGeom prst="rect">
              <a:avLst/>
            </a:prstGeom>
            <a:solidFill>
              <a:srgbClr val="FFFFFF"/>
            </a:solidFill>
            <a:ln w="38100">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Апелляционная комиссия</a:t>
              </a:r>
              <a:endParaRPr kumimoji="0" lang="ru-RU" sz="11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74" name="Rectangle 26"/>
            <p:cNvSpPr>
              <a:spLocks noChangeArrowheads="1"/>
            </p:cNvSpPr>
            <p:nvPr/>
          </p:nvSpPr>
          <p:spPr bwMode="auto">
            <a:xfrm>
              <a:off x="7325" y="3486"/>
              <a:ext cx="1378" cy="207"/>
            </a:xfrm>
            <a:prstGeom prst="rect">
              <a:avLst/>
            </a:prstGeom>
            <a:solidFill>
              <a:srgbClr val="FFFFFF"/>
            </a:solidFill>
            <a:ln w="38100">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Перечни квалификаций</a:t>
              </a:r>
              <a:endParaRPr kumimoji="0" lang="ru-RU" sz="11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73" name="Rectangle 25"/>
            <p:cNvSpPr>
              <a:spLocks noChangeArrowheads="1"/>
            </p:cNvSpPr>
            <p:nvPr/>
          </p:nvSpPr>
          <p:spPr bwMode="auto">
            <a:xfrm>
              <a:off x="7325" y="3760"/>
              <a:ext cx="1378" cy="207"/>
            </a:xfrm>
            <a:prstGeom prst="rect">
              <a:avLst/>
            </a:prstGeom>
            <a:solidFill>
              <a:srgbClr val="FFFFFF"/>
            </a:solidFill>
            <a:ln w="38100">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Оценочные средства</a:t>
              </a:r>
              <a:endParaRPr kumimoji="0" lang="ru-RU" sz="11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72" name="Rectangle 24"/>
            <p:cNvSpPr>
              <a:spLocks noChangeArrowheads="1"/>
            </p:cNvSpPr>
            <p:nvPr/>
          </p:nvSpPr>
          <p:spPr bwMode="auto">
            <a:xfrm>
              <a:off x="5172" y="3967"/>
              <a:ext cx="1288" cy="29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endParaRPr kumimoji="0" lang="ru-RU" sz="10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Отбор и контроль  деятельно</a:t>
              </a:r>
              <a:r>
                <a:rPr kumimoji="0" lang="ru-RU" sz="1000" b="0"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сти</a:t>
              </a:r>
              <a:endParaRPr kumimoji="0" lang="ru-RU" sz="1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71" name="Rectangle 23"/>
            <p:cNvSpPr>
              <a:spLocks noChangeArrowheads="1"/>
            </p:cNvSpPr>
            <p:nvPr/>
          </p:nvSpPr>
          <p:spPr bwMode="auto">
            <a:xfrm>
              <a:off x="7962" y="4664"/>
              <a:ext cx="784" cy="309"/>
            </a:xfrm>
            <a:prstGeom prst="rect">
              <a:avLst/>
            </a:prstGeom>
            <a:solidFill>
              <a:srgbClr val="FFFFFF"/>
            </a:solidFill>
            <a:ln w="38100">
              <a:solidFill>
                <a:schemeClr val="accent1">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Свидетельство </a:t>
              </a:r>
              <a:endParaRPr kumimoji="0" lang="ru-RU" sz="1050" b="1"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05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о квалификации</a:t>
              </a:r>
              <a:endParaRPr kumimoji="0" lang="ru-RU" sz="105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70" name="AutoShape 22"/>
            <p:cNvSpPr>
              <a:spLocks noChangeShapeType="1"/>
            </p:cNvSpPr>
            <p:nvPr/>
          </p:nvSpPr>
          <p:spPr bwMode="auto">
            <a:xfrm>
              <a:off x="8858" y="4368"/>
              <a:ext cx="0" cy="0"/>
            </a:xfrm>
            <a:prstGeom prst="straightConnector1">
              <a:avLst/>
            </a:prstGeom>
            <a:noFill/>
            <a:ln w="9525">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9" name="AutoShape 21"/>
            <p:cNvSpPr>
              <a:spLocks noChangeShapeType="1"/>
            </p:cNvSpPr>
            <p:nvPr/>
          </p:nvSpPr>
          <p:spPr bwMode="auto">
            <a:xfrm>
              <a:off x="8821" y="4368"/>
              <a:ext cx="0" cy="0"/>
            </a:xfrm>
            <a:prstGeom prst="straightConnector1">
              <a:avLst/>
            </a:prstGeom>
            <a:noFill/>
            <a:ln w="9525">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8" name="AutoShape 20"/>
            <p:cNvSpPr>
              <a:spLocks noChangeShapeType="1"/>
            </p:cNvSpPr>
            <p:nvPr/>
          </p:nvSpPr>
          <p:spPr bwMode="auto">
            <a:xfrm>
              <a:off x="8703" y="3856"/>
              <a:ext cx="571" cy="1"/>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7" name="AutoShape 19"/>
            <p:cNvSpPr>
              <a:spLocks noChangeShapeType="1"/>
            </p:cNvSpPr>
            <p:nvPr/>
          </p:nvSpPr>
          <p:spPr bwMode="auto">
            <a:xfrm>
              <a:off x="8703" y="3581"/>
              <a:ext cx="572" cy="1"/>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6" name="AutoShape 18"/>
            <p:cNvSpPr>
              <a:spLocks noChangeShapeType="1"/>
            </p:cNvSpPr>
            <p:nvPr/>
          </p:nvSpPr>
          <p:spPr bwMode="auto">
            <a:xfrm>
              <a:off x="8702" y="3218"/>
              <a:ext cx="572" cy="1"/>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5" name="AutoShape 17"/>
            <p:cNvSpPr>
              <a:spLocks noChangeShapeType="1"/>
            </p:cNvSpPr>
            <p:nvPr/>
          </p:nvSpPr>
          <p:spPr bwMode="auto">
            <a:xfrm>
              <a:off x="8746" y="4436"/>
              <a:ext cx="529" cy="4"/>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4" name="Rectangle 16"/>
            <p:cNvSpPr>
              <a:spLocks noChangeArrowheads="1"/>
            </p:cNvSpPr>
            <p:nvPr/>
          </p:nvSpPr>
          <p:spPr bwMode="auto">
            <a:xfrm>
              <a:off x="7044" y="4084"/>
              <a:ext cx="771" cy="21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R="0" lvl="0" indent="0" fontAlgn="base">
                <a:lnSpc>
                  <a:spcPct val="100000"/>
                </a:lnSpc>
                <a:spcBef>
                  <a:spcPct val="0"/>
                </a:spcBef>
                <a:spcAft>
                  <a:spcPct val="0"/>
                </a:spcAft>
                <a:buClrTx/>
                <a:buSzTx/>
                <a:buFontTx/>
                <a:buNone/>
                <a:tabLst/>
              </a:pPr>
              <a:r>
                <a:rPr lang="ru-RU" sz="1100" b="1" dirty="0" smtClean="0">
                  <a:solidFill>
                    <a:schemeClr val="accent1">
                      <a:lumMod val="50000"/>
                    </a:schemeClr>
                  </a:solidFill>
                  <a:latin typeface="Times New Roman" pitchFamily="18" charset="0"/>
                  <a:ea typeface="Calibri" pitchFamily="34" charset="0"/>
                  <a:cs typeface="Times New Roman" pitchFamily="18" charset="0"/>
                </a:rPr>
                <a:t>Отчетность</a:t>
              </a:r>
            </a:p>
          </p:txBody>
        </p:sp>
        <p:sp>
          <p:nvSpPr>
            <p:cNvPr id="2063" name="AutoShape 15"/>
            <p:cNvSpPr>
              <a:spLocks noChangeShapeType="1"/>
            </p:cNvSpPr>
            <p:nvPr/>
          </p:nvSpPr>
          <p:spPr bwMode="auto">
            <a:xfrm flipV="1">
              <a:off x="5057" y="3641"/>
              <a:ext cx="1" cy="1798"/>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2" name="Rectangle 14"/>
            <p:cNvSpPr>
              <a:spLocks noChangeArrowheads="1"/>
            </p:cNvSpPr>
            <p:nvPr/>
          </p:nvSpPr>
          <p:spPr bwMode="auto">
            <a:xfrm>
              <a:off x="5641" y="5139"/>
              <a:ext cx="819" cy="20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Проведение НОК </a:t>
              </a:r>
              <a:endParaRPr kumimoji="0" lang="ru-RU" sz="10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61" name="Rectangle 13"/>
            <p:cNvSpPr>
              <a:spLocks noChangeArrowheads="1"/>
            </p:cNvSpPr>
            <p:nvPr/>
          </p:nvSpPr>
          <p:spPr bwMode="auto">
            <a:xfrm>
              <a:off x="6993" y="5023"/>
              <a:ext cx="1198" cy="39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ru-RU" sz="1000" b="1" dirty="0" smtClean="0">
                  <a:solidFill>
                    <a:schemeClr val="accent1">
                      <a:lumMod val="50000"/>
                    </a:schemeClr>
                  </a:solidFill>
                  <a:latin typeface="Times New Roman" pitchFamily="18" charset="0"/>
                  <a:ea typeface="Calibri" pitchFamily="34" charset="0"/>
                  <a:cs typeface="Times New Roman" pitchFamily="18" charset="0"/>
                </a:rPr>
                <a:t>Заявление на проведение</a:t>
              </a:r>
            </a:p>
            <a:p>
              <a:pPr fontAlgn="base">
                <a:spcBef>
                  <a:spcPct val="0"/>
                </a:spcBef>
                <a:spcAft>
                  <a:spcPct val="0"/>
                </a:spcAft>
              </a:pPr>
              <a:r>
                <a:rPr lang="ru-RU" sz="1000" b="1" dirty="0" smtClean="0">
                  <a:solidFill>
                    <a:schemeClr val="accent1">
                      <a:lumMod val="50000"/>
                    </a:schemeClr>
                  </a:solidFill>
                  <a:latin typeface="Times New Roman" pitchFamily="18" charset="0"/>
                  <a:ea typeface="Calibri" pitchFamily="34" charset="0"/>
                  <a:cs typeface="Times New Roman" pitchFamily="18" charset="0"/>
                </a:rPr>
                <a:t>профессионального экзамена</a:t>
              </a:r>
            </a:p>
          </p:txBody>
        </p:sp>
        <p:sp>
          <p:nvSpPr>
            <p:cNvPr id="2060" name="Rectangle 12"/>
            <p:cNvSpPr>
              <a:spLocks noChangeArrowheads="1"/>
            </p:cNvSpPr>
            <p:nvPr/>
          </p:nvSpPr>
          <p:spPr bwMode="auto">
            <a:xfrm>
              <a:off x="6993" y="2873"/>
              <a:ext cx="771" cy="20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Отчетност</a:t>
              </a:r>
              <a:r>
                <a:rPr kumimoji="0" lang="ru-RU" sz="1100" b="0"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ь</a:t>
              </a:r>
              <a:endParaRPr kumimoji="0" lang="ru-RU" sz="11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59" name="Rectangle 11"/>
            <p:cNvSpPr>
              <a:spLocks noChangeArrowheads="1"/>
            </p:cNvSpPr>
            <p:nvPr/>
          </p:nvSpPr>
          <p:spPr bwMode="auto">
            <a:xfrm>
              <a:off x="5110" y="2872"/>
              <a:ext cx="1406" cy="20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Отбор и контроль деятельности</a:t>
              </a:r>
              <a:endParaRPr kumimoji="0" lang="ru-RU" sz="11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2058" name="AutoShape 10"/>
            <p:cNvSpPr>
              <a:spLocks noChangeShapeType="1"/>
            </p:cNvSpPr>
            <p:nvPr/>
          </p:nvSpPr>
          <p:spPr bwMode="auto">
            <a:xfrm flipV="1">
              <a:off x="6933" y="3386"/>
              <a:ext cx="1" cy="870"/>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7" name="AutoShape 9"/>
            <p:cNvSpPr>
              <a:spLocks noChangeShapeType="1"/>
            </p:cNvSpPr>
            <p:nvPr/>
          </p:nvSpPr>
          <p:spPr bwMode="auto">
            <a:xfrm flipH="1" flipV="1">
              <a:off x="6928" y="2741"/>
              <a:ext cx="3" cy="371"/>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5" name="AutoShape 7"/>
            <p:cNvSpPr>
              <a:spLocks noChangeShapeType="1"/>
            </p:cNvSpPr>
            <p:nvPr/>
          </p:nvSpPr>
          <p:spPr bwMode="auto">
            <a:xfrm>
              <a:off x="6559" y="2739"/>
              <a:ext cx="1" cy="373"/>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4" name="AutoShape 6"/>
            <p:cNvSpPr>
              <a:spLocks noChangeShapeType="1"/>
            </p:cNvSpPr>
            <p:nvPr/>
          </p:nvSpPr>
          <p:spPr bwMode="auto">
            <a:xfrm flipH="1">
              <a:off x="6558" y="3386"/>
              <a:ext cx="1" cy="913"/>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3" name="AutoShape 5"/>
            <p:cNvSpPr>
              <a:spLocks noChangeShapeType="1"/>
            </p:cNvSpPr>
            <p:nvPr/>
          </p:nvSpPr>
          <p:spPr bwMode="auto">
            <a:xfrm flipV="1">
              <a:off x="6934" y="4569"/>
              <a:ext cx="1" cy="870"/>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2" name="AutoShape 4"/>
            <p:cNvSpPr>
              <a:spLocks noChangeShapeType="1"/>
            </p:cNvSpPr>
            <p:nvPr/>
          </p:nvSpPr>
          <p:spPr bwMode="auto">
            <a:xfrm flipH="1">
              <a:off x="6555" y="4578"/>
              <a:ext cx="1" cy="913"/>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0" name="AutoShape 2"/>
            <p:cNvSpPr>
              <a:spLocks noChangeShapeType="1"/>
            </p:cNvSpPr>
            <p:nvPr/>
          </p:nvSpPr>
          <p:spPr bwMode="auto">
            <a:xfrm>
              <a:off x="8746" y="4774"/>
              <a:ext cx="530" cy="4"/>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79" name="AutoShape 7"/>
            <p:cNvSpPr>
              <a:spLocks noChangeShapeType="1"/>
            </p:cNvSpPr>
            <p:nvPr/>
          </p:nvSpPr>
          <p:spPr bwMode="auto">
            <a:xfrm>
              <a:off x="6542" y="2049"/>
              <a:ext cx="1" cy="373"/>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80" name="AutoShape 7"/>
            <p:cNvSpPr>
              <a:spLocks noChangeShapeType="1"/>
            </p:cNvSpPr>
            <p:nvPr/>
          </p:nvSpPr>
          <p:spPr bwMode="auto">
            <a:xfrm>
              <a:off x="8240" y="3967"/>
              <a:ext cx="1" cy="373"/>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84" name="AutoShape 9"/>
            <p:cNvSpPr>
              <a:spLocks noChangeShapeType="1"/>
            </p:cNvSpPr>
            <p:nvPr/>
          </p:nvSpPr>
          <p:spPr bwMode="auto">
            <a:xfrm flipH="1" flipV="1">
              <a:off x="6924" y="2034"/>
              <a:ext cx="3" cy="371"/>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grpSp>
      <p:sp>
        <p:nvSpPr>
          <p:cNvPr id="170" name="AutoShape 7"/>
          <p:cNvSpPr>
            <a:spLocks noChangeShapeType="1"/>
          </p:cNvSpPr>
          <p:nvPr/>
        </p:nvSpPr>
        <p:spPr bwMode="auto">
          <a:xfrm>
            <a:off x="6077923" y="5248841"/>
            <a:ext cx="1621" cy="446596"/>
          </a:xfrm>
          <a:prstGeom prst="straightConnector1">
            <a:avLst/>
          </a:prstGeom>
          <a:noFill/>
          <a:ln w="38100">
            <a:solidFill>
              <a:schemeClr val="accent1">
                <a:lumMod val="60000"/>
                <a:lumOff val="40000"/>
              </a:schemeClr>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71" name="Rectangle 14"/>
          <p:cNvSpPr>
            <a:spLocks noChangeArrowheads="1"/>
          </p:cNvSpPr>
          <p:nvPr/>
        </p:nvSpPr>
        <p:spPr bwMode="auto">
          <a:xfrm flipH="1">
            <a:off x="985649" y="4795284"/>
            <a:ext cx="290258" cy="967563"/>
          </a:xfrm>
          <a:prstGeom prst="rect">
            <a:avLst/>
          </a:prstGeom>
          <a:solidFill>
            <a:srgbClr val="FFFFFF"/>
          </a:solidFill>
          <a:ln w="9525">
            <a:noFill/>
            <a:miter lim="800000"/>
            <a:headEnd/>
            <a:tailEnd/>
          </a:ln>
        </p:spPr>
        <p:txBody>
          <a:bodyPr vert="vert270" wrap="square" lIns="91440" tIns="45720" rIns="91440" bIns="4572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accent1">
                    <a:lumMod val="50000"/>
                  </a:schemeClr>
                </a:solidFill>
                <a:effectLst/>
                <a:latin typeface="Times New Roman" pitchFamily="18" charset="0"/>
                <a:ea typeface="Calibri" pitchFamily="34" charset="0"/>
                <a:cs typeface="Times New Roman" pitchFamily="18" charset="0"/>
              </a:rPr>
              <a:t>Апелляция</a:t>
            </a:r>
            <a:endParaRPr kumimoji="0" lang="ru-RU" sz="10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43"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8A160C54-8802-4214-9E5D-25933D3EFC79}"/>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xmlns="" id="{A44FAC53-5ED9-480C-821B-CBB353CF65F3}"/>
              </a:ext>
            </a:extLst>
          </p:cNvPr>
          <p:cNvSpPr/>
          <p:nvPr/>
        </p:nvSpPr>
        <p:spPr>
          <a:xfrm>
            <a:off x="1567544" y="676895"/>
            <a:ext cx="9820892" cy="6801862"/>
          </a:xfrm>
          <a:prstGeom prst="rect">
            <a:avLst/>
          </a:prstGeom>
          <a:effectLst/>
        </p:spPr>
        <p:txBody>
          <a:bodyPr wrap="square">
            <a:spAutoFit/>
          </a:bodyPr>
          <a:lstStyle/>
          <a:p>
            <a:pPr algn="just">
              <a:lnSpc>
                <a:spcPct val="90000"/>
              </a:lnSpc>
              <a:spcBef>
                <a:spcPct val="0"/>
              </a:spcBef>
            </a:pPr>
            <a:r>
              <a:rPr lang="ru-RU" sz="2000" dirty="0" smtClean="0"/>
              <a:t>    «Совет по профессиональным квалификациям создается по </a:t>
            </a:r>
            <a:r>
              <a:rPr lang="ru-RU" sz="2000" b="1" i="1" dirty="0" smtClean="0">
                <a:solidFill>
                  <a:schemeClr val="accent1">
                    <a:lumMod val="75000"/>
                  </a:schemeClr>
                </a:solidFill>
              </a:rPr>
              <a:t>решению Национального Совета </a:t>
            </a:r>
            <a:r>
              <a:rPr lang="ru-RU" sz="2000" dirty="0" smtClean="0"/>
              <a:t>для проведения </a:t>
            </a:r>
            <a:r>
              <a:rPr lang="ru-RU" sz="2000" b="1" i="1" dirty="0" smtClean="0">
                <a:solidFill>
                  <a:schemeClr val="accent1">
                    <a:lumMod val="75000"/>
                  </a:schemeClr>
                </a:solidFill>
              </a:rPr>
              <a:t>независимой оценки квалификации по определенному виду профессиональной деятельности</a:t>
            </a:r>
            <a:r>
              <a:rPr lang="ru-RU" sz="2000" dirty="0" smtClean="0"/>
              <a:t> в целях развития системы независимой оценки квалификации на общероссийском уровне»</a:t>
            </a:r>
          </a:p>
          <a:p>
            <a:pPr>
              <a:buNone/>
            </a:pPr>
            <a:r>
              <a:rPr lang="ru-RU" sz="1600" i="1" dirty="0" smtClean="0"/>
              <a:t>   (ст.7 Закона Российской  Федерации «О независимой оценке квалификации»  от 03 июля 2016 г. № 238-ФЗ)</a:t>
            </a:r>
          </a:p>
          <a:p>
            <a:pPr>
              <a:buNone/>
            </a:pPr>
            <a:endParaRPr lang="ru-RU" sz="1600" dirty="0" smtClean="0"/>
          </a:p>
          <a:p>
            <a:pPr algn="just">
              <a:buNone/>
            </a:pPr>
            <a:r>
              <a:rPr lang="ru-RU" sz="2000" dirty="0" smtClean="0"/>
              <a:t>       </a:t>
            </a:r>
            <a:r>
              <a:rPr lang="ru-RU" sz="2000" b="1" i="1" u="sng" dirty="0" smtClean="0">
                <a:solidFill>
                  <a:schemeClr val="accent1">
                    <a:lumMod val="75000"/>
                  </a:schemeClr>
                </a:solidFill>
              </a:rPr>
              <a:t>Совет по профессиональным квалификациям в сфере безопасности труда, социальной защиты и занятости населения </a:t>
            </a:r>
            <a:r>
              <a:rPr lang="ru-RU" sz="2000" dirty="0" smtClean="0"/>
              <a:t>(далее- Совет)  является органом управления, созданным </a:t>
            </a:r>
            <a:r>
              <a:rPr lang="ru-RU" sz="2000" b="1" i="1" dirty="0" smtClean="0">
                <a:solidFill>
                  <a:schemeClr val="accent1">
                    <a:lumMod val="75000"/>
                  </a:schemeClr>
                </a:solidFill>
              </a:rPr>
              <a:t>Ассоциацией профессиональных объединений и специалистов </a:t>
            </a:r>
            <a:r>
              <a:rPr lang="ru-RU" sz="2000" dirty="0" smtClean="0"/>
              <a:t>в области безопасности труда и социально-трудовой сфере совместно с </a:t>
            </a:r>
            <a:r>
              <a:rPr lang="ru-RU" sz="2000" b="1" i="1" dirty="0" smtClean="0">
                <a:solidFill>
                  <a:schemeClr val="accent1">
                    <a:lumMod val="75000"/>
                  </a:schemeClr>
                </a:solidFill>
              </a:rPr>
              <a:t>Общероссийской общественной организацией </a:t>
            </a:r>
            <a:r>
              <a:rPr lang="ru-RU" sz="2000" dirty="0" smtClean="0"/>
              <a:t>«Союз социальных педагогов и социальных работников» и </a:t>
            </a:r>
            <a:r>
              <a:rPr lang="ru-RU" sz="2000" b="1" i="1" dirty="0" smtClean="0">
                <a:solidFill>
                  <a:schemeClr val="accent1">
                    <a:lumMod val="75000"/>
                  </a:schemeClr>
                </a:solidFill>
              </a:rPr>
              <a:t>Межрегиональной общественной организацией </a:t>
            </a:r>
            <a:r>
              <a:rPr lang="ru-RU" sz="2000" dirty="0" smtClean="0"/>
              <a:t>«Ассоциация работников социальных служб».</a:t>
            </a:r>
          </a:p>
          <a:p>
            <a:pPr algn="just">
              <a:buNone/>
            </a:pPr>
            <a:endParaRPr lang="ru-RU" sz="2000" dirty="0" smtClean="0"/>
          </a:p>
          <a:p>
            <a:pPr algn="just" fontAlgn="base">
              <a:spcBef>
                <a:spcPct val="0"/>
              </a:spcBef>
              <a:spcAft>
                <a:spcPct val="0"/>
              </a:spcAft>
            </a:pPr>
            <a:r>
              <a:rPr lang="ru-RU" sz="2000" i="1" dirty="0" smtClean="0">
                <a:latin typeface="Times New Roman" pitchFamily="18" charset="0"/>
                <a:ea typeface="Times New Roman" pitchFamily="18" charset="0"/>
                <a:cs typeface="Times New Roman" pitchFamily="18" charset="0"/>
              </a:rPr>
              <a:t>       </a:t>
            </a:r>
            <a:r>
              <a:rPr lang="ru-RU" sz="2000" b="1" i="1" dirty="0" smtClean="0">
                <a:solidFill>
                  <a:schemeClr val="accent1">
                    <a:lumMod val="75000"/>
                  </a:schemeClr>
                </a:solidFill>
              </a:rPr>
              <a:t>Состав Совета  </a:t>
            </a:r>
            <a:r>
              <a:rPr lang="ru-RU" sz="2000" dirty="0" smtClean="0"/>
              <a:t>-   представители Минтруда России, </a:t>
            </a:r>
            <a:r>
              <a:rPr lang="ru-RU" sz="2000" dirty="0" err="1" smtClean="0"/>
              <a:t>Роструда</a:t>
            </a:r>
            <a:r>
              <a:rPr lang="ru-RU" sz="2000" dirty="0" smtClean="0"/>
              <a:t>, ФНПР; органов исполнительной власти Республики Бурятия, Республики Крым, ряда областей: Волгоградской, Иркутской, Калужской, Оренбургской, Томской; Москвы и  Санкт-Петербурга; объединений работодателей; ОУ ВО и ДПО - всего 27 человек.</a:t>
            </a:r>
          </a:p>
          <a:p>
            <a:pPr algn="just">
              <a:buNone/>
            </a:pPr>
            <a:endParaRPr lang="ru-RU" sz="2000" dirty="0" smtClean="0"/>
          </a:p>
          <a:p>
            <a:pPr>
              <a:buNone/>
            </a:pPr>
            <a:endParaRPr lang="ru-RU" sz="2000" dirty="0" smtClean="0"/>
          </a:p>
          <a:p>
            <a:pPr>
              <a:buNone/>
            </a:pPr>
            <a:endParaRPr lang="ru-RU" sz="1600" i="1" dirty="0" smtClean="0"/>
          </a:p>
          <a:p>
            <a:pPr algn="just">
              <a:lnSpc>
                <a:spcPct val="90000"/>
              </a:lnSpc>
              <a:spcBef>
                <a:spcPct val="0"/>
              </a:spcBef>
            </a:pPr>
            <a:endParaRPr lang="ru-RU" sz="2000" dirty="0" smtClean="0"/>
          </a:p>
          <a:p>
            <a:pPr algn="just">
              <a:lnSpc>
                <a:spcPct val="90000"/>
              </a:lnSpc>
              <a:spcBef>
                <a:spcPct val="0"/>
              </a:spcBef>
            </a:pPr>
            <a:r>
              <a:rPr lang="ru-RU" sz="2000" dirty="0" smtClean="0"/>
              <a:t> </a:t>
            </a:r>
            <a:endParaRPr lang="ru-RU" sz="2000" b="1"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6" name="Номер слайда 13">
            <a:extLst>
              <a:ext uri="{FF2B5EF4-FFF2-40B4-BE49-F238E27FC236}">
                <a16:creationId xmlns="" xmlns:a16="http://schemas.microsoft.com/office/drawing/2014/main" id="{07B1B2E4-7732-41D8-B68B-A874B50952EA}"/>
              </a:ext>
            </a:extLst>
          </p:cNvPr>
          <p:cNvSpPr txBox="1">
            <a:spLocks/>
          </p:cNvSpPr>
          <p:nvPr/>
        </p:nvSpPr>
        <p:spPr>
          <a:xfrm>
            <a:off x="8763000" y="65087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0B2B4198-F023-4CE2-B86B-5560ECF9F361}"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245785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3579</TotalTime>
  <Words>6731</Words>
  <Application>Microsoft Office PowerPoint</Application>
  <PresentationFormat>Произвольный</PresentationFormat>
  <Paragraphs>770</Paragraphs>
  <Slides>45</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Office Theme</vt:lpstr>
      <vt:lpstr>Слайд 1</vt:lpstr>
      <vt:lpstr>Слайд 2</vt:lpstr>
      <vt:lpstr>Слайд 3</vt:lpstr>
      <vt:lpstr>Процедуры независимой оценки квалификаций </vt:lpstr>
      <vt:lpstr>                                                    Федеральные законы  № 239-ФЗ и № 251-ФЗ</vt:lpstr>
      <vt:lpstr>Федеральный закон от 03.07.2016 №238-ФЗ «О независимой оценке квалификации» УЧАСТНИКИ НОК</vt:lpstr>
      <vt:lpstr>Участники системы независимой оценки квалификации</vt:lpstr>
      <vt:lpstr>           Организационная структура взаимодействия участников  независимой оценки квалификации</vt:lpstr>
      <vt:lpstr>Слайд 9</vt:lpstr>
      <vt:lpstr>Слайд 10</vt:lpstr>
      <vt:lpstr>Функции, осуществляемые  Советом:</vt:lpstr>
      <vt:lpstr>Слайд 12</vt:lpstr>
      <vt:lpstr>Слайд 13</vt:lpstr>
      <vt:lpstr>Рабочие комиссии (группы) Совета  (протокол заседания Совета №2 от 30 мая 2018 г.)</vt:lpstr>
      <vt:lpstr>Отдельные нормативные документы, утвержденные Советом  (протокол заседания Совета №2 от 30 мая 2018 г.)</vt:lpstr>
      <vt:lpstr>                   Основа независимой оценки квалификации-   профессиональный стандарт  </vt:lpstr>
      <vt:lpstr>Слайд 17</vt:lpstr>
      <vt:lpstr>Перечень профессиональных стандартов,    отнесенных к ведению Совета</vt:lpstr>
      <vt:lpstr>Слайд 19</vt:lpstr>
      <vt:lpstr>Слайд 20</vt:lpstr>
      <vt:lpstr>  ПЕРЕЧЕНЬ НАИМЕНОВАНИЙ КВАЛИФИКАЦИЙ  в соответствии с профстандартами, отнесенными к ведению Совета   </vt:lpstr>
      <vt:lpstr>  ПЕРЕЧЕНЬ НАИМЕНОВАНИЙ КВАЛИФИКАЦИЙ  в соответствии с профстандартами, отнесенными к ведению Совета   </vt:lpstr>
      <vt:lpstr>Процедуры независимой оценки квалификаций </vt:lpstr>
      <vt:lpstr>Слайд 24</vt:lpstr>
      <vt:lpstr>                           Наделение полномочиями ЦОК (ЭЦ) </vt:lpstr>
      <vt:lpstr>                                  </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 Независимая  оценка квалификации:</vt:lpstr>
      <vt:lpstr>Слайд 43</vt:lpstr>
      <vt:lpstr>Слайд 44</vt:lpstr>
      <vt:lpstr>Слайд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дядя Игорь</dc:creator>
  <cp:lastModifiedBy>Виктория</cp:lastModifiedBy>
  <cp:revision>619</cp:revision>
  <dcterms:created xsi:type="dcterms:W3CDTF">2018-02-16T11:57:00Z</dcterms:created>
  <dcterms:modified xsi:type="dcterms:W3CDTF">2019-05-27T08:22:58Z</dcterms:modified>
</cp:coreProperties>
</file>