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diagrams/colors4.xml" ContentType="application/vnd.openxmlformats-officedocument.drawingml.diagramColor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charts/colors1.xml" ContentType="application/vnd.ms-office.chartcolorstyl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Default Extension="gif" ContentType="image/gi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5"/>
  </p:notesMasterIdLst>
  <p:handoutMasterIdLst>
    <p:handoutMasterId r:id="rId176"/>
  </p:handoutMasterIdLst>
  <p:sldIdLst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423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27" r:id="rId58"/>
    <p:sldId id="328" r:id="rId59"/>
    <p:sldId id="329" r:id="rId60"/>
    <p:sldId id="330" r:id="rId61"/>
    <p:sldId id="331" r:id="rId62"/>
    <p:sldId id="332" r:id="rId63"/>
    <p:sldId id="333" r:id="rId64"/>
    <p:sldId id="334" r:id="rId65"/>
    <p:sldId id="335" r:id="rId66"/>
    <p:sldId id="336" r:id="rId67"/>
    <p:sldId id="337" r:id="rId68"/>
    <p:sldId id="338" r:id="rId69"/>
    <p:sldId id="339" r:id="rId70"/>
    <p:sldId id="340" r:id="rId71"/>
    <p:sldId id="341" r:id="rId72"/>
    <p:sldId id="342" r:id="rId73"/>
    <p:sldId id="343" r:id="rId74"/>
    <p:sldId id="344" r:id="rId75"/>
    <p:sldId id="345" r:id="rId76"/>
    <p:sldId id="346" r:id="rId77"/>
    <p:sldId id="347" r:id="rId78"/>
    <p:sldId id="348" r:id="rId79"/>
    <p:sldId id="349" r:id="rId80"/>
    <p:sldId id="350" r:id="rId81"/>
    <p:sldId id="351" r:id="rId82"/>
    <p:sldId id="352" r:id="rId83"/>
    <p:sldId id="353" r:id="rId84"/>
    <p:sldId id="354" r:id="rId85"/>
    <p:sldId id="355" r:id="rId86"/>
    <p:sldId id="356" r:id="rId87"/>
    <p:sldId id="357" r:id="rId88"/>
    <p:sldId id="358" r:id="rId89"/>
    <p:sldId id="359" r:id="rId90"/>
    <p:sldId id="360" r:id="rId91"/>
    <p:sldId id="361" r:id="rId92"/>
    <p:sldId id="362" r:id="rId93"/>
    <p:sldId id="363" r:id="rId94"/>
    <p:sldId id="364" r:id="rId95"/>
    <p:sldId id="365" r:id="rId96"/>
    <p:sldId id="366" r:id="rId97"/>
    <p:sldId id="367" r:id="rId98"/>
    <p:sldId id="424" r:id="rId99"/>
    <p:sldId id="369" r:id="rId100"/>
    <p:sldId id="370" r:id="rId101"/>
    <p:sldId id="371" r:id="rId102"/>
    <p:sldId id="372" r:id="rId103"/>
    <p:sldId id="373" r:id="rId104"/>
    <p:sldId id="374" r:id="rId105"/>
    <p:sldId id="375" r:id="rId106"/>
    <p:sldId id="376" r:id="rId107"/>
    <p:sldId id="377" r:id="rId108"/>
    <p:sldId id="378" r:id="rId109"/>
    <p:sldId id="379" r:id="rId110"/>
    <p:sldId id="380" r:id="rId111"/>
    <p:sldId id="381" r:id="rId112"/>
    <p:sldId id="382" r:id="rId113"/>
    <p:sldId id="383" r:id="rId114"/>
    <p:sldId id="384" r:id="rId115"/>
    <p:sldId id="385" r:id="rId116"/>
    <p:sldId id="386" r:id="rId117"/>
    <p:sldId id="387" r:id="rId118"/>
    <p:sldId id="388" r:id="rId119"/>
    <p:sldId id="389" r:id="rId120"/>
    <p:sldId id="425" r:id="rId121"/>
    <p:sldId id="426" r:id="rId122"/>
    <p:sldId id="427" r:id="rId123"/>
    <p:sldId id="428" r:id="rId124"/>
    <p:sldId id="429" r:id="rId125"/>
    <p:sldId id="430" r:id="rId126"/>
    <p:sldId id="431" r:id="rId127"/>
    <p:sldId id="432" r:id="rId128"/>
    <p:sldId id="433" r:id="rId129"/>
    <p:sldId id="399" r:id="rId130"/>
    <p:sldId id="400" r:id="rId131"/>
    <p:sldId id="434" r:id="rId132"/>
    <p:sldId id="435" r:id="rId133"/>
    <p:sldId id="436" r:id="rId134"/>
    <p:sldId id="401" r:id="rId135"/>
    <p:sldId id="402" r:id="rId136"/>
    <p:sldId id="403" r:id="rId137"/>
    <p:sldId id="404" r:id="rId138"/>
    <p:sldId id="405" r:id="rId139"/>
    <p:sldId id="406" r:id="rId140"/>
    <p:sldId id="407" r:id="rId141"/>
    <p:sldId id="408" r:id="rId142"/>
    <p:sldId id="409" r:id="rId143"/>
    <p:sldId id="410" r:id="rId144"/>
    <p:sldId id="411" r:id="rId145"/>
    <p:sldId id="412" r:id="rId146"/>
    <p:sldId id="413" r:id="rId147"/>
    <p:sldId id="414" r:id="rId148"/>
    <p:sldId id="415" r:id="rId149"/>
    <p:sldId id="416" r:id="rId150"/>
    <p:sldId id="417" r:id="rId151"/>
    <p:sldId id="418" r:id="rId152"/>
    <p:sldId id="437" r:id="rId153"/>
    <p:sldId id="438" r:id="rId154"/>
    <p:sldId id="439" r:id="rId155"/>
    <p:sldId id="440" r:id="rId156"/>
    <p:sldId id="441" r:id="rId157"/>
    <p:sldId id="419" r:id="rId158"/>
    <p:sldId id="420" r:id="rId159"/>
    <p:sldId id="442" r:id="rId160"/>
    <p:sldId id="443" r:id="rId161"/>
    <p:sldId id="444" r:id="rId162"/>
    <p:sldId id="421" r:id="rId163"/>
    <p:sldId id="422" r:id="rId164"/>
    <p:sldId id="265" r:id="rId165"/>
    <p:sldId id="266" r:id="rId166"/>
    <p:sldId id="268" r:id="rId167"/>
    <p:sldId id="267" r:id="rId168"/>
    <p:sldId id="269" r:id="rId169"/>
    <p:sldId id="270" r:id="rId170"/>
    <p:sldId id="271" r:id="rId171"/>
    <p:sldId id="272" r:id="rId172"/>
    <p:sldId id="273" r:id="rId173"/>
    <p:sldId id="274" r:id="rId174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06" autoAdjust="0"/>
  </p:normalViewPr>
  <p:slideViewPr>
    <p:cSldViewPr showGuides="1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slide" Target="slides/slide150.xml"/><Relationship Id="rId159" Type="http://schemas.openxmlformats.org/officeDocument/2006/relationships/slide" Target="slides/slide155.xml"/><Relationship Id="rId175" Type="http://schemas.openxmlformats.org/officeDocument/2006/relationships/notesMaster" Target="notesMasters/notesMaster1.xml"/><Relationship Id="rId170" Type="http://schemas.openxmlformats.org/officeDocument/2006/relationships/slide" Target="slides/slide166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65" Type="http://schemas.openxmlformats.org/officeDocument/2006/relationships/slide" Target="slides/slide16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slide" Target="slides/slide151.xml"/><Relationship Id="rId171" Type="http://schemas.openxmlformats.org/officeDocument/2006/relationships/slide" Target="slides/slide167.xml"/><Relationship Id="rId176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slide" Target="slides/slide16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77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72" Type="http://schemas.openxmlformats.org/officeDocument/2006/relationships/slide" Target="slides/slide168.xml"/><Relationship Id="rId180" Type="http://schemas.openxmlformats.org/officeDocument/2006/relationships/tableStyles" Target="tableStyle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theme" Target="theme/theme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72-4BB5-8DAE-C608A0AB4A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72-4BB5-8DAE-C608A0AB4A4C}"/>
            </c:ext>
          </c:extLst>
        </c:ser>
        <c:dLbls/>
        <c:gapWidth val="75"/>
        <c:overlap val="40"/>
        <c:axId val="83118336"/>
        <c:axId val="83136512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Ряд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372-4BB5-8DAE-C608A0AB4A4C}"/>
            </c:ext>
          </c:extLst>
        </c:ser>
        <c:dLbls/>
        <c:marker val="1"/>
        <c:axId val="83118336"/>
        <c:axId val="83136512"/>
      </c:lineChart>
      <c:catAx>
        <c:axId val="831183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136512"/>
        <c:crosses val="autoZero"/>
        <c:auto val="1"/>
        <c:lblAlgn val="ctr"/>
        <c:lblOffset val="100"/>
      </c:catAx>
      <c:valAx>
        <c:axId val="831365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197" b="0" i="0" u="none" strike="noStrike" kern="120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118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7" b="0" i="0" u="none" strike="noStrike" kern="120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897F1-B4C2-486E-8B38-B78CDBA84964}" type="doc">
      <dgm:prSet loTypeId="urn:microsoft.com/office/officeart/2005/8/layout/chevron2" loCatId="list" qsTypeId="urn:microsoft.com/office/officeart/2005/8/quickstyle/3d5" qsCatId="3D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32B4AF0E-E80A-4CBF-B730-876B354A7D98}">
      <dgm:prSet phldrT="[Текст]" custT="1"/>
      <dgm:spPr/>
      <dgm:t>
        <a:bodyPr/>
        <a:lstStyle/>
        <a:p>
          <a:r>
            <a: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ru-RU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DA5A15-9F73-420D-9B7C-CB661BB424C1}" type="parTrans" cxnId="{B7B192AF-67FC-4A5F-9A9D-0C9C32085FFD}">
      <dgm:prSet/>
      <dgm:spPr/>
      <dgm:t>
        <a:bodyPr/>
        <a:lstStyle/>
        <a:p>
          <a:endParaRPr lang="ru-RU" sz="2400"/>
        </a:p>
      </dgm:t>
    </dgm:pt>
    <dgm:pt modelId="{138D93E6-668B-4495-B2A8-C09C9011E705}" type="sibTrans" cxnId="{B7B192AF-67FC-4A5F-9A9D-0C9C32085FFD}">
      <dgm:prSet/>
      <dgm:spPr/>
      <dgm:t>
        <a:bodyPr/>
        <a:lstStyle/>
        <a:p>
          <a:endParaRPr lang="ru-RU" sz="2400"/>
        </a:p>
      </dgm:t>
    </dgm:pt>
    <dgm:pt modelId="{2F7F5613-350A-47BE-97A0-3C4650988745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Планирование работ и подготовка</a:t>
          </a:r>
          <a:endParaRPr lang="ru-RU" sz="2400" b="1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80DBF11-9EEB-4FDA-989F-4DF8F5718F98}" type="parTrans" cxnId="{89AD68DD-98B6-491E-9A1F-65BCA6DE3CF4}">
      <dgm:prSet/>
      <dgm:spPr/>
      <dgm:t>
        <a:bodyPr/>
        <a:lstStyle/>
        <a:p>
          <a:endParaRPr lang="ru-RU" sz="2400"/>
        </a:p>
      </dgm:t>
    </dgm:pt>
    <dgm:pt modelId="{4EF17E84-8DFD-442C-A5BE-CB9805467C71}" type="sibTrans" cxnId="{89AD68DD-98B6-491E-9A1F-65BCA6DE3CF4}">
      <dgm:prSet/>
      <dgm:spPr/>
      <dgm:t>
        <a:bodyPr/>
        <a:lstStyle/>
        <a:p>
          <a:endParaRPr lang="ru-RU" sz="2400"/>
        </a:p>
      </dgm:t>
    </dgm:pt>
    <dgm:pt modelId="{7052D747-A70F-4137-B6CB-32F91453BEB5}">
      <dgm:prSet phldrT="[Текст]" custT="1"/>
      <dgm:spPr/>
      <dgm:t>
        <a:bodyPr/>
        <a:lstStyle/>
        <a:p>
          <a:r>
            <a: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ru-RU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4A8E78A-487C-42CA-A305-80B422762CD9}" type="parTrans" cxnId="{AE60DA3F-0DE6-4AC2-89AC-BC310DCF5A00}">
      <dgm:prSet/>
      <dgm:spPr/>
      <dgm:t>
        <a:bodyPr/>
        <a:lstStyle/>
        <a:p>
          <a:endParaRPr lang="ru-RU" sz="2400"/>
        </a:p>
      </dgm:t>
    </dgm:pt>
    <dgm:pt modelId="{298379FA-E6C9-4FFA-A80B-B227746BE110}" type="sibTrans" cxnId="{AE60DA3F-0DE6-4AC2-89AC-BC310DCF5A00}">
      <dgm:prSet/>
      <dgm:spPr/>
      <dgm:t>
        <a:bodyPr/>
        <a:lstStyle/>
        <a:p>
          <a:endParaRPr lang="ru-RU" sz="2400"/>
        </a:p>
      </dgm:t>
    </dgm:pt>
    <dgm:pt modelId="{434098B8-8A51-4B48-A9AA-71FEB3FD68D6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Сбор исходной информации о рабочих местах</a:t>
          </a:r>
          <a:endParaRPr lang="ru-RU" sz="2400" b="1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9BD4C50-5A95-479A-9825-D99C182F577D}" type="parTrans" cxnId="{BA937AB9-43D1-4835-8B74-166232D9B67C}">
      <dgm:prSet/>
      <dgm:spPr/>
      <dgm:t>
        <a:bodyPr/>
        <a:lstStyle/>
        <a:p>
          <a:endParaRPr lang="ru-RU" sz="2400"/>
        </a:p>
      </dgm:t>
    </dgm:pt>
    <dgm:pt modelId="{A89F5C9C-F810-4002-AB11-EA1B592C5771}" type="sibTrans" cxnId="{BA937AB9-43D1-4835-8B74-166232D9B67C}">
      <dgm:prSet/>
      <dgm:spPr/>
      <dgm:t>
        <a:bodyPr/>
        <a:lstStyle/>
        <a:p>
          <a:endParaRPr lang="ru-RU" sz="2400"/>
        </a:p>
      </dgm:t>
    </dgm:pt>
    <dgm:pt modelId="{653AAECC-786E-4A87-A068-E72C87FC0235}">
      <dgm:prSet phldrT="[Текст]" custT="1"/>
      <dgm:spPr/>
      <dgm:t>
        <a:bodyPr/>
        <a:lstStyle/>
        <a:p>
          <a:r>
            <a: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ru-RU" sz="2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403A45-C818-4A73-AD87-7FB13B8A3FA8}" type="parTrans" cxnId="{9D6284BE-F12F-4EC2-9211-9FE1F9128E44}">
      <dgm:prSet/>
      <dgm:spPr/>
      <dgm:t>
        <a:bodyPr/>
        <a:lstStyle/>
        <a:p>
          <a:endParaRPr lang="ru-RU" sz="2400"/>
        </a:p>
      </dgm:t>
    </dgm:pt>
    <dgm:pt modelId="{1488406B-C625-4F52-A1EF-34736E56903A}" type="sibTrans" cxnId="{9D6284BE-F12F-4EC2-9211-9FE1F9128E44}">
      <dgm:prSet/>
      <dgm:spPr/>
      <dgm:t>
        <a:bodyPr/>
        <a:lstStyle/>
        <a:p>
          <a:endParaRPr lang="ru-RU" sz="2400"/>
        </a:p>
      </dgm:t>
    </dgm:pt>
    <dgm:pt modelId="{5859DE0F-F019-4CDC-9E83-41801A59FC09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Обследование рабочих мест и идентификация опасностей</a:t>
          </a:r>
          <a:endParaRPr lang="ru-RU" sz="2400" b="1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0765215-174B-4FEE-8032-0FA8F25A5C3A}" type="parTrans" cxnId="{06D01C00-BFA0-4BCB-B757-40B0D604A212}">
      <dgm:prSet/>
      <dgm:spPr/>
      <dgm:t>
        <a:bodyPr/>
        <a:lstStyle/>
        <a:p>
          <a:endParaRPr lang="ru-RU" sz="2400"/>
        </a:p>
      </dgm:t>
    </dgm:pt>
    <dgm:pt modelId="{D215EB0C-A148-41BC-A5B7-34B02D57DF9D}" type="sibTrans" cxnId="{06D01C00-BFA0-4BCB-B757-40B0D604A212}">
      <dgm:prSet/>
      <dgm:spPr/>
      <dgm:t>
        <a:bodyPr/>
        <a:lstStyle/>
        <a:p>
          <a:endParaRPr lang="ru-RU" sz="2400"/>
        </a:p>
      </dgm:t>
    </dgm:pt>
    <dgm:pt modelId="{701745BC-AE99-428B-AA0C-56AF461962CF}" type="pres">
      <dgm:prSet presAssocID="{A98897F1-B4C2-486E-8B38-B78CDBA8496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657B37-F1EF-4EBA-A660-430EFA103913}" type="pres">
      <dgm:prSet presAssocID="{32B4AF0E-E80A-4CBF-B730-876B354A7D98}" presName="composite" presStyleCnt="0"/>
      <dgm:spPr/>
      <dgm:t>
        <a:bodyPr/>
        <a:lstStyle/>
        <a:p>
          <a:endParaRPr lang="ru-RU"/>
        </a:p>
      </dgm:t>
    </dgm:pt>
    <dgm:pt modelId="{17EFF2C9-D54A-4486-B2BC-39736F78E088}" type="pres">
      <dgm:prSet presAssocID="{32B4AF0E-E80A-4CBF-B730-876B354A7D9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BFC9B-435A-4E99-9CD3-E8DF4F169402}" type="pres">
      <dgm:prSet presAssocID="{32B4AF0E-E80A-4CBF-B730-876B354A7D9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80F38-866A-469C-A8C8-739FD021E17C}" type="pres">
      <dgm:prSet presAssocID="{138D93E6-668B-4495-B2A8-C09C9011E705}" presName="sp" presStyleCnt="0"/>
      <dgm:spPr/>
      <dgm:t>
        <a:bodyPr/>
        <a:lstStyle/>
        <a:p>
          <a:endParaRPr lang="ru-RU"/>
        </a:p>
      </dgm:t>
    </dgm:pt>
    <dgm:pt modelId="{82BD16E2-D9CE-4308-8889-E69B2D41CA9E}" type="pres">
      <dgm:prSet presAssocID="{7052D747-A70F-4137-B6CB-32F91453BEB5}" presName="composite" presStyleCnt="0"/>
      <dgm:spPr/>
      <dgm:t>
        <a:bodyPr/>
        <a:lstStyle/>
        <a:p>
          <a:endParaRPr lang="ru-RU"/>
        </a:p>
      </dgm:t>
    </dgm:pt>
    <dgm:pt modelId="{AE9A3E35-5E5E-4D6F-BC45-1DBE2D66FDD2}" type="pres">
      <dgm:prSet presAssocID="{7052D747-A70F-4137-B6CB-32F91453BEB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7F84E-7532-48DF-8431-45487E425D8A}" type="pres">
      <dgm:prSet presAssocID="{7052D747-A70F-4137-B6CB-32F91453BEB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EC700-4007-444A-9D7D-E1A5804DA054}" type="pres">
      <dgm:prSet presAssocID="{298379FA-E6C9-4FFA-A80B-B227746BE110}" presName="sp" presStyleCnt="0"/>
      <dgm:spPr/>
      <dgm:t>
        <a:bodyPr/>
        <a:lstStyle/>
        <a:p>
          <a:endParaRPr lang="ru-RU"/>
        </a:p>
      </dgm:t>
    </dgm:pt>
    <dgm:pt modelId="{99AA5D0E-D218-4A09-9D3E-E9255EBF8A03}" type="pres">
      <dgm:prSet presAssocID="{653AAECC-786E-4A87-A068-E72C87FC0235}" presName="composite" presStyleCnt="0"/>
      <dgm:spPr/>
      <dgm:t>
        <a:bodyPr/>
        <a:lstStyle/>
        <a:p>
          <a:endParaRPr lang="ru-RU"/>
        </a:p>
      </dgm:t>
    </dgm:pt>
    <dgm:pt modelId="{5F8A4C75-C9B7-43AE-8081-3BFD79FF54E0}" type="pres">
      <dgm:prSet presAssocID="{653AAECC-786E-4A87-A068-E72C87FC023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253A1-DBD2-4498-B4BC-3F952C3BF353}" type="pres">
      <dgm:prSet presAssocID="{653AAECC-786E-4A87-A068-E72C87FC023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60DA3F-0DE6-4AC2-89AC-BC310DCF5A00}" srcId="{A98897F1-B4C2-486E-8B38-B78CDBA84964}" destId="{7052D747-A70F-4137-B6CB-32F91453BEB5}" srcOrd="1" destOrd="0" parTransId="{D4A8E78A-487C-42CA-A305-80B422762CD9}" sibTransId="{298379FA-E6C9-4FFA-A80B-B227746BE110}"/>
    <dgm:cxn modelId="{06D01C00-BFA0-4BCB-B757-40B0D604A212}" srcId="{653AAECC-786E-4A87-A068-E72C87FC0235}" destId="{5859DE0F-F019-4CDC-9E83-41801A59FC09}" srcOrd="0" destOrd="0" parTransId="{90765215-174B-4FEE-8032-0FA8F25A5C3A}" sibTransId="{D215EB0C-A148-41BC-A5B7-34B02D57DF9D}"/>
    <dgm:cxn modelId="{9D6284BE-F12F-4EC2-9211-9FE1F9128E44}" srcId="{A98897F1-B4C2-486E-8B38-B78CDBA84964}" destId="{653AAECC-786E-4A87-A068-E72C87FC0235}" srcOrd="2" destOrd="0" parTransId="{8B403A45-C818-4A73-AD87-7FB13B8A3FA8}" sibTransId="{1488406B-C625-4F52-A1EF-34736E56903A}"/>
    <dgm:cxn modelId="{BD886C02-0904-4480-AC9B-113A8F9F25D8}" type="presOf" srcId="{A98897F1-B4C2-486E-8B38-B78CDBA84964}" destId="{701745BC-AE99-428B-AA0C-56AF461962CF}" srcOrd="0" destOrd="0" presId="urn:microsoft.com/office/officeart/2005/8/layout/chevron2"/>
    <dgm:cxn modelId="{6F60D56C-E033-4244-BDDF-263FF369E071}" type="presOf" srcId="{7052D747-A70F-4137-B6CB-32F91453BEB5}" destId="{AE9A3E35-5E5E-4D6F-BC45-1DBE2D66FDD2}" srcOrd="0" destOrd="0" presId="urn:microsoft.com/office/officeart/2005/8/layout/chevron2"/>
    <dgm:cxn modelId="{649CAA9E-CEC8-412A-8944-16B5BA5AB2B5}" type="presOf" srcId="{5859DE0F-F019-4CDC-9E83-41801A59FC09}" destId="{D6C253A1-DBD2-4498-B4BC-3F952C3BF353}" srcOrd="0" destOrd="0" presId="urn:microsoft.com/office/officeart/2005/8/layout/chevron2"/>
    <dgm:cxn modelId="{1DB76301-B97A-4240-B35C-572D1554D2DA}" type="presOf" srcId="{32B4AF0E-E80A-4CBF-B730-876B354A7D98}" destId="{17EFF2C9-D54A-4486-B2BC-39736F78E088}" srcOrd="0" destOrd="0" presId="urn:microsoft.com/office/officeart/2005/8/layout/chevron2"/>
    <dgm:cxn modelId="{C9719D2D-4CD6-43E9-A034-A56F0AC151D1}" type="presOf" srcId="{434098B8-8A51-4B48-A9AA-71FEB3FD68D6}" destId="{6337F84E-7532-48DF-8431-45487E425D8A}" srcOrd="0" destOrd="0" presId="urn:microsoft.com/office/officeart/2005/8/layout/chevron2"/>
    <dgm:cxn modelId="{89AD68DD-98B6-491E-9A1F-65BCA6DE3CF4}" srcId="{32B4AF0E-E80A-4CBF-B730-876B354A7D98}" destId="{2F7F5613-350A-47BE-97A0-3C4650988745}" srcOrd="0" destOrd="0" parTransId="{480DBF11-9EEB-4FDA-989F-4DF8F5718F98}" sibTransId="{4EF17E84-8DFD-442C-A5BE-CB9805467C71}"/>
    <dgm:cxn modelId="{B7B192AF-67FC-4A5F-9A9D-0C9C32085FFD}" srcId="{A98897F1-B4C2-486E-8B38-B78CDBA84964}" destId="{32B4AF0E-E80A-4CBF-B730-876B354A7D98}" srcOrd="0" destOrd="0" parTransId="{80DA5A15-9F73-420D-9B7C-CB661BB424C1}" sibTransId="{138D93E6-668B-4495-B2A8-C09C9011E705}"/>
    <dgm:cxn modelId="{BA937AB9-43D1-4835-8B74-166232D9B67C}" srcId="{7052D747-A70F-4137-B6CB-32F91453BEB5}" destId="{434098B8-8A51-4B48-A9AA-71FEB3FD68D6}" srcOrd="0" destOrd="0" parTransId="{79BD4C50-5A95-479A-9825-D99C182F577D}" sibTransId="{A89F5C9C-F810-4002-AB11-EA1B592C5771}"/>
    <dgm:cxn modelId="{2CF3168F-2BB6-4391-B8EF-8A6F734D120A}" type="presOf" srcId="{653AAECC-786E-4A87-A068-E72C87FC0235}" destId="{5F8A4C75-C9B7-43AE-8081-3BFD79FF54E0}" srcOrd="0" destOrd="0" presId="urn:microsoft.com/office/officeart/2005/8/layout/chevron2"/>
    <dgm:cxn modelId="{F4AB8111-2453-43CD-A664-77D17E97390A}" type="presOf" srcId="{2F7F5613-350A-47BE-97A0-3C4650988745}" destId="{8AABFC9B-435A-4E99-9CD3-E8DF4F169402}" srcOrd="0" destOrd="0" presId="urn:microsoft.com/office/officeart/2005/8/layout/chevron2"/>
    <dgm:cxn modelId="{99EA247C-C651-4D22-ADF7-450385CA8D5B}" type="presParOf" srcId="{701745BC-AE99-428B-AA0C-56AF461962CF}" destId="{6A657B37-F1EF-4EBA-A660-430EFA103913}" srcOrd="0" destOrd="0" presId="urn:microsoft.com/office/officeart/2005/8/layout/chevron2"/>
    <dgm:cxn modelId="{B5A86A93-D3A4-4F00-B93D-F5E19CA25F70}" type="presParOf" srcId="{6A657B37-F1EF-4EBA-A660-430EFA103913}" destId="{17EFF2C9-D54A-4486-B2BC-39736F78E088}" srcOrd="0" destOrd="0" presId="urn:microsoft.com/office/officeart/2005/8/layout/chevron2"/>
    <dgm:cxn modelId="{1E4BEA01-0E7E-455A-A38E-EF59A4213E1E}" type="presParOf" srcId="{6A657B37-F1EF-4EBA-A660-430EFA103913}" destId="{8AABFC9B-435A-4E99-9CD3-E8DF4F169402}" srcOrd="1" destOrd="0" presId="urn:microsoft.com/office/officeart/2005/8/layout/chevron2"/>
    <dgm:cxn modelId="{5C6009B1-C2BD-438A-857D-58132F9DC955}" type="presParOf" srcId="{701745BC-AE99-428B-AA0C-56AF461962CF}" destId="{4B980F38-866A-469C-A8C8-739FD021E17C}" srcOrd="1" destOrd="0" presId="urn:microsoft.com/office/officeart/2005/8/layout/chevron2"/>
    <dgm:cxn modelId="{145C77EF-8E1B-4DDE-B439-4C14BA21A58C}" type="presParOf" srcId="{701745BC-AE99-428B-AA0C-56AF461962CF}" destId="{82BD16E2-D9CE-4308-8889-E69B2D41CA9E}" srcOrd="2" destOrd="0" presId="urn:microsoft.com/office/officeart/2005/8/layout/chevron2"/>
    <dgm:cxn modelId="{57B2F620-25DB-4172-9AE8-30A080705796}" type="presParOf" srcId="{82BD16E2-D9CE-4308-8889-E69B2D41CA9E}" destId="{AE9A3E35-5E5E-4D6F-BC45-1DBE2D66FDD2}" srcOrd="0" destOrd="0" presId="urn:microsoft.com/office/officeart/2005/8/layout/chevron2"/>
    <dgm:cxn modelId="{9B8A56FF-4B30-4D96-821A-A08AE2234E38}" type="presParOf" srcId="{82BD16E2-D9CE-4308-8889-E69B2D41CA9E}" destId="{6337F84E-7532-48DF-8431-45487E425D8A}" srcOrd="1" destOrd="0" presId="urn:microsoft.com/office/officeart/2005/8/layout/chevron2"/>
    <dgm:cxn modelId="{A0BFA475-B566-47EC-A060-5EACC750A98A}" type="presParOf" srcId="{701745BC-AE99-428B-AA0C-56AF461962CF}" destId="{DC2EC700-4007-444A-9D7D-E1A5804DA054}" srcOrd="3" destOrd="0" presId="urn:microsoft.com/office/officeart/2005/8/layout/chevron2"/>
    <dgm:cxn modelId="{767F4624-E4D1-4D09-BE20-4ED55D748A0D}" type="presParOf" srcId="{701745BC-AE99-428B-AA0C-56AF461962CF}" destId="{99AA5D0E-D218-4A09-9D3E-E9255EBF8A03}" srcOrd="4" destOrd="0" presId="urn:microsoft.com/office/officeart/2005/8/layout/chevron2"/>
    <dgm:cxn modelId="{C7B9B72B-E573-41CB-AD22-139C7B8642EF}" type="presParOf" srcId="{99AA5D0E-D218-4A09-9D3E-E9255EBF8A03}" destId="{5F8A4C75-C9B7-43AE-8081-3BFD79FF54E0}" srcOrd="0" destOrd="0" presId="urn:microsoft.com/office/officeart/2005/8/layout/chevron2"/>
    <dgm:cxn modelId="{2C21E1BA-1EA1-47E8-9EB3-D23563E87D4F}" type="presParOf" srcId="{99AA5D0E-D218-4A09-9D3E-E9255EBF8A03}" destId="{D6C253A1-DBD2-4498-B4BC-3F952C3BF3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696040-2607-42D9-9FBE-7F8DD0B9BE36}" type="doc">
      <dgm:prSet loTypeId="urn:microsoft.com/office/officeart/2005/8/layout/vList6" loCatId="list" qsTypeId="urn:microsoft.com/office/officeart/2005/8/quickstyle/simple1#2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442F0D59-4A71-4A0D-B163-9C6F465F250F}">
      <dgm:prSet phldrT="[Текст]"/>
      <dgm:spPr/>
      <dgm:t>
        <a:bodyPr/>
        <a:lstStyle/>
        <a:p>
          <a:r>
            <a:rPr lang="ru-RU" dirty="0" smtClean="0"/>
            <a:t>Внешняя</a:t>
          </a:r>
          <a:endParaRPr lang="ru-RU" dirty="0"/>
        </a:p>
      </dgm:t>
    </dgm:pt>
    <dgm:pt modelId="{6D4DEF7A-4575-4EB0-9FC2-8C7D7ACC0B22}" type="parTrans" cxnId="{AFDF798A-19CB-475B-B082-C7C4AA7A81BE}">
      <dgm:prSet/>
      <dgm:spPr/>
      <dgm:t>
        <a:bodyPr/>
        <a:lstStyle/>
        <a:p>
          <a:endParaRPr lang="ru-RU"/>
        </a:p>
      </dgm:t>
    </dgm:pt>
    <dgm:pt modelId="{426AC04D-FD32-45D3-877B-B383ACCDBC77}" type="sibTrans" cxnId="{AFDF798A-19CB-475B-B082-C7C4AA7A81BE}">
      <dgm:prSet/>
      <dgm:spPr/>
      <dgm:t>
        <a:bodyPr/>
        <a:lstStyle/>
        <a:p>
          <a:endParaRPr lang="ru-RU"/>
        </a:p>
      </dgm:t>
    </dgm:pt>
    <dgm:pt modelId="{63227A2C-1F6D-4ED9-ADDB-5756EB610B81}">
      <dgm:prSet phldrT="[Текст]"/>
      <dgm:spPr/>
      <dgm:t>
        <a:bodyPr/>
        <a:lstStyle/>
        <a:p>
          <a:r>
            <a:rPr lang="ru-RU" dirty="0" smtClean="0"/>
            <a:t>Небезопасные условия труда</a:t>
          </a:r>
          <a:endParaRPr lang="ru-RU" dirty="0"/>
        </a:p>
      </dgm:t>
    </dgm:pt>
    <dgm:pt modelId="{57D0B811-DAA6-49C0-94C6-2F59AC0FB5EE}" type="parTrans" cxnId="{15D97DC2-9658-480F-9F45-F18EF87667B9}">
      <dgm:prSet/>
      <dgm:spPr/>
      <dgm:t>
        <a:bodyPr/>
        <a:lstStyle/>
        <a:p>
          <a:endParaRPr lang="ru-RU"/>
        </a:p>
      </dgm:t>
    </dgm:pt>
    <dgm:pt modelId="{78623392-CF8D-4978-9383-A5A65F6773DF}" type="sibTrans" cxnId="{15D97DC2-9658-480F-9F45-F18EF87667B9}">
      <dgm:prSet/>
      <dgm:spPr/>
      <dgm:t>
        <a:bodyPr/>
        <a:lstStyle/>
        <a:p>
          <a:endParaRPr lang="ru-RU"/>
        </a:p>
      </dgm:t>
    </dgm:pt>
    <dgm:pt modelId="{99565F2D-88D8-4126-BA4E-1A9158906138}">
      <dgm:prSet phldrT="[Текст]"/>
      <dgm:spPr/>
      <dgm:t>
        <a:bodyPr/>
        <a:lstStyle/>
        <a:p>
          <a:r>
            <a:rPr lang="ru-RU" dirty="0" smtClean="0"/>
            <a:t>Внутренняя</a:t>
          </a:r>
          <a:endParaRPr lang="ru-RU" dirty="0"/>
        </a:p>
      </dgm:t>
    </dgm:pt>
    <dgm:pt modelId="{B4E8BC4A-F756-48EF-AF7B-7CE46161A48A}" type="parTrans" cxnId="{DE0AEA89-C32C-4B74-9E43-DC5A2A5EBA8A}">
      <dgm:prSet/>
      <dgm:spPr/>
      <dgm:t>
        <a:bodyPr/>
        <a:lstStyle/>
        <a:p>
          <a:endParaRPr lang="ru-RU"/>
        </a:p>
      </dgm:t>
    </dgm:pt>
    <dgm:pt modelId="{7D457476-16AE-4136-B122-67A5EC822D22}" type="sibTrans" cxnId="{DE0AEA89-C32C-4B74-9E43-DC5A2A5EBA8A}">
      <dgm:prSet/>
      <dgm:spPr/>
      <dgm:t>
        <a:bodyPr/>
        <a:lstStyle/>
        <a:p>
          <a:endParaRPr lang="ru-RU"/>
        </a:p>
      </dgm:t>
    </dgm:pt>
    <dgm:pt modelId="{FA999A27-1966-4120-93BE-223FCE270D9B}">
      <dgm:prSet phldrT="[Текст]"/>
      <dgm:spPr/>
      <dgm:t>
        <a:bodyPr/>
        <a:lstStyle/>
        <a:p>
          <a:r>
            <a:rPr lang="ru-RU" dirty="0" smtClean="0"/>
            <a:t>Небезопасные действия конкретного человека в конкретной производственной обстановке</a:t>
          </a:r>
          <a:endParaRPr lang="ru-RU" dirty="0"/>
        </a:p>
      </dgm:t>
    </dgm:pt>
    <dgm:pt modelId="{69E8362B-1C4D-4E77-A010-20196D1B1178}" type="parTrans" cxnId="{318C8BA4-627E-4804-8CAF-E86DC488B2B2}">
      <dgm:prSet/>
      <dgm:spPr/>
      <dgm:t>
        <a:bodyPr/>
        <a:lstStyle/>
        <a:p>
          <a:endParaRPr lang="ru-RU"/>
        </a:p>
      </dgm:t>
    </dgm:pt>
    <dgm:pt modelId="{ACE28746-9CA0-4088-8CDD-7DD25A8E7362}" type="sibTrans" cxnId="{318C8BA4-627E-4804-8CAF-E86DC488B2B2}">
      <dgm:prSet/>
      <dgm:spPr/>
      <dgm:t>
        <a:bodyPr/>
        <a:lstStyle/>
        <a:p>
          <a:endParaRPr lang="ru-RU"/>
        </a:p>
      </dgm:t>
    </dgm:pt>
    <dgm:pt modelId="{298FB142-2B3B-47C7-B51F-4D80B29F6198}">
      <dgm:prSet phldrT="[Текст]"/>
      <dgm:spPr/>
      <dgm:t>
        <a:bodyPr/>
        <a:lstStyle/>
        <a:p>
          <a:r>
            <a:rPr lang="ru-RU" dirty="0" smtClean="0"/>
            <a:t>Плохое состояние оборудования</a:t>
          </a:r>
          <a:endParaRPr lang="ru-RU" dirty="0"/>
        </a:p>
      </dgm:t>
    </dgm:pt>
    <dgm:pt modelId="{69F6A5A7-CEE4-4176-AA87-750188CED2E3}" type="parTrans" cxnId="{A248CEEA-B65B-48E8-95C5-F499F7463476}">
      <dgm:prSet/>
      <dgm:spPr/>
      <dgm:t>
        <a:bodyPr/>
        <a:lstStyle/>
        <a:p>
          <a:endParaRPr lang="ru-RU"/>
        </a:p>
      </dgm:t>
    </dgm:pt>
    <dgm:pt modelId="{C436DD99-B103-4373-9393-13B77BAAC79E}" type="sibTrans" cxnId="{A248CEEA-B65B-48E8-95C5-F499F7463476}">
      <dgm:prSet/>
      <dgm:spPr/>
      <dgm:t>
        <a:bodyPr/>
        <a:lstStyle/>
        <a:p>
          <a:endParaRPr lang="ru-RU"/>
        </a:p>
      </dgm:t>
    </dgm:pt>
    <dgm:pt modelId="{DE35B393-A9B4-45AA-A9C1-ADDDB5BB6D50}" type="pres">
      <dgm:prSet presAssocID="{D0696040-2607-42D9-9FBE-7F8DD0B9BE3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CEB1949-C07B-4472-8431-D2943F02D600}" type="pres">
      <dgm:prSet presAssocID="{442F0D59-4A71-4A0D-B163-9C6F465F250F}" presName="linNode" presStyleCnt="0"/>
      <dgm:spPr/>
    </dgm:pt>
    <dgm:pt modelId="{B092D615-220F-456D-A846-136D7EBD58F1}" type="pres">
      <dgm:prSet presAssocID="{442F0D59-4A71-4A0D-B163-9C6F465F250F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06563-8177-4AFA-AD22-B6B60F452525}" type="pres">
      <dgm:prSet presAssocID="{442F0D59-4A71-4A0D-B163-9C6F465F250F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2533B-04F0-4114-9D93-A6E0D596DF95}" type="pres">
      <dgm:prSet presAssocID="{426AC04D-FD32-45D3-877B-B383ACCDBC77}" presName="spacing" presStyleCnt="0"/>
      <dgm:spPr/>
    </dgm:pt>
    <dgm:pt modelId="{6B2449AD-B8BD-4CE5-99FC-63BB5A31B851}" type="pres">
      <dgm:prSet presAssocID="{99565F2D-88D8-4126-BA4E-1A9158906138}" presName="linNode" presStyleCnt="0"/>
      <dgm:spPr/>
    </dgm:pt>
    <dgm:pt modelId="{D605BF47-F778-4305-A8DF-CB15599D5E4B}" type="pres">
      <dgm:prSet presAssocID="{99565F2D-88D8-4126-BA4E-1A9158906138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E3B44-5C17-44A9-9388-BEA14124C73F}" type="pres">
      <dgm:prSet presAssocID="{99565F2D-88D8-4126-BA4E-1A9158906138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0AEA89-C32C-4B74-9E43-DC5A2A5EBA8A}" srcId="{D0696040-2607-42D9-9FBE-7F8DD0B9BE36}" destId="{99565F2D-88D8-4126-BA4E-1A9158906138}" srcOrd="1" destOrd="0" parTransId="{B4E8BC4A-F756-48EF-AF7B-7CE46161A48A}" sibTransId="{7D457476-16AE-4136-B122-67A5EC822D22}"/>
    <dgm:cxn modelId="{A47B4455-41B2-45E3-90CD-4311C03CDA2E}" type="presOf" srcId="{442F0D59-4A71-4A0D-B163-9C6F465F250F}" destId="{B092D615-220F-456D-A846-136D7EBD58F1}" srcOrd="0" destOrd="0" presId="urn:microsoft.com/office/officeart/2005/8/layout/vList6"/>
    <dgm:cxn modelId="{B79DA6A8-C6CF-4812-AD80-CDDE594148F1}" type="presOf" srcId="{D0696040-2607-42D9-9FBE-7F8DD0B9BE36}" destId="{DE35B393-A9B4-45AA-A9C1-ADDDB5BB6D50}" srcOrd="0" destOrd="0" presId="urn:microsoft.com/office/officeart/2005/8/layout/vList6"/>
    <dgm:cxn modelId="{C5A7C446-FEE5-45F6-BD94-9FF9DA0658F0}" type="presOf" srcId="{298FB142-2B3B-47C7-B51F-4D80B29F6198}" destId="{B7306563-8177-4AFA-AD22-B6B60F452525}" srcOrd="0" destOrd="1" presId="urn:microsoft.com/office/officeart/2005/8/layout/vList6"/>
    <dgm:cxn modelId="{15D97DC2-9658-480F-9F45-F18EF87667B9}" srcId="{442F0D59-4A71-4A0D-B163-9C6F465F250F}" destId="{63227A2C-1F6D-4ED9-ADDB-5756EB610B81}" srcOrd="0" destOrd="0" parTransId="{57D0B811-DAA6-49C0-94C6-2F59AC0FB5EE}" sibTransId="{78623392-CF8D-4978-9383-A5A65F6773DF}"/>
    <dgm:cxn modelId="{A248CEEA-B65B-48E8-95C5-F499F7463476}" srcId="{442F0D59-4A71-4A0D-B163-9C6F465F250F}" destId="{298FB142-2B3B-47C7-B51F-4D80B29F6198}" srcOrd="1" destOrd="0" parTransId="{69F6A5A7-CEE4-4176-AA87-750188CED2E3}" sibTransId="{C436DD99-B103-4373-9393-13B77BAAC79E}"/>
    <dgm:cxn modelId="{09F699B0-9DA7-44D0-BFE2-F4AEA8B1625D}" type="presOf" srcId="{63227A2C-1F6D-4ED9-ADDB-5756EB610B81}" destId="{B7306563-8177-4AFA-AD22-B6B60F452525}" srcOrd="0" destOrd="0" presId="urn:microsoft.com/office/officeart/2005/8/layout/vList6"/>
    <dgm:cxn modelId="{AFDF798A-19CB-475B-B082-C7C4AA7A81BE}" srcId="{D0696040-2607-42D9-9FBE-7F8DD0B9BE36}" destId="{442F0D59-4A71-4A0D-B163-9C6F465F250F}" srcOrd="0" destOrd="0" parTransId="{6D4DEF7A-4575-4EB0-9FC2-8C7D7ACC0B22}" sibTransId="{426AC04D-FD32-45D3-877B-B383ACCDBC77}"/>
    <dgm:cxn modelId="{6A4496FA-B408-4FC4-A8E2-04EFE2D5CE82}" type="presOf" srcId="{FA999A27-1966-4120-93BE-223FCE270D9B}" destId="{21BE3B44-5C17-44A9-9388-BEA14124C73F}" srcOrd="0" destOrd="0" presId="urn:microsoft.com/office/officeart/2005/8/layout/vList6"/>
    <dgm:cxn modelId="{318C8BA4-627E-4804-8CAF-E86DC488B2B2}" srcId="{99565F2D-88D8-4126-BA4E-1A9158906138}" destId="{FA999A27-1966-4120-93BE-223FCE270D9B}" srcOrd="0" destOrd="0" parTransId="{69E8362B-1C4D-4E77-A010-20196D1B1178}" sibTransId="{ACE28746-9CA0-4088-8CDD-7DD25A8E7362}"/>
    <dgm:cxn modelId="{1F08C33D-A8C1-488C-AF69-3376920B6B7A}" type="presOf" srcId="{99565F2D-88D8-4126-BA4E-1A9158906138}" destId="{D605BF47-F778-4305-A8DF-CB15599D5E4B}" srcOrd="0" destOrd="0" presId="urn:microsoft.com/office/officeart/2005/8/layout/vList6"/>
    <dgm:cxn modelId="{B7C6B4EC-4B80-47FC-ABDA-C077B11061F9}" type="presParOf" srcId="{DE35B393-A9B4-45AA-A9C1-ADDDB5BB6D50}" destId="{9CEB1949-C07B-4472-8431-D2943F02D600}" srcOrd="0" destOrd="0" presId="urn:microsoft.com/office/officeart/2005/8/layout/vList6"/>
    <dgm:cxn modelId="{A8018244-49C0-4815-BAF7-137697C7DE89}" type="presParOf" srcId="{9CEB1949-C07B-4472-8431-D2943F02D600}" destId="{B092D615-220F-456D-A846-136D7EBD58F1}" srcOrd="0" destOrd="0" presId="urn:microsoft.com/office/officeart/2005/8/layout/vList6"/>
    <dgm:cxn modelId="{4F953205-F6E7-42E6-886C-D8B1CBC7E0F3}" type="presParOf" srcId="{9CEB1949-C07B-4472-8431-D2943F02D600}" destId="{B7306563-8177-4AFA-AD22-B6B60F452525}" srcOrd="1" destOrd="0" presId="urn:microsoft.com/office/officeart/2005/8/layout/vList6"/>
    <dgm:cxn modelId="{E890A6A1-A294-444B-BEF3-3B889D0CD481}" type="presParOf" srcId="{DE35B393-A9B4-45AA-A9C1-ADDDB5BB6D50}" destId="{ED62533B-04F0-4114-9D93-A6E0D596DF95}" srcOrd="1" destOrd="0" presId="urn:microsoft.com/office/officeart/2005/8/layout/vList6"/>
    <dgm:cxn modelId="{1AFDC3B4-BB49-441B-85CB-270ECF749A87}" type="presParOf" srcId="{DE35B393-A9B4-45AA-A9C1-ADDDB5BB6D50}" destId="{6B2449AD-B8BD-4CE5-99FC-63BB5A31B851}" srcOrd="2" destOrd="0" presId="urn:microsoft.com/office/officeart/2005/8/layout/vList6"/>
    <dgm:cxn modelId="{8C6890F4-0036-4459-9FC4-B1601550E359}" type="presParOf" srcId="{6B2449AD-B8BD-4CE5-99FC-63BB5A31B851}" destId="{D605BF47-F778-4305-A8DF-CB15599D5E4B}" srcOrd="0" destOrd="0" presId="urn:microsoft.com/office/officeart/2005/8/layout/vList6"/>
    <dgm:cxn modelId="{FF43B953-3D54-47EA-B916-8DCAD02959B6}" type="presParOf" srcId="{6B2449AD-B8BD-4CE5-99FC-63BB5A31B851}" destId="{21BE3B44-5C17-44A9-9388-BEA14124C73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622B65-FE85-496F-B78B-86A3398E0A58}" type="doc">
      <dgm:prSet loTypeId="urn:microsoft.com/office/officeart/2005/8/layout/hierarchy3" loCatId="hierarchy" qsTypeId="urn:microsoft.com/office/officeart/2005/8/quickstyle/simple1#3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37B87E10-F59B-422B-96B3-A06814B7FD02}">
      <dgm:prSet phldrT="[Текст]"/>
      <dgm:spPr>
        <a:solidFill>
          <a:srgbClr val="339966"/>
        </a:solidFill>
      </dgm:spPr>
      <dgm:t>
        <a:bodyPr/>
        <a:lstStyle/>
        <a:p>
          <a:r>
            <a:rPr lang="ru-RU" dirty="0" smtClean="0"/>
            <a:t>Умиротворенность после получения информации</a:t>
          </a:r>
          <a:endParaRPr lang="ru-RU" dirty="0"/>
        </a:p>
      </dgm:t>
    </dgm:pt>
    <dgm:pt modelId="{CD25AB81-1699-4980-B157-F5E699A043BF}" type="parTrans" cxnId="{EBEAA309-7AE1-44AC-9ECA-BB73A4B99905}">
      <dgm:prSet/>
      <dgm:spPr/>
      <dgm:t>
        <a:bodyPr/>
        <a:lstStyle/>
        <a:p>
          <a:endParaRPr lang="ru-RU"/>
        </a:p>
      </dgm:t>
    </dgm:pt>
    <dgm:pt modelId="{6F9F4C14-F3F6-4F6C-9401-1284B4C773C9}" type="sibTrans" cxnId="{EBEAA309-7AE1-44AC-9ECA-BB73A4B99905}">
      <dgm:prSet/>
      <dgm:spPr/>
      <dgm:t>
        <a:bodyPr/>
        <a:lstStyle/>
        <a:p>
          <a:endParaRPr lang="ru-RU"/>
        </a:p>
      </dgm:t>
    </dgm:pt>
    <dgm:pt modelId="{55A83E27-D1F1-4E50-AED9-17C9EABB4D9D}">
      <dgm:prSet phldrT="[Текст]"/>
      <dgm:spPr>
        <a:solidFill>
          <a:srgbClr val="339966"/>
        </a:solidFill>
      </dgm:spPr>
      <dgm:t>
        <a:bodyPr/>
        <a:lstStyle/>
        <a:p>
          <a:r>
            <a:rPr lang="ru-RU" dirty="0" smtClean="0"/>
            <a:t>Ищите знаки безопасности</a:t>
          </a:r>
          <a:endParaRPr lang="ru-RU" dirty="0"/>
        </a:p>
      </dgm:t>
    </dgm:pt>
    <dgm:pt modelId="{81D22658-22C7-482D-B800-184970A02988}" type="parTrans" cxnId="{5C52CDF4-806A-4926-864E-91A078F6E103}">
      <dgm:prSet/>
      <dgm:spPr/>
      <dgm:t>
        <a:bodyPr/>
        <a:lstStyle/>
        <a:p>
          <a:endParaRPr lang="ru-RU"/>
        </a:p>
      </dgm:t>
    </dgm:pt>
    <dgm:pt modelId="{3D723FAB-A7F4-4D50-95FA-960AD549F24F}" type="sibTrans" cxnId="{5C52CDF4-806A-4926-864E-91A078F6E103}">
      <dgm:prSet/>
      <dgm:spPr/>
      <dgm:t>
        <a:bodyPr/>
        <a:lstStyle/>
        <a:p>
          <a:endParaRPr lang="ru-RU"/>
        </a:p>
      </dgm:t>
    </dgm:pt>
    <dgm:pt modelId="{89341C34-7071-4B29-8656-796CB1ACF6CE}">
      <dgm:prSet phldrT="[Текст]"/>
      <dgm:spPr>
        <a:solidFill>
          <a:srgbClr val="339966"/>
        </a:solidFill>
      </dgm:spPr>
      <dgm:t>
        <a:bodyPr/>
        <a:lstStyle/>
        <a:p>
          <a:r>
            <a:rPr lang="ru-RU" dirty="0" smtClean="0"/>
            <a:t>Требуйте проведения инструктажей</a:t>
          </a:r>
          <a:endParaRPr lang="ru-RU" dirty="0"/>
        </a:p>
      </dgm:t>
    </dgm:pt>
    <dgm:pt modelId="{5CCB1293-0873-4207-831C-A45D4CDFBFA8}" type="parTrans" cxnId="{5245E83D-CDF0-41CB-A931-C1949F3E7A15}">
      <dgm:prSet/>
      <dgm:spPr/>
      <dgm:t>
        <a:bodyPr/>
        <a:lstStyle/>
        <a:p>
          <a:endParaRPr lang="ru-RU"/>
        </a:p>
      </dgm:t>
    </dgm:pt>
    <dgm:pt modelId="{A75E9AEF-348B-4C19-AB4E-3FDFF96CBD8E}" type="sibTrans" cxnId="{5245E83D-CDF0-41CB-A931-C1949F3E7A15}">
      <dgm:prSet/>
      <dgm:spPr/>
      <dgm:t>
        <a:bodyPr/>
        <a:lstStyle/>
        <a:p>
          <a:endParaRPr lang="ru-RU"/>
        </a:p>
      </dgm:t>
    </dgm:pt>
    <dgm:pt modelId="{883693FB-ED29-43CB-B21B-953280A0D49F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Постоянное чувство страха</a:t>
          </a:r>
          <a:endParaRPr lang="ru-RU" dirty="0"/>
        </a:p>
      </dgm:t>
    </dgm:pt>
    <dgm:pt modelId="{94583CD0-9649-46CA-B55D-5F75BC85F864}" type="parTrans" cxnId="{A86C4FF3-B92E-4E22-A2F3-C7C290BDAB14}">
      <dgm:prSet/>
      <dgm:spPr/>
      <dgm:t>
        <a:bodyPr/>
        <a:lstStyle/>
        <a:p>
          <a:endParaRPr lang="ru-RU"/>
        </a:p>
      </dgm:t>
    </dgm:pt>
    <dgm:pt modelId="{C7AB1B41-0019-4036-B1A2-A2BFD04656F5}" type="sibTrans" cxnId="{A86C4FF3-B92E-4E22-A2F3-C7C290BDAB14}">
      <dgm:prSet/>
      <dgm:spPr/>
      <dgm:t>
        <a:bodyPr/>
        <a:lstStyle/>
        <a:p>
          <a:endParaRPr lang="ru-RU"/>
        </a:p>
      </dgm:t>
    </dgm:pt>
    <dgm:pt modelId="{9AA41B9A-93F9-4A81-95C8-DCA1CD1175A2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Импульсивность</a:t>
          </a:r>
          <a:endParaRPr lang="ru-RU" dirty="0"/>
        </a:p>
      </dgm:t>
    </dgm:pt>
    <dgm:pt modelId="{16C16769-D7ED-4446-991D-8A93BB5A642C}" type="parTrans" cxnId="{1151B492-8A0C-4EEE-98B4-5184459CEEDF}">
      <dgm:prSet/>
      <dgm:spPr/>
      <dgm:t>
        <a:bodyPr/>
        <a:lstStyle/>
        <a:p>
          <a:endParaRPr lang="ru-RU"/>
        </a:p>
      </dgm:t>
    </dgm:pt>
    <dgm:pt modelId="{64AC470D-F06B-4415-AC7F-68A991EE061C}" type="sibTrans" cxnId="{1151B492-8A0C-4EEE-98B4-5184459CEEDF}">
      <dgm:prSet/>
      <dgm:spPr/>
      <dgm:t>
        <a:bodyPr/>
        <a:lstStyle/>
        <a:p>
          <a:endParaRPr lang="ru-RU"/>
        </a:p>
      </dgm:t>
    </dgm:pt>
    <dgm:pt modelId="{06114319-B6BB-4CE0-90BE-A15B4E9D65EB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Настрой на ошибки и травмы</a:t>
          </a:r>
          <a:endParaRPr lang="ru-RU" dirty="0"/>
        </a:p>
      </dgm:t>
    </dgm:pt>
    <dgm:pt modelId="{8B7A933E-E6AA-437C-9279-44A2C251BBCA}" type="parTrans" cxnId="{A6842B15-3B58-423F-A8A4-5D2C60E22BFD}">
      <dgm:prSet/>
      <dgm:spPr/>
      <dgm:t>
        <a:bodyPr/>
        <a:lstStyle/>
        <a:p>
          <a:endParaRPr lang="ru-RU"/>
        </a:p>
      </dgm:t>
    </dgm:pt>
    <dgm:pt modelId="{DA3565B6-E51D-4777-9692-B9FE27BC01DF}" type="sibTrans" cxnId="{A6842B15-3B58-423F-A8A4-5D2C60E22BFD}">
      <dgm:prSet/>
      <dgm:spPr/>
      <dgm:t>
        <a:bodyPr/>
        <a:lstStyle/>
        <a:p>
          <a:endParaRPr lang="ru-RU"/>
        </a:p>
      </dgm:t>
    </dgm:pt>
    <dgm:pt modelId="{876E2BEB-8A70-432E-8F4E-171D21188D31}" type="pres">
      <dgm:prSet presAssocID="{90622B65-FE85-496F-B78B-86A3398E0A5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FA6F4F8-C8FD-471A-845C-476737C4DC0C}" type="pres">
      <dgm:prSet presAssocID="{37B87E10-F59B-422B-96B3-A06814B7FD02}" presName="root" presStyleCnt="0"/>
      <dgm:spPr/>
    </dgm:pt>
    <dgm:pt modelId="{B085FF93-2D30-43DE-9C82-F964BA3C4C09}" type="pres">
      <dgm:prSet presAssocID="{37B87E10-F59B-422B-96B3-A06814B7FD02}" presName="rootComposite" presStyleCnt="0"/>
      <dgm:spPr/>
    </dgm:pt>
    <dgm:pt modelId="{4D78B0DB-8335-4EED-9BCB-D1FCED91F8ED}" type="pres">
      <dgm:prSet presAssocID="{37B87E10-F59B-422B-96B3-A06814B7FD02}" presName="rootText" presStyleLbl="node1" presStyleIdx="0" presStyleCnt="2"/>
      <dgm:spPr/>
      <dgm:t>
        <a:bodyPr/>
        <a:lstStyle/>
        <a:p>
          <a:endParaRPr lang="ru-RU"/>
        </a:p>
      </dgm:t>
    </dgm:pt>
    <dgm:pt modelId="{48E46E03-BD65-43D2-ACF0-E1F2F978E0E8}" type="pres">
      <dgm:prSet presAssocID="{37B87E10-F59B-422B-96B3-A06814B7FD02}" presName="rootConnector" presStyleLbl="node1" presStyleIdx="0" presStyleCnt="2"/>
      <dgm:spPr/>
      <dgm:t>
        <a:bodyPr/>
        <a:lstStyle/>
        <a:p>
          <a:endParaRPr lang="ru-RU"/>
        </a:p>
      </dgm:t>
    </dgm:pt>
    <dgm:pt modelId="{56C2AEB0-7F62-4415-A898-D18F9C2F0234}" type="pres">
      <dgm:prSet presAssocID="{37B87E10-F59B-422B-96B3-A06814B7FD02}" presName="childShape" presStyleCnt="0"/>
      <dgm:spPr/>
    </dgm:pt>
    <dgm:pt modelId="{FED2E6E1-A388-4259-90C1-6B334CF355B7}" type="pres">
      <dgm:prSet presAssocID="{81D22658-22C7-482D-B800-184970A02988}" presName="Name13" presStyleLbl="parChTrans1D2" presStyleIdx="0" presStyleCnt="4"/>
      <dgm:spPr/>
      <dgm:t>
        <a:bodyPr/>
        <a:lstStyle/>
        <a:p>
          <a:endParaRPr lang="ru-RU"/>
        </a:p>
      </dgm:t>
    </dgm:pt>
    <dgm:pt modelId="{1DA69E14-E042-4D57-997D-B39CACDF1988}" type="pres">
      <dgm:prSet presAssocID="{55A83E27-D1F1-4E50-AED9-17C9EABB4D9D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128569-DB2C-4F05-AAEC-CD35BDBDA85E}" type="pres">
      <dgm:prSet presAssocID="{5CCB1293-0873-4207-831C-A45D4CDFBFA8}" presName="Name13" presStyleLbl="parChTrans1D2" presStyleIdx="1" presStyleCnt="4"/>
      <dgm:spPr/>
      <dgm:t>
        <a:bodyPr/>
        <a:lstStyle/>
        <a:p>
          <a:endParaRPr lang="ru-RU"/>
        </a:p>
      </dgm:t>
    </dgm:pt>
    <dgm:pt modelId="{3DA17A95-785B-4202-908C-903E8A8B1282}" type="pres">
      <dgm:prSet presAssocID="{89341C34-7071-4B29-8656-796CB1ACF6CE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4818E-DE42-4FFF-B898-7D6BDE61AFF3}" type="pres">
      <dgm:prSet presAssocID="{883693FB-ED29-43CB-B21B-953280A0D49F}" presName="root" presStyleCnt="0"/>
      <dgm:spPr/>
    </dgm:pt>
    <dgm:pt modelId="{4B470ADE-A8DD-4393-B8D7-CAB7B9C34F37}" type="pres">
      <dgm:prSet presAssocID="{883693FB-ED29-43CB-B21B-953280A0D49F}" presName="rootComposite" presStyleCnt="0"/>
      <dgm:spPr/>
    </dgm:pt>
    <dgm:pt modelId="{41B342A3-ED54-49F2-9C18-9BBE966282DF}" type="pres">
      <dgm:prSet presAssocID="{883693FB-ED29-43CB-B21B-953280A0D49F}" presName="rootText" presStyleLbl="node1" presStyleIdx="1" presStyleCnt="2"/>
      <dgm:spPr/>
      <dgm:t>
        <a:bodyPr/>
        <a:lstStyle/>
        <a:p>
          <a:endParaRPr lang="ru-RU"/>
        </a:p>
      </dgm:t>
    </dgm:pt>
    <dgm:pt modelId="{8A41CE32-FE60-4968-BA1A-D510DD33FB52}" type="pres">
      <dgm:prSet presAssocID="{883693FB-ED29-43CB-B21B-953280A0D49F}" presName="rootConnector" presStyleLbl="node1" presStyleIdx="1" presStyleCnt="2"/>
      <dgm:spPr/>
      <dgm:t>
        <a:bodyPr/>
        <a:lstStyle/>
        <a:p>
          <a:endParaRPr lang="ru-RU"/>
        </a:p>
      </dgm:t>
    </dgm:pt>
    <dgm:pt modelId="{C2EFC1D8-47BC-4E0B-81A0-0F8DD957B632}" type="pres">
      <dgm:prSet presAssocID="{883693FB-ED29-43CB-B21B-953280A0D49F}" presName="childShape" presStyleCnt="0"/>
      <dgm:spPr/>
    </dgm:pt>
    <dgm:pt modelId="{51CFF588-A4AC-40CA-9860-06C236918376}" type="pres">
      <dgm:prSet presAssocID="{16C16769-D7ED-4446-991D-8A93BB5A642C}" presName="Name13" presStyleLbl="parChTrans1D2" presStyleIdx="2" presStyleCnt="4"/>
      <dgm:spPr/>
      <dgm:t>
        <a:bodyPr/>
        <a:lstStyle/>
        <a:p>
          <a:endParaRPr lang="ru-RU"/>
        </a:p>
      </dgm:t>
    </dgm:pt>
    <dgm:pt modelId="{32F1A2EB-E813-46D8-A6FE-2F4788BCE38C}" type="pres">
      <dgm:prSet presAssocID="{9AA41B9A-93F9-4A81-95C8-DCA1CD1175A2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E78C7-22AA-4CF2-9B01-2AD0AA93F54E}" type="pres">
      <dgm:prSet presAssocID="{8B7A933E-E6AA-437C-9279-44A2C251BBC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13A57343-676D-4CEE-958A-CDA9C9EBA386}" type="pres">
      <dgm:prSet presAssocID="{06114319-B6BB-4CE0-90BE-A15B4E9D65EB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D269E0-5C55-42FB-9EF5-80602861BCD5}" type="presOf" srcId="{8B7A933E-E6AA-437C-9279-44A2C251BBCA}" destId="{38CE78C7-22AA-4CF2-9B01-2AD0AA93F54E}" srcOrd="0" destOrd="0" presId="urn:microsoft.com/office/officeart/2005/8/layout/hierarchy3"/>
    <dgm:cxn modelId="{B22CAC0F-1267-4C64-9FCA-5B22E4D4918E}" type="presOf" srcId="{16C16769-D7ED-4446-991D-8A93BB5A642C}" destId="{51CFF588-A4AC-40CA-9860-06C236918376}" srcOrd="0" destOrd="0" presId="urn:microsoft.com/office/officeart/2005/8/layout/hierarchy3"/>
    <dgm:cxn modelId="{A9851709-DB0A-42EB-99BE-2862EE179668}" type="presOf" srcId="{90622B65-FE85-496F-B78B-86A3398E0A58}" destId="{876E2BEB-8A70-432E-8F4E-171D21188D31}" srcOrd="0" destOrd="0" presId="urn:microsoft.com/office/officeart/2005/8/layout/hierarchy3"/>
    <dgm:cxn modelId="{A86C4FF3-B92E-4E22-A2F3-C7C290BDAB14}" srcId="{90622B65-FE85-496F-B78B-86A3398E0A58}" destId="{883693FB-ED29-43CB-B21B-953280A0D49F}" srcOrd="1" destOrd="0" parTransId="{94583CD0-9649-46CA-B55D-5F75BC85F864}" sibTransId="{C7AB1B41-0019-4036-B1A2-A2BFD04656F5}"/>
    <dgm:cxn modelId="{063400F9-F8FE-4D5B-B50B-B7C18CF6D323}" type="presOf" srcId="{89341C34-7071-4B29-8656-796CB1ACF6CE}" destId="{3DA17A95-785B-4202-908C-903E8A8B1282}" srcOrd="0" destOrd="0" presId="urn:microsoft.com/office/officeart/2005/8/layout/hierarchy3"/>
    <dgm:cxn modelId="{50868EE5-F71A-4A69-9397-B9832DC0BD72}" type="presOf" srcId="{883693FB-ED29-43CB-B21B-953280A0D49F}" destId="{41B342A3-ED54-49F2-9C18-9BBE966282DF}" srcOrd="0" destOrd="0" presId="urn:microsoft.com/office/officeart/2005/8/layout/hierarchy3"/>
    <dgm:cxn modelId="{9BC68A33-FE11-4B96-A77D-CC1C48A5976B}" type="presOf" srcId="{81D22658-22C7-482D-B800-184970A02988}" destId="{FED2E6E1-A388-4259-90C1-6B334CF355B7}" srcOrd="0" destOrd="0" presId="urn:microsoft.com/office/officeart/2005/8/layout/hierarchy3"/>
    <dgm:cxn modelId="{5245E83D-CDF0-41CB-A931-C1949F3E7A15}" srcId="{37B87E10-F59B-422B-96B3-A06814B7FD02}" destId="{89341C34-7071-4B29-8656-796CB1ACF6CE}" srcOrd="1" destOrd="0" parTransId="{5CCB1293-0873-4207-831C-A45D4CDFBFA8}" sibTransId="{A75E9AEF-348B-4C19-AB4E-3FDFF96CBD8E}"/>
    <dgm:cxn modelId="{EBEAA309-7AE1-44AC-9ECA-BB73A4B99905}" srcId="{90622B65-FE85-496F-B78B-86A3398E0A58}" destId="{37B87E10-F59B-422B-96B3-A06814B7FD02}" srcOrd="0" destOrd="0" parTransId="{CD25AB81-1699-4980-B157-F5E699A043BF}" sibTransId="{6F9F4C14-F3F6-4F6C-9401-1284B4C773C9}"/>
    <dgm:cxn modelId="{2715BABE-C987-4657-91BC-5D4997794FC0}" type="presOf" srcId="{55A83E27-D1F1-4E50-AED9-17C9EABB4D9D}" destId="{1DA69E14-E042-4D57-997D-B39CACDF1988}" srcOrd="0" destOrd="0" presId="urn:microsoft.com/office/officeart/2005/8/layout/hierarchy3"/>
    <dgm:cxn modelId="{3E441605-E82D-4A33-A8A0-C97CA78B4A0D}" type="presOf" srcId="{06114319-B6BB-4CE0-90BE-A15B4E9D65EB}" destId="{13A57343-676D-4CEE-958A-CDA9C9EBA386}" srcOrd="0" destOrd="0" presId="urn:microsoft.com/office/officeart/2005/8/layout/hierarchy3"/>
    <dgm:cxn modelId="{1151B492-8A0C-4EEE-98B4-5184459CEEDF}" srcId="{883693FB-ED29-43CB-B21B-953280A0D49F}" destId="{9AA41B9A-93F9-4A81-95C8-DCA1CD1175A2}" srcOrd="0" destOrd="0" parTransId="{16C16769-D7ED-4446-991D-8A93BB5A642C}" sibTransId="{64AC470D-F06B-4415-AC7F-68A991EE061C}"/>
    <dgm:cxn modelId="{A6842B15-3B58-423F-A8A4-5D2C60E22BFD}" srcId="{883693FB-ED29-43CB-B21B-953280A0D49F}" destId="{06114319-B6BB-4CE0-90BE-A15B4E9D65EB}" srcOrd="1" destOrd="0" parTransId="{8B7A933E-E6AA-437C-9279-44A2C251BBCA}" sibTransId="{DA3565B6-E51D-4777-9692-B9FE27BC01DF}"/>
    <dgm:cxn modelId="{A524BFA3-E7BC-4DCA-A5AE-7E9E05934B76}" type="presOf" srcId="{9AA41B9A-93F9-4A81-95C8-DCA1CD1175A2}" destId="{32F1A2EB-E813-46D8-A6FE-2F4788BCE38C}" srcOrd="0" destOrd="0" presId="urn:microsoft.com/office/officeart/2005/8/layout/hierarchy3"/>
    <dgm:cxn modelId="{0B93AB85-6B40-432C-97DD-534C3F86C557}" type="presOf" srcId="{37B87E10-F59B-422B-96B3-A06814B7FD02}" destId="{48E46E03-BD65-43D2-ACF0-E1F2F978E0E8}" srcOrd="1" destOrd="0" presId="urn:microsoft.com/office/officeart/2005/8/layout/hierarchy3"/>
    <dgm:cxn modelId="{5C52CDF4-806A-4926-864E-91A078F6E103}" srcId="{37B87E10-F59B-422B-96B3-A06814B7FD02}" destId="{55A83E27-D1F1-4E50-AED9-17C9EABB4D9D}" srcOrd="0" destOrd="0" parTransId="{81D22658-22C7-482D-B800-184970A02988}" sibTransId="{3D723FAB-A7F4-4D50-95FA-960AD549F24F}"/>
    <dgm:cxn modelId="{787051FA-FFF7-4E26-A243-55A9FC18233F}" type="presOf" srcId="{883693FB-ED29-43CB-B21B-953280A0D49F}" destId="{8A41CE32-FE60-4968-BA1A-D510DD33FB52}" srcOrd="1" destOrd="0" presId="urn:microsoft.com/office/officeart/2005/8/layout/hierarchy3"/>
    <dgm:cxn modelId="{54AA6EE6-A13B-47F2-935A-A2BB4DC8E69F}" type="presOf" srcId="{5CCB1293-0873-4207-831C-A45D4CDFBFA8}" destId="{FC128569-DB2C-4F05-AAEC-CD35BDBDA85E}" srcOrd="0" destOrd="0" presId="urn:microsoft.com/office/officeart/2005/8/layout/hierarchy3"/>
    <dgm:cxn modelId="{9DA310FD-6978-4576-ABAA-D742FA03EE61}" type="presOf" srcId="{37B87E10-F59B-422B-96B3-A06814B7FD02}" destId="{4D78B0DB-8335-4EED-9BCB-D1FCED91F8ED}" srcOrd="0" destOrd="0" presId="urn:microsoft.com/office/officeart/2005/8/layout/hierarchy3"/>
    <dgm:cxn modelId="{BC00D498-0FF8-43EE-A310-B94C11F1EE76}" type="presParOf" srcId="{876E2BEB-8A70-432E-8F4E-171D21188D31}" destId="{6FA6F4F8-C8FD-471A-845C-476737C4DC0C}" srcOrd="0" destOrd="0" presId="urn:microsoft.com/office/officeart/2005/8/layout/hierarchy3"/>
    <dgm:cxn modelId="{F1CD0931-4B37-4929-B731-ACD59FF30AFE}" type="presParOf" srcId="{6FA6F4F8-C8FD-471A-845C-476737C4DC0C}" destId="{B085FF93-2D30-43DE-9C82-F964BA3C4C09}" srcOrd="0" destOrd="0" presId="urn:microsoft.com/office/officeart/2005/8/layout/hierarchy3"/>
    <dgm:cxn modelId="{F2330DB1-A2ED-4863-B915-46DA2F31A06F}" type="presParOf" srcId="{B085FF93-2D30-43DE-9C82-F964BA3C4C09}" destId="{4D78B0DB-8335-4EED-9BCB-D1FCED91F8ED}" srcOrd="0" destOrd="0" presId="urn:microsoft.com/office/officeart/2005/8/layout/hierarchy3"/>
    <dgm:cxn modelId="{DF79B3C0-48FD-470D-9BB1-62D28449D356}" type="presParOf" srcId="{B085FF93-2D30-43DE-9C82-F964BA3C4C09}" destId="{48E46E03-BD65-43D2-ACF0-E1F2F978E0E8}" srcOrd="1" destOrd="0" presId="urn:microsoft.com/office/officeart/2005/8/layout/hierarchy3"/>
    <dgm:cxn modelId="{6377FEB4-975C-45ED-A559-703BD19B4614}" type="presParOf" srcId="{6FA6F4F8-C8FD-471A-845C-476737C4DC0C}" destId="{56C2AEB0-7F62-4415-A898-D18F9C2F0234}" srcOrd="1" destOrd="0" presId="urn:microsoft.com/office/officeart/2005/8/layout/hierarchy3"/>
    <dgm:cxn modelId="{36B1FA09-9B27-4F30-B210-0C539F172598}" type="presParOf" srcId="{56C2AEB0-7F62-4415-A898-D18F9C2F0234}" destId="{FED2E6E1-A388-4259-90C1-6B334CF355B7}" srcOrd="0" destOrd="0" presId="urn:microsoft.com/office/officeart/2005/8/layout/hierarchy3"/>
    <dgm:cxn modelId="{E5F7FCA0-0F9B-412C-ACF8-83237DE3F418}" type="presParOf" srcId="{56C2AEB0-7F62-4415-A898-D18F9C2F0234}" destId="{1DA69E14-E042-4D57-997D-B39CACDF1988}" srcOrd="1" destOrd="0" presId="urn:microsoft.com/office/officeart/2005/8/layout/hierarchy3"/>
    <dgm:cxn modelId="{F7A98753-4B2B-4C07-9881-71C27C5C81DB}" type="presParOf" srcId="{56C2AEB0-7F62-4415-A898-D18F9C2F0234}" destId="{FC128569-DB2C-4F05-AAEC-CD35BDBDA85E}" srcOrd="2" destOrd="0" presId="urn:microsoft.com/office/officeart/2005/8/layout/hierarchy3"/>
    <dgm:cxn modelId="{3A23192F-ED60-49E8-A39C-6468FCC640EE}" type="presParOf" srcId="{56C2AEB0-7F62-4415-A898-D18F9C2F0234}" destId="{3DA17A95-785B-4202-908C-903E8A8B1282}" srcOrd="3" destOrd="0" presId="urn:microsoft.com/office/officeart/2005/8/layout/hierarchy3"/>
    <dgm:cxn modelId="{6DC65435-D696-4871-95D7-AE66DE53A757}" type="presParOf" srcId="{876E2BEB-8A70-432E-8F4E-171D21188D31}" destId="{0F44818E-DE42-4FFF-B898-7D6BDE61AFF3}" srcOrd="1" destOrd="0" presId="urn:microsoft.com/office/officeart/2005/8/layout/hierarchy3"/>
    <dgm:cxn modelId="{9D28BDCE-79B6-48AF-B066-DE11DDE5A477}" type="presParOf" srcId="{0F44818E-DE42-4FFF-B898-7D6BDE61AFF3}" destId="{4B470ADE-A8DD-4393-B8D7-CAB7B9C34F37}" srcOrd="0" destOrd="0" presId="urn:microsoft.com/office/officeart/2005/8/layout/hierarchy3"/>
    <dgm:cxn modelId="{5A8C0A88-9004-4F14-8FD6-2B2A5544D520}" type="presParOf" srcId="{4B470ADE-A8DD-4393-B8D7-CAB7B9C34F37}" destId="{41B342A3-ED54-49F2-9C18-9BBE966282DF}" srcOrd="0" destOrd="0" presId="urn:microsoft.com/office/officeart/2005/8/layout/hierarchy3"/>
    <dgm:cxn modelId="{5B0EA368-CC2F-4D3B-9154-28EC70BFDAF4}" type="presParOf" srcId="{4B470ADE-A8DD-4393-B8D7-CAB7B9C34F37}" destId="{8A41CE32-FE60-4968-BA1A-D510DD33FB52}" srcOrd="1" destOrd="0" presId="urn:microsoft.com/office/officeart/2005/8/layout/hierarchy3"/>
    <dgm:cxn modelId="{234D4955-67A8-431A-91CA-8CCBA2AE40D2}" type="presParOf" srcId="{0F44818E-DE42-4FFF-B898-7D6BDE61AFF3}" destId="{C2EFC1D8-47BC-4E0B-81A0-0F8DD957B632}" srcOrd="1" destOrd="0" presId="urn:microsoft.com/office/officeart/2005/8/layout/hierarchy3"/>
    <dgm:cxn modelId="{5B57E766-A097-4BA8-AF2F-B4C847A150CA}" type="presParOf" srcId="{C2EFC1D8-47BC-4E0B-81A0-0F8DD957B632}" destId="{51CFF588-A4AC-40CA-9860-06C236918376}" srcOrd="0" destOrd="0" presId="urn:microsoft.com/office/officeart/2005/8/layout/hierarchy3"/>
    <dgm:cxn modelId="{CE615831-5C34-4425-8052-9D03C6FD72F8}" type="presParOf" srcId="{C2EFC1D8-47BC-4E0B-81A0-0F8DD957B632}" destId="{32F1A2EB-E813-46D8-A6FE-2F4788BCE38C}" srcOrd="1" destOrd="0" presId="urn:microsoft.com/office/officeart/2005/8/layout/hierarchy3"/>
    <dgm:cxn modelId="{693CC3EF-1EA0-4297-947D-574AD12F8AFC}" type="presParOf" srcId="{C2EFC1D8-47BC-4E0B-81A0-0F8DD957B632}" destId="{38CE78C7-22AA-4CF2-9B01-2AD0AA93F54E}" srcOrd="2" destOrd="0" presId="urn:microsoft.com/office/officeart/2005/8/layout/hierarchy3"/>
    <dgm:cxn modelId="{61F0A43C-57A7-4518-B261-0CB726222CF6}" type="presParOf" srcId="{C2EFC1D8-47BC-4E0B-81A0-0F8DD957B632}" destId="{13A57343-676D-4CEE-958A-CDA9C9EBA38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7DDC6C-4F2F-4B0A-BA2C-6030F9BBD108}" type="doc">
      <dgm:prSet loTypeId="urn:microsoft.com/office/officeart/2005/8/layout/chevron2" loCatId="list" qsTypeId="urn:microsoft.com/office/officeart/2005/8/quickstyle/simple1#4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5184B6BF-44E7-44EE-9A4F-98CE1CEC33AE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7BA00D3E-C871-45CC-9FC9-B0AE9813B0AB}" type="parTrans" cxnId="{62B01577-4FE7-4013-A5A9-2AAAD9425092}">
      <dgm:prSet/>
      <dgm:spPr/>
      <dgm:t>
        <a:bodyPr/>
        <a:lstStyle/>
        <a:p>
          <a:endParaRPr lang="ru-RU"/>
        </a:p>
      </dgm:t>
    </dgm:pt>
    <dgm:pt modelId="{9B083404-2C80-4BCE-96A1-28DDEE7856E2}" type="sibTrans" cxnId="{62B01577-4FE7-4013-A5A9-2AAAD9425092}">
      <dgm:prSet/>
      <dgm:spPr/>
      <dgm:t>
        <a:bodyPr/>
        <a:lstStyle/>
        <a:p>
          <a:endParaRPr lang="ru-RU"/>
        </a:p>
      </dgm:t>
    </dgm:pt>
    <dgm:pt modelId="{2CB67942-CED7-4FFB-A607-1B1B3490926E}">
      <dgm:prSet phldrT="[Текст]"/>
      <dgm:spPr/>
      <dgm:t>
        <a:bodyPr/>
        <a:lstStyle/>
        <a:p>
          <a:r>
            <a:rPr lang="ru-RU" dirty="0" smtClean="0"/>
            <a:t>Неправильно поставленная задача</a:t>
          </a:r>
          <a:endParaRPr lang="ru-RU" dirty="0"/>
        </a:p>
      </dgm:t>
    </dgm:pt>
    <dgm:pt modelId="{8946601D-5A7E-4261-B289-D030FFA2E27A}" type="parTrans" cxnId="{AFE38037-CCAF-4487-819B-5CCB4F8BA4A2}">
      <dgm:prSet/>
      <dgm:spPr/>
      <dgm:t>
        <a:bodyPr/>
        <a:lstStyle/>
        <a:p>
          <a:endParaRPr lang="ru-RU"/>
        </a:p>
      </dgm:t>
    </dgm:pt>
    <dgm:pt modelId="{43DC952A-41AC-4E29-BEC6-7DFC9524BF3E}" type="sibTrans" cxnId="{AFE38037-CCAF-4487-819B-5CCB4F8BA4A2}">
      <dgm:prSet/>
      <dgm:spPr/>
      <dgm:t>
        <a:bodyPr/>
        <a:lstStyle/>
        <a:p>
          <a:endParaRPr lang="ru-RU"/>
        </a:p>
      </dgm:t>
    </dgm:pt>
    <dgm:pt modelId="{3BA17336-A9B2-496B-A836-3CC51686C8DB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FFA59C45-6826-4142-8BFD-6B4F92657304}" type="parTrans" cxnId="{F3674770-3AD4-41AF-8B99-00E87AA020C1}">
      <dgm:prSet/>
      <dgm:spPr/>
      <dgm:t>
        <a:bodyPr/>
        <a:lstStyle/>
        <a:p>
          <a:endParaRPr lang="ru-RU"/>
        </a:p>
      </dgm:t>
    </dgm:pt>
    <dgm:pt modelId="{3DFC2FC8-434E-47FD-AC6D-07DCA70E10C7}" type="sibTrans" cxnId="{F3674770-3AD4-41AF-8B99-00E87AA020C1}">
      <dgm:prSet/>
      <dgm:spPr/>
      <dgm:t>
        <a:bodyPr/>
        <a:lstStyle/>
        <a:p>
          <a:endParaRPr lang="ru-RU"/>
        </a:p>
      </dgm:t>
    </dgm:pt>
    <dgm:pt modelId="{7EACF58E-2B9F-49FD-A276-657BAB9D97B4}">
      <dgm:prSet phldrT="[Текст]"/>
      <dgm:spPr/>
      <dgm:t>
        <a:bodyPr/>
        <a:lstStyle/>
        <a:p>
          <a:r>
            <a:rPr lang="ru-RU" dirty="0" smtClean="0"/>
            <a:t>Запутанная система документооборота</a:t>
          </a:r>
          <a:endParaRPr lang="ru-RU" dirty="0"/>
        </a:p>
      </dgm:t>
    </dgm:pt>
    <dgm:pt modelId="{87E7E6D2-4E1C-4963-B571-6A4396C69AA9}" type="parTrans" cxnId="{08501E06-C9EA-471D-9D74-44C753BD24BF}">
      <dgm:prSet/>
      <dgm:spPr/>
      <dgm:t>
        <a:bodyPr/>
        <a:lstStyle/>
        <a:p>
          <a:endParaRPr lang="ru-RU"/>
        </a:p>
      </dgm:t>
    </dgm:pt>
    <dgm:pt modelId="{1FA80188-6C3F-496E-951B-78DBE9AD33C7}" type="sibTrans" cxnId="{08501E06-C9EA-471D-9D74-44C753BD24BF}">
      <dgm:prSet/>
      <dgm:spPr/>
      <dgm:t>
        <a:bodyPr/>
        <a:lstStyle/>
        <a:p>
          <a:endParaRPr lang="ru-RU"/>
        </a:p>
      </dgm:t>
    </dgm:pt>
    <dgm:pt modelId="{882E8614-F00A-494D-911A-F26FBE2FF29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5616E3B6-BA0B-4448-B6FF-E77002BF2F19}" type="sibTrans" cxnId="{E170BE2E-6DA5-4E32-BE22-715248EEF7D7}">
      <dgm:prSet/>
      <dgm:spPr/>
      <dgm:t>
        <a:bodyPr/>
        <a:lstStyle/>
        <a:p>
          <a:endParaRPr lang="ru-RU"/>
        </a:p>
      </dgm:t>
    </dgm:pt>
    <dgm:pt modelId="{4834F62D-50AC-4FEC-B098-19FF8DF15828}" type="parTrans" cxnId="{E170BE2E-6DA5-4E32-BE22-715248EEF7D7}">
      <dgm:prSet/>
      <dgm:spPr/>
      <dgm:t>
        <a:bodyPr/>
        <a:lstStyle/>
        <a:p>
          <a:endParaRPr lang="ru-RU"/>
        </a:p>
      </dgm:t>
    </dgm:pt>
    <dgm:pt modelId="{125FF607-C5C5-46ED-965B-64196438E3F9}">
      <dgm:prSet/>
      <dgm:spPr/>
      <dgm:t>
        <a:bodyPr/>
        <a:lstStyle/>
        <a:p>
          <a:r>
            <a:rPr lang="ru-RU" dirty="0" smtClean="0"/>
            <a:t>Неверная информация</a:t>
          </a:r>
          <a:endParaRPr lang="ru-RU" dirty="0"/>
        </a:p>
      </dgm:t>
    </dgm:pt>
    <dgm:pt modelId="{A9C6F16C-A3E0-48CF-B1F1-EE88A27B4F6C}" type="parTrans" cxnId="{3D5715E8-0605-4488-B84E-BD311B24E4A2}">
      <dgm:prSet/>
      <dgm:spPr/>
      <dgm:t>
        <a:bodyPr/>
        <a:lstStyle/>
        <a:p>
          <a:endParaRPr lang="ru-RU"/>
        </a:p>
      </dgm:t>
    </dgm:pt>
    <dgm:pt modelId="{2FBBC9D3-36FB-436F-9133-4ED8A88F3739}" type="sibTrans" cxnId="{3D5715E8-0605-4488-B84E-BD311B24E4A2}">
      <dgm:prSet/>
      <dgm:spPr/>
      <dgm:t>
        <a:bodyPr/>
        <a:lstStyle/>
        <a:p>
          <a:endParaRPr lang="ru-RU"/>
        </a:p>
      </dgm:t>
    </dgm:pt>
    <dgm:pt modelId="{7B758A13-BDA2-417A-975A-113C1A429F63}">
      <dgm:prSet phldrT="[Текст]"/>
      <dgm:spPr/>
      <dgm:t>
        <a:bodyPr/>
        <a:lstStyle/>
        <a:p>
          <a:endParaRPr lang="ru-RU" dirty="0"/>
        </a:p>
      </dgm:t>
    </dgm:pt>
    <dgm:pt modelId="{5FC635D0-8290-4E54-AD06-880A18B95FE7}" type="parTrans" cxnId="{DE793E0C-375A-4F68-B031-5F40F7785D57}">
      <dgm:prSet/>
      <dgm:spPr/>
      <dgm:t>
        <a:bodyPr/>
        <a:lstStyle/>
        <a:p>
          <a:endParaRPr lang="ru-RU"/>
        </a:p>
      </dgm:t>
    </dgm:pt>
    <dgm:pt modelId="{338CCEEB-32F5-480D-94B1-BD02EA9148E3}" type="sibTrans" cxnId="{DE793E0C-375A-4F68-B031-5F40F7785D57}">
      <dgm:prSet/>
      <dgm:spPr/>
      <dgm:t>
        <a:bodyPr/>
        <a:lstStyle/>
        <a:p>
          <a:endParaRPr lang="ru-RU"/>
        </a:p>
      </dgm:t>
    </dgm:pt>
    <dgm:pt modelId="{8CF955D6-AC49-419D-94F3-DA5401C64F66}" type="pres">
      <dgm:prSet presAssocID="{487DDC6C-4F2F-4B0A-BA2C-6030F9BBD10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AB193F-D8E2-4A60-AC36-2DDC141E315F}" type="pres">
      <dgm:prSet presAssocID="{882E8614-F00A-494D-911A-F26FBE2FF29A}" presName="composite" presStyleCnt="0"/>
      <dgm:spPr/>
    </dgm:pt>
    <dgm:pt modelId="{BE4F8D7B-EC1C-46A0-8D26-B8E14CB9B39A}" type="pres">
      <dgm:prSet presAssocID="{882E8614-F00A-494D-911A-F26FBE2FF29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33778-25DC-4928-9E4E-B196DD36FB33}" type="pres">
      <dgm:prSet presAssocID="{882E8614-F00A-494D-911A-F26FBE2FF29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3F32B3-1039-413C-A082-4E2AF04ADDDC}" type="pres">
      <dgm:prSet presAssocID="{5616E3B6-BA0B-4448-B6FF-E77002BF2F19}" presName="sp" presStyleCnt="0"/>
      <dgm:spPr/>
    </dgm:pt>
    <dgm:pt modelId="{BD42B64C-5634-416F-A8DB-FB03917B30F7}" type="pres">
      <dgm:prSet presAssocID="{5184B6BF-44E7-44EE-9A4F-98CE1CEC33AE}" presName="composite" presStyleCnt="0"/>
      <dgm:spPr/>
    </dgm:pt>
    <dgm:pt modelId="{C252CFA3-55D1-456E-BFF7-E317D754418F}" type="pres">
      <dgm:prSet presAssocID="{5184B6BF-44E7-44EE-9A4F-98CE1CEC33A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27A55-341B-497C-AE87-3DAC24F12E1D}" type="pres">
      <dgm:prSet presAssocID="{5184B6BF-44E7-44EE-9A4F-98CE1CEC33A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10E65-15C1-486C-9042-930BBCA66F5F}" type="pres">
      <dgm:prSet presAssocID="{9B083404-2C80-4BCE-96A1-28DDEE7856E2}" presName="sp" presStyleCnt="0"/>
      <dgm:spPr/>
    </dgm:pt>
    <dgm:pt modelId="{8547DC8B-8AD8-4A79-988F-ADC1DE6744A8}" type="pres">
      <dgm:prSet presAssocID="{3BA17336-A9B2-496B-A836-3CC51686C8DB}" presName="composite" presStyleCnt="0"/>
      <dgm:spPr/>
    </dgm:pt>
    <dgm:pt modelId="{0E03F934-63CF-45DA-8898-7A181741CBE4}" type="pres">
      <dgm:prSet presAssocID="{3BA17336-A9B2-496B-A836-3CC51686C8D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EF24C-00AC-4BBD-854E-DAC3F7558876}" type="pres">
      <dgm:prSet presAssocID="{3BA17336-A9B2-496B-A836-3CC51686C8D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018F38-20C5-4A26-B375-079D3259FD91}" type="presOf" srcId="{3BA17336-A9B2-496B-A836-3CC51686C8DB}" destId="{0E03F934-63CF-45DA-8898-7A181741CBE4}" srcOrd="0" destOrd="0" presId="urn:microsoft.com/office/officeart/2005/8/layout/chevron2"/>
    <dgm:cxn modelId="{F45ABE13-AB68-41E3-9FC4-C1742174500C}" type="presOf" srcId="{487DDC6C-4F2F-4B0A-BA2C-6030F9BBD108}" destId="{8CF955D6-AC49-419D-94F3-DA5401C64F66}" srcOrd="0" destOrd="0" presId="urn:microsoft.com/office/officeart/2005/8/layout/chevron2"/>
    <dgm:cxn modelId="{C2B87F5C-22DD-4B85-A671-44273DACCCC8}" type="presOf" srcId="{125FF607-C5C5-46ED-965B-64196438E3F9}" destId="{29A33778-25DC-4928-9E4E-B196DD36FB33}" srcOrd="0" destOrd="0" presId="urn:microsoft.com/office/officeart/2005/8/layout/chevron2"/>
    <dgm:cxn modelId="{AFE38037-CCAF-4487-819B-5CCB4F8BA4A2}" srcId="{5184B6BF-44E7-44EE-9A4F-98CE1CEC33AE}" destId="{2CB67942-CED7-4FFB-A607-1B1B3490926E}" srcOrd="0" destOrd="0" parTransId="{8946601D-5A7E-4261-B289-D030FFA2E27A}" sibTransId="{43DC952A-41AC-4E29-BEC6-7DFC9524BF3E}"/>
    <dgm:cxn modelId="{9B4547BC-958A-47E2-BAB4-A5934AA0E5D6}" type="presOf" srcId="{882E8614-F00A-494D-911A-F26FBE2FF29A}" destId="{BE4F8D7B-EC1C-46A0-8D26-B8E14CB9B39A}" srcOrd="0" destOrd="0" presId="urn:microsoft.com/office/officeart/2005/8/layout/chevron2"/>
    <dgm:cxn modelId="{3D5715E8-0605-4488-B84E-BD311B24E4A2}" srcId="{882E8614-F00A-494D-911A-F26FBE2FF29A}" destId="{125FF607-C5C5-46ED-965B-64196438E3F9}" srcOrd="0" destOrd="0" parTransId="{A9C6F16C-A3E0-48CF-B1F1-EE88A27B4F6C}" sibTransId="{2FBBC9D3-36FB-436F-9133-4ED8A88F3739}"/>
    <dgm:cxn modelId="{BE0A79E0-8EFB-4CE1-93CE-41B351A13513}" type="presOf" srcId="{5184B6BF-44E7-44EE-9A4F-98CE1CEC33AE}" destId="{C252CFA3-55D1-456E-BFF7-E317D754418F}" srcOrd="0" destOrd="0" presId="urn:microsoft.com/office/officeart/2005/8/layout/chevron2"/>
    <dgm:cxn modelId="{689CDB9D-98E0-4F94-A59B-42271436A58F}" type="presOf" srcId="{2CB67942-CED7-4FFB-A607-1B1B3490926E}" destId="{65727A55-341B-497C-AE87-3DAC24F12E1D}" srcOrd="0" destOrd="0" presId="urn:microsoft.com/office/officeart/2005/8/layout/chevron2"/>
    <dgm:cxn modelId="{DE793E0C-375A-4F68-B031-5F40F7785D57}" srcId="{5184B6BF-44E7-44EE-9A4F-98CE1CEC33AE}" destId="{7B758A13-BDA2-417A-975A-113C1A429F63}" srcOrd="1" destOrd="0" parTransId="{5FC635D0-8290-4E54-AD06-880A18B95FE7}" sibTransId="{338CCEEB-32F5-480D-94B1-BD02EA9148E3}"/>
    <dgm:cxn modelId="{7A90F24F-9FFA-451C-A72F-4876F83D2ECB}" type="presOf" srcId="{7EACF58E-2B9F-49FD-A276-657BAB9D97B4}" destId="{CB9EF24C-00AC-4BBD-854E-DAC3F7558876}" srcOrd="0" destOrd="0" presId="urn:microsoft.com/office/officeart/2005/8/layout/chevron2"/>
    <dgm:cxn modelId="{F3674770-3AD4-41AF-8B99-00E87AA020C1}" srcId="{487DDC6C-4F2F-4B0A-BA2C-6030F9BBD108}" destId="{3BA17336-A9B2-496B-A836-3CC51686C8DB}" srcOrd="2" destOrd="0" parTransId="{FFA59C45-6826-4142-8BFD-6B4F92657304}" sibTransId="{3DFC2FC8-434E-47FD-AC6D-07DCA70E10C7}"/>
    <dgm:cxn modelId="{E170BE2E-6DA5-4E32-BE22-715248EEF7D7}" srcId="{487DDC6C-4F2F-4B0A-BA2C-6030F9BBD108}" destId="{882E8614-F00A-494D-911A-F26FBE2FF29A}" srcOrd="0" destOrd="0" parTransId="{4834F62D-50AC-4FEC-B098-19FF8DF15828}" sibTransId="{5616E3B6-BA0B-4448-B6FF-E77002BF2F19}"/>
    <dgm:cxn modelId="{62B01577-4FE7-4013-A5A9-2AAAD9425092}" srcId="{487DDC6C-4F2F-4B0A-BA2C-6030F9BBD108}" destId="{5184B6BF-44E7-44EE-9A4F-98CE1CEC33AE}" srcOrd="1" destOrd="0" parTransId="{7BA00D3E-C871-45CC-9FC9-B0AE9813B0AB}" sibTransId="{9B083404-2C80-4BCE-96A1-28DDEE7856E2}"/>
    <dgm:cxn modelId="{08501E06-C9EA-471D-9D74-44C753BD24BF}" srcId="{3BA17336-A9B2-496B-A836-3CC51686C8DB}" destId="{7EACF58E-2B9F-49FD-A276-657BAB9D97B4}" srcOrd="0" destOrd="0" parTransId="{87E7E6D2-4E1C-4963-B571-6A4396C69AA9}" sibTransId="{1FA80188-6C3F-496E-951B-78DBE9AD33C7}"/>
    <dgm:cxn modelId="{5A61DA59-63F2-4EE9-BBE8-BFA977450A57}" type="presOf" srcId="{7B758A13-BDA2-417A-975A-113C1A429F63}" destId="{65727A55-341B-497C-AE87-3DAC24F12E1D}" srcOrd="0" destOrd="1" presId="urn:microsoft.com/office/officeart/2005/8/layout/chevron2"/>
    <dgm:cxn modelId="{D303CF43-92F6-4B8F-8651-894372B4C2D9}" type="presParOf" srcId="{8CF955D6-AC49-419D-94F3-DA5401C64F66}" destId="{30AB193F-D8E2-4A60-AC36-2DDC141E315F}" srcOrd="0" destOrd="0" presId="urn:microsoft.com/office/officeart/2005/8/layout/chevron2"/>
    <dgm:cxn modelId="{0E9AEDC6-2DA9-4484-9B20-00B07D2DD3EB}" type="presParOf" srcId="{30AB193F-D8E2-4A60-AC36-2DDC141E315F}" destId="{BE4F8D7B-EC1C-46A0-8D26-B8E14CB9B39A}" srcOrd="0" destOrd="0" presId="urn:microsoft.com/office/officeart/2005/8/layout/chevron2"/>
    <dgm:cxn modelId="{140CAC3B-E4D2-47EB-AE40-C8237D5B5C26}" type="presParOf" srcId="{30AB193F-D8E2-4A60-AC36-2DDC141E315F}" destId="{29A33778-25DC-4928-9E4E-B196DD36FB33}" srcOrd="1" destOrd="0" presId="urn:microsoft.com/office/officeart/2005/8/layout/chevron2"/>
    <dgm:cxn modelId="{40A1A381-BA9A-4C81-9892-CDF035C54DB5}" type="presParOf" srcId="{8CF955D6-AC49-419D-94F3-DA5401C64F66}" destId="{B63F32B3-1039-413C-A082-4E2AF04ADDDC}" srcOrd="1" destOrd="0" presId="urn:microsoft.com/office/officeart/2005/8/layout/chevron2"/>
    <dgm:cxn modelId="{6AFA42AA-199E-4F16-9E71-415F4A6BD8D2}" type="presParOf" srcId="{8CF955D6-AC49-419D-94F3-DA5401C64F66}" destId="{BD42B64C-5634-416F-A8DB-FB03917B30F7}" srcOrd="2" destOrd="0" presId="urn:microsoft.com/office/officeart/2005/8/layout/chevron2"/>
    <dgm:cxn modelId="{57E6EAFE-FB26-42F8-B25B-7B8C2F92D24F}" type="presParOf" srcId="{BD42B64C-5634-416F-A8DB-FB03917B30F7}" destId="{C252CFA3-55D1-456E-BFF7-E317D754418F}" srcOrd="0" destOrd="0" presId="urn:microsoft.com/office/officeart/2005/8/layout/chevron2"/>
    <dgm:cxn modelId="{D66BD315-7579-4B3D-941D-74C7ED659F5C}" type="presParOf" srcId="{BD42B64C-5634-416F-A8DB-FB03917B30F7}" destId="{65727A55-341B-497C-AE87-3DAC24F12E1D}" srcOrd="1" destOrd="0" presId="urn:microsoft.com/office/officeart/2005/8/layout/chevron2"/>
    <dgm:cxn modelId="{0F3BD05C-0DC1-4D38-8C67-F1C95663A9A1}" type="presParOf" srcId="{8CF955D6-AC49-419D-94F3-DA5401C64F66}" destId="{46810E65-15C1-486C-9042-930BBCA66F5F}" srcOrd="3" destOrd="0" presId="urn:microsoft.com/office/officeart/2005/8/layout/chevron2"/>
    <dgm:cxn modelId="{2F8022D2-1951-4151-A56C-958D4A011FC1}" type="presParOf" srcId="{8CF955D6-AC49-419D-94F3-DA5401C64F66}" destId="{8547DC8B-8AD8-4A79-988F-ADC1DE6744A8}" srcOrd="4" destOrd="0" presId="urn:microsoft.com/office/officeart/2005/8/layout/chevron2"/>
    <dgm:cxn modelId="{D3351B73-891E-460F-88D4-F2EE7BDED55A}" type="presParOf" srcId="{8547DC8B-8AD8-4A79-988F-ADC1DE6744A8}" destId="{0E03F934-63CF-45DA-8898-7A181741CBE4}" srcOrd="0" destOrd="0" presId="urn:microsoft.com/office/officeart/2005/8/layout/chevron2"/>
    <dgm:cxn modelId="{9048F2B6-CB0B-4A8A-A73E-9479063E1D4A}" type="presParOf" srcId="{8547DC8B-8AD8-4A79-988F-ADC1DE6744A8}" destId="{CB9EF24C-00AC-4BBD-854E-DAC3F75588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060F7B-9920-4F24-BE71-F0E4E3B7B934}" type="doc">
      <dgm:prSet loTypeId="urn:microsoft.com/office/officeart/2005/8/layout/radial6" loCatId="cycle" qsTypeId="urn:microsoft.com/office/officeart/2005/8/quickstyle/simple1" qsCatId="simple" csTypeId="urn:microsoft.com/office/officeart/2005/8/colors/accent1_1" csCatId="accent1" phldr="1"/>
      <dgm:spPr/>
      <dgm:t>
        <a:bodyPr rtlCol="0"/>
        <a:lstStyle/>
        <a:p>
          <a:pPr rtl="0"/>
          <a:endParaRPr lang="en-US"/>
        </a:p>
      </dgm:t>
    </dgm:pt>
    <dgm:pt modelId="{AA38CBC9-AC6B-457D-9F63-4D1AB8E7793E}">
      <dgm:prSet phldrT="[Text]"/>
      <dgm:spPr/>
      <dgm:t>
        <a:bodyPr rtlCol="0"/>
        <a:lstStyle/>
        <a:p>
          <a:pPr rtl="0"/>
          <a:r>
            <a:rPr lang="ru-RU" noProof="0" dirty="0" smtClean="0"/>
            <a:t>Группа А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Group A"/>
        </a:ext>
      </dgm:extLst>
    </dgm:pt>
    <dgm:pt modelId="{02DFC051-974F-4AF1-85DB-FFF5F1CCD57A}" type="parTrans" cxnId="{F68BA8B4-E5E5-4A12-9338-5CF5693ADCA2}">
      <dgm:prSet/>
      <dgm:spPr/>
      <dgm:t>
        <a:bodyPr rtlCol="0"/>
        <a:lstStyle/>
        <a:p>
          <a:pPr rtl="0"/>
          <a:endParaRPr lang="ru-RU" noProof="0" dirty="0"/>
        </a:p>
      </dgm:t>
    </dgm:pt>
    <dgm:pt modelId="{7ACF197E-8A7D-4D14-A941-EE15BE87306C}" type="sibTrans" cxnId="{F68BA8B4-E5E5-4A12-9338-5CF5693ADCA2}">
      <dgm:prSet/>
      <dgm:spPr/>
      <dgm:t>
        <a:bodyPr rtlCol="0"/>
        <a:lstStyle/>
        <a:p>
          <a:pPr rtl="0"/>
          <a:endParaRPr lang="ru-RU" noProof="0" dirty="0"/>
        </a:p>
      </dgm:t>
    </dgm:pt>
    <dgm:pt modelId="{50789F86-D3CE-4C0B-B830-60161BD38E85}">
      <dgm:prSet phldrT="[Text]"/>
      <dgm:spPr/>
      <dgm:t>
        <a:bodyPr rtlCol="0"/>
        <a:lstStyle/>
        <a:p>
          <a:pPr rtl="0"/>
          <a:r>
            <a:rPr lang="ru-RU" noProof="0" dirty="0" smtClean="0"/>
            <a:t>Задача 1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Task 1"/>
        </a:ext>
      </dgm:extLst>
    </dgm:pt>
    <dgm:pt modelId="{6D6B568F-9C4B-44DB-A886-035491FEC9C2}" type="parTrans" cxnId="{1593062C-A63F-4042-94C9-FF0880BD82E8}">
      <dgm:prSet/>
      <dgm:spPr/>
      <dgm:t>
        <a:bodyPr rtlCol="0"/>
        <a:lstStyle/>
        <a:p>
          <a:pPr rtl="0"/>
          <a:endParaRPr lang="ru-RU" noProof="0" dirty="0"/>
        </a:p>
      </dgm:t>
    </dgm:pt>
    <dgm:pt modelId="{775D1C29-7B88-46A3-9FAD-95EFDC006E81}" type="sibTrans" cxnId="{1593062C-A63F-4042-94C9-FF0880BD82E8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Colored circle connected to tasks"/>
        </a:ext>
      </dgm:extLst>
    </dgm:pt>
    <dgm:pt modelId="{87E6D3C0-9C36-4C9B-9EE4-FCB2F172CF62}">
      <dgm:prSet phldrT="[Text]"/>
      <dgm:spPr/>
      <dgm:t>
        <a:bodyPr rtlCol="0"/>
        <a:lstStyle/>
        <a:p>
          <a:pPr rtl="0"/>
          <a:r>
            <a:rPr lang="ru-RU" noProof="0" dirty="0" smtClean="0"/>
            <a:t>Задача 2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Task 2"/>
        </a:ext>
      </dgm:extLst>
    </dgm:pt>
    <dgm:pt modelId="{1916856A-C084-48E2-AF18-70269AD79DF2}" type="parTrans" cxnId="{EB3E6C57-F560-450F-B619-F6F67905927D}">
      <dgm:prSet/>
      <dgm:spPr/>
      <dgm:t>
        <a:bodyPr rtlCol="0"/>
        <a:lstStyle/>
        <a:p>
          <a:pPr rtl="0"/>
          <a:endParaRPr lang="ru-RU" noProof="0" dirty="0"/>
        </a:p>
      </dgm:t>
    </dgm:pt>
    <dgm:pt modelId="{5C1F42F6-070E-4EBA-8EBC-C32D27C49363}" type="sibTrans" cxnId="{EB3E6C57-F560-450F-B619-F6F67905927D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Colored circle connected to tasks"/>
        </a:ext>
      </dgm:extLst>
    </dgm:pt>
    <dgm:pt modelId="{20EB584B-A7B7-43D9-BF6A-2C9338C05B4D}">
      <dgm:prSet phldrT="[Text]"/>
      <dgm:spPr/>
      <dgm:t>
        <a:bodyPr rtlCol="0"/>
        <a:lstStyle/>
        <a:p>
          <a:pPr rtl="0"/>
          <a:r>
            <a:rPr lang="ru-RU" noProof="0" dirty="0" smtClean="0"/>
            <a:t>Задача 3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Task 3"/>
        </a:ext>
      </dgm:extLst>
    </dgm:pt>
    <dgm:pt modelId="{6E0D28F6-A05C-413F-A991-03D9F094F998}" type="parTrans" cxnId="{FBE6BCEA-0F85-486D-B532-D55CCA25A01D}">
      <dgm:prSet/>
      <dgm:spPr/>
      <dgm:t>
        <a:bodyPr rtlCol="0"/>
        <a:lstStyle/>
        <a:p>
          <a:pPr rtl="0"/>
          <a:endParaRPr lang="ru-RU" noProof="0" dirty="0"/>
        </a:p>
      </dgm:t>
    </dgm:pt>
    <dgm:pt modelId="{B04B74A7-039D-46F2-A30E-0D07E04CAE1A}" type="sibTrans" cxnId="{FBE6BCEA-0F85-486D-B532-D55CCA25A01D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Colored circle connected to tasks"/>
        </a:ext>
      </dgm:extLst>
    </dgm:pt>
    <dgm:pt modelId="{7E2B8B4E-293F-43EE-AB7D-6598814ECB3C}">
      <dgm:prSet phldrT="[Text]"/>
      <dgm:spPr/>
      <dgm:t>
        <a:bodyPr rtlCol="0"/>
        <a:lstStyle/>
        <a:p>
          <a:pPr rtl="0"/>
          <a:r>
            <a:rPr lang="ru-RU" noProof="0" dirty="0" smtClean="0"/>
            <a:t>Задача 4</a:t>
          </a:r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Task 4"/>
        </a:ext>
      </dgm:extLst>
    </dgm:pt>
    <dgm:pt modelId="{C9A52CF1-B2E8-4848-8964-6633294F16CC}" type="parTrans" cxnId="{18D120E8-5826-42E7-A890-F4AFB63D3D78}">
      <dgm:prSet/>
      <dgm:spPr/>
      <dgm:t>
        <a:bodyPr rtlCol="0"/>
        <a:lstStyle/>
        <a:p>
          <a:pPr rtl="0"/>
          <a:endParaRPr lang="ru-RU" noProof="0" dirty="0"/>
        </a:p>
      </dgm:t>
    </dgm:pt>
    <dgm:pt modelId="{03860152-2A6F-476F-91FD-CBA9D7B26338}" type="sibTrans" cxnId="{18D120E8-5826-42E7-A890-F4AFB63D3D78}">
      <dgm:prSet/>
      <dgm:spPr/>
      <dgm:t>
        <a:bodyPr rtlCol="0"/>
        <a:lstStyle/>
        <a:p>
          <a:pPr rtl="0"/>
          <a:endParaRPr lang="ru-RU" noProof="0" dirty="0"/>
        </a:p>
      </dgm:t>
      <dgm:extLst>
        <a:ext uri="{E40237B7-FDA0-4F09-8148-C483321AD2D9}">
          <dgm14:cNvPr xmlns:dgm14="http://schemas.microsoft.com/office/drawing/2010/diagram" xmlns="" id="0" name="" title="Colored circle connected to tasks"/>
        </a:ext>
      </dgm:extLst>
    </dgm:pt>
    <dgm:pt modelId="{B0C37B97-914B-49F2-84E5-94B39EF2352F}" type="pres">
      <dgm:prSet presAssocID="{B8060F7B-9920-4F24-BE71-F0E4E3B7B93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D2BB9C9C-582A-4226-99A2-A6A4B7AD887A}" type="pres">
      <dgm:prSet presAssocID="{AA38CBC9-AC6B-457D-9F63-4D1AB8E7793E}" presName="centerShape" presStyleLbl="node0" presStyleIdx="0" presStyleCnt="1"/>
      <dgm:spPr/>
      <dgm:t>
        <a:bodyPr rtlCol="0"/>
        <a:lstStyle/>
        <a:p>
          <a:pPr rtl="0"/>
          <a:endParaRPr lang="en-US"/>
        </a:p>
      </dgm:t>
    </dgm:pt>
    <dgm:pt modelId="{0B9D5D8D-AE9B-4E3C-8081-7E5A4C702F02}" type="pres">
      <dgm:prSet presAssocID="{50789F86-D3CE-4C0B-B830-60161BD38E85}" presName="node" presStyleLbl="node1" presStyleIdx="0" presStyleCnt="4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E8755371-EE00-4D9C-9546-B5D2DEB3691D}" type="pres">
      <dgm:prSet presAssocID="{50789F86-D3CE-4C0B-B830-60161BD38E85}" presName="dummy" presStyleCnt="0"/>
      <dgm:spPr/>
    </dgm:pt>
    <dgm:pt modelId="{65DE7562-7D1C-4B0F-8927-12F8E6C5F5AF}" type="pres">
      <dgm:prSet presAssocID="{775D1C29-7B88-46A3-9FAD-95EFDC006E81}" presName="sibTrans" presStyleLbl="sibTrans2D1" presStyleIdx="0" presStyleCnt="4"/>
      <dgm:spPr/>
      <dgm:t>
        <a:bodyPr rtlCol="0"/>
        <a:lstStyle/>
        <a:p>
          <a:pPr rtl="0"/>
          <a:endParaRPr lang="en-US"/>
        </a:p>
      </dgm:t>
    </dgm:pt>
    <dgm:pt modelId="{1C226D9E-C8BD-43C0-B5A7-66592C02513E}" type="pres">
      <dgm:prSet presAssocID="{87E6D3C0-9C36-4C9B-9EE4-FCB2F172CF62}" presName="node" presStyleLbl="node1" presStyleIdx="1" presStyleCnt="4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2E93314B-ED13-4B02-B199-BBF658DCCBEE}" type="pres">
      <dgm:prSet presAssocID="{87E6D3C0-9C36-4C9B-9EE4-FCB2F172CF62}" presName="dummy" presStyleCnt="0"/>
      <dgm:spPr/>
    </dgm:pt>
    <dgm:pt modelId="{22CB3940-637A-4C32-AB7F-CFAD929A59AB}" type="pres">
      <dgm:prSet presAssocID="{5C1F42F6-070E-4EBA-8EBC-C32D27C49363}" presName="sibTrans" presStyleLbl="sibTrans2D1" presStyleIdx="1" presStyleCnt="4"/>
      <dgm:spPr/>
      <dgm:t>
        <a:bodyPr rtlCol="0"/>
        <a:lstStyle/>
        <a:p>
          <a:pPr rtl="0"/>
          <a:endParaRPr lang="en-US"/>
        </a:p>
      </dgm:t>
    </dgm:pt>
    <dgm:pt modelId="{29DFD080-5F1B-4B82-A3B2-DA9D6DF3694E}" type="pres">
      <dgm:prSet presAssocID="{20EB584B-A7B7-43D9-BF6A-2C9338C05B4D}" presName="node" presStyleLbl="node1" presStyleIdx="2" presStyleCnt="4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3C0BB87F-E2C7-4D7C-BF8F-45EA9A4A93F1}" type="pres">
      <dgm:prSet presAssocID="{20EB584B-A7B7-43D9-BF6A-2C9338C05B4D}" presName="dummy" presStyleCnt="0"/>
      <dgm:spPr/>
    </dgm:pt>
    <dgm:pt modelId="{53B5DF5F-8B8B-41EF-8531-276CBECDCAB4}" type="pres">
      <dgm:prSet presAssocID="{B04B74A7-039D-46F2-A30E-0D07E04CAE1A}" presName="sibTrans" presStyleLbl="sibTrans2D1" presStyleIdx="2" presStyleCnt="4"/>
      <dgm:spPr/>
      <dgm:t>
        <a:bodyPr rtlCol="0"/>
        <a:lstStyle/>
        <a:p>
          <a:pPr rtl="0"/>
          <a:endParaRPr lang="en-US"/>
        </a:p>
      </dgm:t>
    </dgm:pt>
    <dgm:pt modelId="{B3F8C3C3-65FB-486F-82C0-A8478B7022B9}" type="pres">
      <dgm:prSet presAssocID="{7E2B8B4E-293F-43EE-AB7D-6598814ECB3C}" presName="node" presStyleLbl="node1" presStyleIdx="3" presStyleCnt="4">
        <dgm:presLayoutVars>
          <dgm:bulletEnabled val="1"/>
        </dgm:presLayoutVars>
      </dgm:prSet>
      <dgm:spPr/>
      <dgm:t>
        <a:bodyPr rtlCol="0"/>
        <a:lstStyle/>
        <a:p>
          <a:pPr rtl="0"/>
          <a:endParaRPr lang="en-US"/>
        </a:p>
      </dgm:t>
    </dgm:pt>
    <dgm:pt modelId="{655FDCB9-5F59-4F26-9EF0-749F42DEA7F0}" type="pres">
      <dgm:prSet presAssocID="{7E2B8B4E-293F-43EE-AB7D-6598814ECB3C}" presName="dummy" presStyleCnt="0"/>
      <dgm:spPr/>
    </dgm:pt>
    <dgm:pt modelId="{FADEA337-AD34-4422-B53A-01423AF1AC8F}" type="pres">
      <dgm:prSet presAssocID="{03860152-2A6F-476F-91FD-CBA9D7B26338}" presName="sibTrans" presStyleLbl="sibTrans2D1" presStyleIdx="3" presStyleCnt="4"/>
      <dgm:spPr/>
      <dgm:t>
        <a:bodyPr rtlCol="0"/>
        <a:lstStyle/>
        <a:p>
          <a:pPr rtl="0"/>
          <a:endParaRPr lang="en-US"/>
        </a:p>
      </dgm:t>
    </dgm:pt>
  </dgm:ptLst>
  <dgm:cxnLst>
    <dgm:cxn modelId="{66D10D89-90C6-4D3D-B022-615F34E0F6A8}" type="presOf" srcId="{B8060F7B-9920-4F24-BE71-F0E4E3B7B934}" destId="{B0C37B97-914B-49F2-84E5-94B39EF2352F}" srcOrd="0" destOrd="0" presId="urn:microsoft.com/office/officeart/2005/8/layout/radial6"/>
    <dgm:cxn modelId="{D34E2ED8-ECCD-4FDF-AE76-C792B052F77C}" type="presOf" srcId="{5C1F42F6-070E-4EBA-8EBC-C32D27C49363}" destId="{22CB3940-637A-4C32-AB7F-CFAD929A59AB}" srcOrd="0" destOrd="0" presId="urn:microsoft.com/office/officeart/2005/8/layout/radial6"/>
    <dgm:cxn modelId="{213B572F-3D42-4865-8468-2B23B55DDDF6}" type="presOf" srcId="{775D1C29-7B88-46A3-9FAD-95EFDC006E81}" destId="{65DE7562-7D1C-4B0F-8927-12F8E6C5F5AF}" srcOrd="0" destOrd="0" presId="urn:microsoft.com/office/officeart/2005/8/layout/radial6"/>
    <dgm:cxn modelId="{3E929F04-D66A-4ADD-A218-BA7B4D2C65EC}" type="presOf" srcId="{B04B74A7-039D-46F2-A30E-0D07E04CAE1A}" destId="{53B5DF5F-8B8B-41EF-8531-276CBECDCAB4}" srcOrd="0" destOrd="0" presId="urn:microsoft.com/office/officeart/2005/8/layout/radial6"/>
    <dgm:cxn modelId="{1593062C-A63F-4042-94C9-FF0880BD82E8}" srcId="{AA38CBC9-AC6B-457D-9F63-4D1AB8E7793E}" destId="{50789F86-D3CE-4C0B-B830-60161BD38E85}" srcOrd="0" destOrd="0" parTransId="{6D6B568F-9C4B-44DB-A886-035491FEC9C2}" sibTransId="{775D1C29-7B88-46A3-9FAD-95EFDC006E81}"/>
    <dgm:cxn modelId="{B0853F4E-0D10-4453-BA0F-87D700E6FDEE}" type="presOf" srcId="{7E2B8B4E-293F-43EE-AB7D-6598814ECB3C}" destId="{B3F8C3C3-65FB-486F-82C0-A8478B7022B9}" srcOrd="0" destOrd="0" presId="urn:microsoft.com/office/officeart/2005/8/layout/radial6"/>
    <dgm:cxn modelId="{EB3E6C57-F560-450F-B619-F6F67905927D}" srcId="{AA38CBC9-AC6B-457D-9F63-4D1AB8E7793E}" destId="{87E6D3C0-9C36-4C9B-9EE4-FCB2F172CF62}" srcOrd="1" destOrd="0" parTransId="{1916856A-C084-48E2-AF18-70269AD79DF2}" sibTransId="{5C1F42F6-070E-4EBA-8EBC-C32D27C49363}"/>
    <dgm:cxn modelId="{F68BA8B4-E5E5-4A12-9338-5CF5693ADCA2}" srcId="{B8060F7B-9920-4F24-BE71-F0E4E3B7B934}" destId="{AA38CBC9-AC6B-457D-9F63-4D1AB8E7793E}" srcOrd="0" destOrd="0" parTransId="{02DFC051-974F-4AF1-85DB-FFF5F1CCD57A}" sibTransId="{7ACF197E-8A7D-4D14-A941-EE15BE87306C}"/>
    <dgm:cxn modelId="{FBE6BCEA-0F85-486D-B532-D55CCA25A01D}" srcId="{AA38CBC9-AC6B-457D-9F63-4D1AB8E7793E}" destId="{20EB584B-A7B7-43D9-BF6A-2C9338C05B4D}" srcOrd="2" destOrd="0" parTransId="{6E0D28F6-A05C-413F-A991-03D9F094F998}" sibTransId="{B04B74A7-039D-46F2-A30E-0D07E04CAE1A}"/>
    <dgm:cxn modelId="{487B127C-E0EE-48AC-AACB-3F827CA01E94}" type="presOf" srcId="{20EB584B-A7B7-43D9-BF6A-2C9338C05B4D}" destId="{29DFD080-5F1B-4B82-A3B2-DA9D6DF3694E}" srcOrd="0" destOrd="0" presId="urn:microsoft.com/office/officeart/2005/8/layout/radial6"/>
    <dgm:cxn modelId="{9F2E5EDD-E3E4-45F7-937A-24FDB14700F0}" type="presOf" srcId="{50789F86-D3CE-4C0B-B830-60161BD38E85}" destId="{0B9D5D8D-AE9B-4E3C-8081-7E5A4C702F02}" srcOrd="0" destOrd="0" presId="urn:microsoft.com/office/officeart/2005/8/layout/radial6"/>
    <dgm:cxn modelId="{18D120E8-5826-42E7-A890-F4AFB63D3D78}" srcId="{AA38CBC9-AC6B-457D-9F63-4D1AB8E7793E}" destId="{7E2B8B4E-293F-43EE-AB7D-6598814ECB3C}" srcOrd="3" destOrd="0" parTransId="{C9A52CF1-B2E8-4848-8964-6633294F16CC}" sibTransId="{03860152-2A6F-476F-91FD-CBA9D7B26338}"/>
    <dgm:cxn modelId="{63BD5587-3071-4797-BB80-7C21100AAD79}" type="presOf" srcId="{03860152-2A6F-476F-91FD-CBA9D7B26338}" destId="{FADEA337-AD34-4422-B53A-01423AF1AC8F}" srcOrd="0" destOrd="0" presId="urn:microsoft.com/office/officeart/2005/8/layout/radial6"/>
    <dgm:cxn modelId="{50E3B5F1-6595-4ED9-B849-AA5F6C21B078}" type="presOf" srcId="{AA38CBC9-AC6B-457D-9F63-4D1AB8E7793E}" destId="{D2BB9C9C-582A-4226-99A2-A6A4B7AD887A}" srcOrd="0" destOrd="0" presId="urn:microsoft.com/office/officeart/2005/8/layout/radial6"/>
    <dgm:cxn modelId="{5F25D665-3021-461A-AA8B-FC4CA49A8593}" type="presOf" srcId="{87E6D3C0-9C36-4C9B-9EE4-FCB2F172CF62}" destId="{1C226D9E-C8BD-43C0-B5A7-66592C02513E}" srcOrd="0" destOrd="0" presId="urn:microsoft.com/office/officeart/2005/8/layout/radial6"/>
    <dgm:cxn modelId="{F8374B3E-B514-46DF-94C4-AF94CDD1D72A}" type="presParOf" srcId="{B0C37B97-914B-49F2-84E5-94B39EF2352F}" destId="{D2BB9C9C-582A-4226-99A2-A6A4B7AD887A}" srcOrd="0" destOrd="0" presId="urn:microsoft.com/office/officeart/2005/8/layout/radial6"/>
    <dgm:cxn modelId="{B24EE426-834F-4DD6-9375-8641C6E734A6}" type="presParOf" srcId="{B0C37B97-914B-49F2-84E5-94B39EF2352F}" destId="{0B9D5D8D-AE9B-4E3C-8081-7E5A4C702F02}" srcOrd="1" destOrd="0" presId="urn:microsoft.com/office/officeart/2005/8/layout/radial6"/>
    <dgm:cxn modelId="{57EC5C98-3760-48A4-BD0C-E28EDE5F22FF}" type="presParOf" srcId="{B0C37B97-914B-49F2-84E5-94B39EF2352F}" destId="{E8755371-EE00-4D9C-9546-B5D2DEB3691D}" srcOrd="2" destOrd="0" presId="urn:microsoft.com/office/officeart/2005/8/layout/radial6"/>
    <dgm:cxn modelId="{DC6214C8-ADD9-43F5-A121-F80593085E69}" type="presParOf" srcId="{B0C37B97-914B-49F2-84E5-94B39EF2352F}" destId="{65DE7562-7D1C-4B0F-8927-12F8E6C5F5AF}" srcOrd="3" destOrd="0" presId="urn:microsoft.com/office/officeart/2005/8/layout/radial6"/>
    <dgm:cxn modelId="{0BFC6664-884E-4547-86F8-E6A9DC5E1A2C}" type="presParOf" srcId="{B0C37B97-914B-49F2-84E5-94B39EF2352F}" destId="{1C226D9E-C8BD-43C0-B5A7-66592C02513E}" srcOrd="4" destOrd="0" presId="urn:microsoft.com/office/officeart/2005/8/layout/radial6"/>
    <dgm:cxn modelId="{FD59564E-8456-4C64-90AE-7451B1A61D7B}" type="presParOf" srcId="{B0C37B97-914B-49F2-84E5-94B39EF2352F}" destId="{2E93314B-ED13-4B02-B199-BBF658DCCBEE}" srcOrd="5" destOrd="0" presId="urn:microsoft.com/office/officeart/2005/8/layout/radial6"/>
    <dgm:cxn modelId="{0276C93F-4BAE-4692-9D59-195EFB181D61}" type="presParOf" srcId="{B0C37B97-914B-49F2-84E5-94B39EF2352F}" destId="{22CB3940-637A-4C32-AB7F-CFAD929A59AB}" srcOrd="6" destOrd="0" presId="urn:microsoft.com/office/officeart/2005/8/layout/radial6"/>
    <dgm:cxn modelId="{F6BE7C54-9B84-4439-9F82-6D0300D28E0A}" type="presParOf" srcId="{B0C37B97-914B-49F2-84E5-94B39EF2352F}" destId="{29DFD080-5F1B-4B82-A3B2-DA9D6DF3694E}" srcOrd="7" destOrd="0" presId="urn:microsoft.com/office/officeart/2005/8/layout/radial6"/>
    <dgm:cxn modelId="{26DA9851-5888-41F8-96BD-77CE364289DB}" type="presParOf" srcId="{B0C37B97-914B-49F2-84E5-94B39EF2352F}" destId="{3C0BB87F-E2C7-4D7C-BF8F-45EA9A4A93F1}" srcOrd="8" destOrd="0" presId="urn:microsoft.com/office/officeart/2005/8/layout/radial6"/>
    <dgm:cxn modelId="{11A7C210-57D3-4E8B-A13F-D81817DA0568}" type="presParOf" srcId="{B0C37B97-914B-49F2-84E5-94B39EF2352F}" destId="{53B5DF5F-8B8B-41EF-8531-276CBECDCAB4}" srcOrd="9" destOrd="0" presId="urn:microsoft.com/office/officeart/2005/8/layout/radial6"/>
    <dgm:cxn modelId="{3ECFF003-35BC-40FA-A10D-1D02DA9C3796}" type="presParOf" srcId="{B0C37B97-914B-49F2-84E5-94B39EF2352F}" destId="{B3F8C3C3-65FB-486F-82C0-A8478B7022B9}" srcOrd="10" destOrd="0" presId="urn:microsoft.com/office/officeart/2005/8/layout/radial6"/>
    <dgm:cxn modelId="{78123318-19B9-426D-8D39-6D0354994D24}" type="presParOf" srcId="{B0C37B97-914B-49F2-84E5-94B39EF2352F}" destId="{655FDCB9-5F59-4F26-9EF0-749F42DEA7F0}" srcOrd="11" destOrd="0" presId="urn:microsoft.com/office/officeart/2005/8/layout/radial6"/>
    <dgm:cxn modelId="{AE0E568C-B8D7-44A2-831B-CC304D53E899}" type="presParOf" srcId="{B0C37B97-914B-49F2-84E5-94B39EF2352F}" destId="{FADEA337-AD34-4422-B53A-01423AF1AC8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EFF2C9-D54A-4486-B2BC-39736F78E088}">
      <dsp:nvSpPr>
        <dsp:cNvPr id="0" name=""/>
        <dsp:cNvSpPr/>
      </dsp:nvSpPr>
      <dsp:spPr>
        <a:xfrm rot="5400000">
          <a:off x="-196146" y="197406"/>
          <a:ext cx="1307641" cy="915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ru-RU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196146" y="197406"/>
        <a:ext cx="1307641" cy="915348"/>
      </dsp:txXfrm>
    </dsp:sp>
    <dsp:sp modelId="{8AABFC9B-435A-4E99-9CD3-E8DF4F169402}">
      <dsp:nvSpPr>
        <dsp:cNvPr id="0" name=""/>
        <dsp:cNvSpPr/>
      </dsp:nvSpPr>
      <dsp:spPr>
        <a:xfrm rot="5400000">
          <a:off x="4592010" y="-3675401"/>
          <a:ext cx="849966" cy="8203289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Планирование работ и подготовка</a:t>
          </a:r>
          <a:endParaRPr lang="ru-RU" sz="2400" b="1" kern="120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5400000">
        <a:off x="4592010" y="-3675401"/>
        <a:ext cx="849966" cy="8203289"/>
      </dsp:txXfrm>
    </dsp:sp>
    <dsp:sp modelId="{AE9A3E35-5E5E-4D6F-BC45-1DBE2D66FDD2}">
      <dsp:nvSpPr>
        <dsp:cNvPr id="0" name=""/>
        <dsp:cNvSpPr/>
      </dsp:nvSpPr>
      <dsp:spPr>
        <a:xfrm rot="5400000">
          <a:off x="-196146" y="1306521"/>
          <a:ext cx="1307641" cy="915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ru-RU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196146" y="1306521"/>
        <a:ext cx="1307641" cy="915348"/>
      </dsp:txXfrm>
    </dsp:sp>
    <dsp:sp modelId="{6337F84E-7532-48DF-8431-45487E425D8A}">
      <dsp:nvSpPr>
        <dsp:cNvPr id="0" name=""/>
        <dsp:cNvSpPr/>
      </dsp:nvSpPr>
      <dsp:spPr>
        <a:xfrm rot="5400000">
          <a:off x="4592010" y="-2566285"/>
          <a:ext cx="849966" cy="8203289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Сбор исходной информации о рабочих местах</a:t>
          </a:r>
          <a:endParaRPr lang="ru-RU" sz="2400" b="1" kern="120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5400000">
        <a:off x="4592010" y="-2566285"/>
        <a:ext cx="849966" cy="8203289"/>
      </dsp:txXfrm>
    </dsp:sp>
    <dsp:sp modelId="{5F8A4C75-C9B7-43AE-8081-3BFD79FF54E0}">
      <dsp:nvSpPr>
        <dsp:cNvPr id="0" name=""/>
        <dsp:cNvSpPr/>
      </dsp:nvSpPr>
      <dsp:spPr>
        <a:xfrm rot="5400000">
          <a:off x="-196146" y="2415636"/>
          <a:ext cx="1307641" cy="9153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ru-RU" sz="2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196146" y="2415636"/>
        <a:ext cx="1307641" cy="915348"/>
      </dsp:txXfrm>
    </dsp:sp>
    <dsp:sp modelId="{D6C253A1-DBD2-4498-B4BC-3F952C3BF353}">
      <dsp:nvSpPr>
        <dsp:cNvPr id="0" name=""/>
        <dsp:cNvSpPr/>
      </dsp:nvSpPr>
      <dsp:spPr>
        <a:xfrm rot="5400000">
          <a:off x="4592010" y="-1457170"/>
          <a:ext cx="849966" cy="8203289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6350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Обследование рабочих мест и идентификация опасностей</a:t>
          </a:r>
          <a:endParaRPr lang="ru-RU" sz="2400" b="1" kern="1200" dirty="0">
            <a:solidFill>
              <a:srgbClr val="002060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 rot="5400000">
        <a:off x="4592010" y="-1457170"/>
        <a:ext cx="849966" cy="820328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306563-8177-4AFA-AD22-B6B60F452525}">
      <dsp:nvSpPr>
        <dsp:cNvPr id="0" name=""/>
        <dsp:cNvSpPr/>
      </dsp:nvSpPr>
      <dsp:spPr>
        <a:xfrm>
          <a:off x="3250353" y="496"/>
          <a:ext cx="4875529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Небезопасные условия труда</a:t>
          </a: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Плохое состояние оборудования</a:t>
          </a:r>
          <a:endParaRPr lang="ru-RU" sz="2200" kern="1200" dirty="0"/>
        </a:p>
      </dsp:txBody>
      <dsp:txXfrm>
        <a:off x="3250353" y="496"/>
        <a:ext cx="4875529" cy="1934765"/>
      </dsp:txXfrm>
    </dsp:sp>
    <dsp:sp modelId="{B092D615-220F-456D-A846-136D7EBD58F1}">
      <dsp:nvSpPr>
        <dsp:cNvPr id="0" name=""/>
        <dsp:cNvSpPr/>
      </dsp:nvSpPr>
      <dsp:spPr>
        <a:xfrm>
          <a:off x="0" y="496"/>
          <a:ext cx="3250353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Внешняя</a:t>
          </a:r>
          <a:endParaRPr lang="ru-RU" sz="3900" kern="1200" dirty="0"/>
        </a:p>
      </dsp:txBody>
      <dsp:txXfrm>
        <a:off x="0" y="496"/>
        <a:ext cx="3250353" cy="1934765"/>
      </dsp:txXfrm>
    </dsp:sp>
    <dsp:sp modelId="{21BE3B44-5C17-44A9-9388-BEA14124C73F}">
      <dsp:nvSpPr>
        <dsp:cNvPr id="0" name=""/>
        <dsp:cNvSpPr/>
      </dsp:nvSpPr>
      <dsp:spPr>
        <a:xfrm>
          <a:off x="3250353" y="2128738"/>
          <a:ext cx="4875529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Небезопасные действия конкретного человека в конкретной производственной обстановке</a:t>
          </a:r>
          <a:endParaRPr lang="ru-RU" sz="2200" kern="1200" dirty="0"/>
        </a:p>
      </dsp:txBody>
      <dsp:txXfrm>
        <a:off x="3250353" y="2128738"/>
        <a:ext cx="4875529" cy="1934765"/>
      </dsp:txXfrm>
    </dsp:sp>
    <dsp:sp modelId="{D605BF47-F778-4305-A8DF-CB15599D5E4B}">
      <dsp:nvSpPr>
        <dsp:cNvPr id="0" name=""/>
        <dsp:cNvSpPr/>
      </dsp:nvSpPr>
      <dsp:spPr>
        <a:xfrm>
          <a:off x="0" y="2128738"/>
          <a:ext cx="3250353" cy="193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Внутренняя</a:t>
          </a:r>
          <a:endParaRPr lang="ru-RU" sz="3900" kern="1200" dirty="0"/>
        </a:p>
      </dsp:txBody>
      <dsp:txXfrm>
        <a:off x="0" y="2128738"/>
        <a:ext cx="3250353" cy="193476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78B0DB-8335-4EED-9BCB-D1FCED91F8ED}">
      <dsp:nvSpPr>
        <dsp:cNvPr id="0" name=""/>
        <dsp:cNvSpPr/>
      </dsp:nvSpPr>
      <dsp:spPr>
        <a:xfrm>
          <a:off x="1451688" y="1025"/>
          <a:ext cx="2321114" cy="1160557"/>
        </a:xfrm>
        <a:prstGeom prst="roundRect">
          <a:avLst>
            <a:gd name="adj" fmla="val 10000"/>
          </a:avLst>
        </a:prstGeom>
        <a:solidFill>
          <a:srgbClr val="3399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Умиротворенность после получения информации</a:t>
          </a:r>
          <a:endParaRPr lang="ru-RU" sz="2000" kern="1200" dirty="0"/>
        </a:p>
      </dsp:txBody>
      <dsp:txXfrm>
        <a:off x="1451688" y="1025"/>
        <a:ext cx="2321114" cy="1160557"/>
      </dsp:txXfrm>
    </dsp:sp>
    <dsp:sp modelId="{FED2E6E1-A388-4259-90C1-6B334CF355B7}">
      <dsp:nvSpPr>
        <dsp:cNvPr id="0" name=""/>
        <dsp:cNvSpPr/>
      </dsp:nvSpPr>
      <dsp:spPr>
        <a:xfrm>
          <a:off x="1683799" y="1161582"/>
          <a:ext cx="232111" cy="87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417"/>
              </a:lnTo>
              <a:lnTo>
                <a:pt x="232111" y="87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A69E14-E042-4D57-997D-B39CACDF1988}">
      <dsp:nvSpPr>
        <dsp:cNvPr id="0" name=""/>
        <dsp:cNvSpPr/>
      </dsp:nvSpPr>
      <dsp:spPr>
        <a:xfrm>
          <a:off x="1915911" y="1451721"/>
          <a:ext cx="1856891" cy="1160557"/>
        </a:xfrm>
        <a:prstGeom prst="roundRect">
          <a:avLst>
            <a:gd name="adj" fmla="val 10000"/>
          </a:avLst>
        </a:prstGeom>
        <a:solidFill>
          <a:srgbClr val="339966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Ищите знаки безопасности</a:t>
          </a:r>
          <a:endParaRPr lang="ru-RU" sz="1800" kern="1200" dirty="0"/>
        </a:p>
      </dsp:txBody>
      <dsp:txXfrm>
        <a:off x="1915911" y="1451721"/>
        <a:ext cx="1856891" cy="1160557"/>
      </dsp:txXfrm>
    </dsp:sp>
    <dsp:sp modelId="{FC128569-DB2C-4F05-AAEC-CD35BDBDA85E}">
      <dsp:nvSpPr>
        <dsp:cNvPr id="0" name=""/>
        <dsp:cNvSpPr/>
      </dsp:nvSpPr>
      <dsp:spPr>
        <a:xfrm>
          <a:off x="1683799" y="1161582"/>
          <a:ext cx="232111" cy="2321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114"/>
              </a:lnTo>
              <a:lnTo>
                <a:pt x="232111" y="23211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A17A95-785B-4202-908C-903E8A8B1282}">
      <dsp:nvSpPr>
        <dsp:cNvPr id="0" name=""/>
        <dsp:cNvSpPr/>
      </dsp:nvSpPr>
      <dsp:spPr>
        <a:xfrm>
          <a:off x="1915911" y="2902417"/>
          <a:ext cx="1856891" cy="1160557"/>
        </a:xfrm>
        <a:prstGeom prst="roundRect">
          <a:avLst>
            <a:gd name="adj" fmla="val 10000"/>
          </a:avLst>
        </a:prstGeom>
        <a:solidFill>
          <a:srgbClr val="339966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Требуйте проведения инструктажей</a:t>
          </a:r>
          <a:endParaRPr lang="ru-RU" sz="1800" kern="1200" dirty="0"/>
        </a:p>
      </dsp:txBody>
      <dsp:txXfrm>
        <a:off x="1915911" y="2902417"/>
        <a:ext cx="1856891" cy="1160557"/>
      </dsp:txXfrm>
    </dsp:sp>
    <dsp:sp modelId="{41B342A3-ED54-49F2-9C18-9BBE966282DF}">
      <dsp:nvSpPr>
        <dsp:cNvPr id="0" name=""/>
        <dsp:cNvSpPr/>
      </dsp:nvSpPr>
      <dsp:spPr>
        <a:xfrm>
          <a:off x="4353080" y="1025"/>
          <a:ext cx="2321114" cy="116055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Постоянное чувство страха</a:t>
          </a:r>
          <a:endParaRPr lang="ru-RU" sz="2000" kern="1200" dirty="0"/>
        </a:p>
      </dsp:txBody>
      <dsp:txXfrm>
        <a:off x="4353080" y="1025"/>
        <a:ext cx="2321114" cy="1160557"/>
      </dsp:txXfrm>
    </dsp:sp>
    <dsp:sp modelId="{51CFF588-A4AC-40CA-9860-06C236918376}">
      <dsp:nvSpPr>
        <dsp:cNvPr id="0" name=""/>
        <dsp:cNvSpPr/>
      </dsp:nvSpPr>
      <dsp:spPr>
        <a:xfrm>
          <a:off x="4585192" y="1161582"/>
          <a:ext cx="232111" cy="870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417"/>
              </a:lnTo>
              <a:lnTo>
                <a:pt x="232111" y="870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F1A2EB-E813-46D8-A6FE-2F4788BCE38C}">
      <dsp:nvSpPr>
        <dsp:cNvPr id="0" name=""/>
        <dsp:cNvSpPr/>
      </dsp:nvSpPr>
      <dsp:spPr>
        <a:xfrm>
          <a:off x="4817303" y="1451721"/>
          <a:ext cx="1856891" cy="116055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Импульсивность</a:t>
          </a:r>
          <a:endParaRPr lang="ru-RU" sz="1800" kern="1200" dirty="0"/>
        </a:p>
      </dsp:txBody>
      <dsp:txXfrm>
        <a:off x="4817303" y="1451721"/>
        <a:ext cx="1856891" cy="1160557"/>
      </dsp:txXfrm>
    </dsp:sp>
    <dsp:sp modelId="{38CE78C7-22AA-4CF2-9B01-2AD0AA93F54E}">
      <dsp:nvSpPr>
        <dsp:cNvPr id="0" name=""/>
        <dsp:cNvSpPr/>
      </dsp:nvSpPr>
      <dsp:spPr>
        <a:xfrm>
          <a:off x="4585192" y="1161582"/>
          <a:ext cx="232111" cy="2321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114"/>
              </a:lnTo>
              <a:lnTo>
                <a:pt x="232111" y="23211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57343-676D-4CEE-958A-CDA9C9EBA386}">
      <dsp:nvSpPr>
        <dsp:cNvPr id="0" name=""/>
        <dsp:cNvSpPr/>
      </dsp:nvSpPr>
      <dsp:spPr>
        <a:xfrm>
          <a:off x="4817303" y="2902417"/>
          <a:ext cx="1856891" cy="1160557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Настрой на ошибки и травмы</a:t>
          </a:r>
          <a:endParaRPr lang="ru-RU" sz="1800" kern="1200" dirty="0"/>
        </a:p>
      </dsp:txBody>
      <dsp:txXfrm>
        <a:off x="4817303" y="2902417"/>
        <a:ext cx="1856891" cy="116055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4F8D7B-EC1C-46A0-8D26-B8E14CB9B39A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1</a:t>
          </a:r>
          <a:endParaRPr lang="ru-RU" sz="3100" kern="1200" dirty="0"/>
        </a:p>
      </dsp:txBody>
      <dsp:txXfrm rot="5400000">
        <a:off x="-222646" y="223826"/>
        <a:ext cx="1484312" cy="1039018"/>
      </dsp:txXfrm>
    </dsp:sp>
    <dsp:sp modelId="{29A33778-25DC-4928-9E4E-B196DD36FB33}">
      <dsp:nvSpPr>
        <dsp:cNvPr id="0" name=""/>
        <dsp:cNvSpPr/>
      </dsp:nvSpPr>
      <dsp:spPr>
        <a:xfrm rot="5400000">
          <a:off x="4100049" y="-3059850"/>
          <a:ext cx="964803" cy="70868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Неверная информация</a:t>
          </a:r>
          <a:endParaRPr lang="ru-RU" sz="2900" kern="1200" dirty="0"/>
        </a:p>
      </dsp:txBody>
      <dsp:txXfrm rot="5400000">
        <a:off x="4100049" y="-3059850"/>
        <a:ext cx="964803" cy="7086864"/>
      </dsp:txXfrm>
    </dsp:sp>
    <dsp:sp modelId="{C252CFA3-55D1-456E-BFF7-E317D754418F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</a:t>
          </a:r>
          <a:endParaRPr lang="ru-RU" sz="3100" kern="1200" dirty="0"/>
        </a:p>
      </dsp:txBody>
      <dsp:txXfrm rot="5400000">
        <a:off x="-222646" y="1512490"/>
        <a:ext cx="1484312" cy="1039018"/>
      </dsp:txXfrm>
    </dsp:sp>
    <dsp:sp modelId="{65727A55-341B-497C-AE87-3DAC24F12E1D}">
      <dsp:nvSpPr>
        <dsp:cNvPr id="0" name=""/>
        <dsp:cNvSpPr/>
      </dsp:nvSpPr>
      <dsp:spPr>
        <a:xfrm rot="5400000">
          <a:off x="4100049" y="-1771186"/>
          <a:ext cx="964803" cy="70868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Неправильно поставленная задача</a:t>
          </a:r>
          <a:endParaRPr lang="ru-RU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</dsp:txBody>
      <dsp:txXfrm rot="5400000">
        <a:off x="4100049" y="-1771186"/>
        <a:ext cx="964803" cy="7086864"/>
      </dsp:txXfrm>
    </dsp:sp>
    <dsp:sp modelId="{0E03F934-63CF-45DA-8898-7A181741CBE4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3</a:t>
          </a:r>
          <a:endParaRPr lang="ru-RU" sz="3100" kern="1200" dirty="0"/>
        </a:p>
      </dsp:txBody>
      <dsp:txXfrm rot="5400000">
        <a:off x="-222646" y="2801154"/>
        <a:ext cx="1484312" cy="1039018"/>
      </dsp:txXfrm>
    </dsp:sp>
    <dsp:sp modelId="{CB9EF24C-00AC-4BBD-854E-DAC3F7558876}">
      <dsp:nvSpPr>
        <dsp:cNvPr id="0" name=""/>
        <dsp:cNvSpPr/>
      </dsp:nvSpPr>
      <dsp:spPr>
        <a:xfrm rot="5400000">
          <a:off x="4100049" y="-482523"/>
          <a:ext cx="964803" cy="70868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Запутанная система документооборота</a:t>
          </a:r>
          <a:endParaRPr lang="ru-RU" sz="2900" kern="1200" dirty="0"/>
        </a:p>
      </dsp:txBody>
      <dsp:txXfrm rot="5400000">
        <a:off x="4100049" y="-482523"/>
        <a:ext cx="964803" cy="708686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DEA337-AD34-4422-B53A-01423AF1AC8F}">
      <dsp:nvSpPr>
        <dsp:cNvPr id="0" name=""/>
        <dsp:cNvSpPr/>
      </dsp:nvSpPr>
      <dsp:spPr>
        <a:xfrm>
          <a:off x="514115" y="483158"/>
          <a:ext cx="3224682" cy="3224682"/>
        </a:xfrm>
        <a:prstGeom prst="blockArc">
          <a:avLst>
            <a:gd name="adj1" fmla="val 10800000"/>
            <a:gd name="adj2" fmla="val 16200000"/>
            <a:gd name="adj3" fmla="val 46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B5DF5F-8B8B-41EF-8531-276CBECDCAB4}">
      <dsp:nvSpPr>
        <dsp:cNvPr id="0" name=""/>
        <dsp:cNvSpPr/>
      </dsp:nvSpPr>
      <dsp:spPr>
        <a:xfrm>
          <a:off x="514115" y="483158"/>
          <a:ext cx="3224682" cy="3224682"/>
        </a:xfrm>
        <a:prstGeom prst="blockArc">
          <a:avLst>
            <a:gd name="adj1" fmla="val 5400000"/>
            <a:gd name="adj2" fmla="val 10800000"/>
            <a:gd name="adj3" fmla="val 46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B3940-637A-4C32-AB7F-CFAD929A59AB}">
      <dsp:nvSpPr>
        <dsp:cNvPr id="0" name=""/>
        <dsp:cNvSpPr/>
      </dsp:nvSpPr>
      <dsp:spPr>
        <a:xfrm>
          <a:off x="514115" y="483158"/>
          <a:ext cx="3224682" cy="3224682"/>
        </a:xfrm>
        <a:prstGeom prst="blockArc">
          <a:avLst>
            <a:gd name="adj1" fmla="val 0"/>
            <a:gd name="adj2" fmla="val 5400000"/>
            <a:gd name="adj3" fmla="val 46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DE7562-7D1C-4B0F-8927-12F8E6C5F5AF}">
      <dsp:nvSpPr>
        <dsp:cNvPr id="0" name=""/>
        <dsp:cNvSpPr/>
      </dsp:nvSpPr>
      <dsp:spPr>
        <a:xfrm>
          <a:off x="514115" y="483158"/>
          <a:ext cx="3224682" cy="3224682"/>
        </a:xfrm>
        <a:prstGeom prst="blockArc">
          <a:avLst>
            <a:gd name="adj1" fmla="val 16200000"/>
            <a:gd name="adj2" fmla="val 0"/>
            <a:gd name="adj3" fmla="val 463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B9C9C-582A-4226-99A2-A6A4B7AD887A}">
      <dsp:nvSpPr>
        <dsp:cNvPr id="0" name=""/>
        <dsp:cNvSpPr/>
      </dsp:nvSpPr>
      <dsp:spPr>
        <a:xfrm>
          <a:off x="1385103" y="1354147"/>
          <a:ext cx="1482705" cy="1482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rtlCol="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noProof="0" dirty="0" smtClean="0"/>
            <a:t>Группа А</a:t>
          </a:r>
          <a:endParaRPr lang="ru-RU" sz="2600" kern="1200" noProof="0" dirty="0"/>
        </a:p>
      </dsp:txBody>
      <dsp:txXfrm>
        <a:off x="1385103" y="1354147"/>
        <a:ext cx="1482705" cy="1482705"/>
      </dsp:txXfrm>
    </dsp:sp>
    <dsp:sp modelId="{0B9D5D8D-AE9B-4E3C-8081-7E5A4C702F02}">
      <dsp:nvSpPr>
        <dsp:cNvPr id="0" name=""/>
        <dsp:cNvSpPr/>
      </dsp:nvSpPr>
      <dsp:spPr>
        <a:xfrm>
          <a:off x="1607509" y="1576"/>
          <a:ext cx="1037893" cy="1037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noProof="0" dirty="0" smtClean="0"/>
            <a:t>Задача 1</a:t>
          </a:r>
          <a:endParaRPr lang="ru-RU" sz="1700" kern="1200" noProof="0" dirty="0"/>
        </a:p>
      </dsp:txBody>
      <dsp:txXfrm>
        <a:off x="1607509" y="1576"/>
        <a:ext cx="1037893" cy="1037893"/>
      </dsp:txXfrm>
    </dsp:sp>
    <dsp:sp modelId="{1C226D9E-C8BD-43C0-B5A7-66592C02513E}">
      <dsp:nvSpPr>
        <dsp:cNvPr id="0" name=""/>
        <dsp:cNvSpPr/>
      </dsp:nvSpPr>
      <dsp:spPr>
        <a:xfrm>
          <a:off x="3182486" y="1576553"/>
          <a:ext cx="1037893" cy="1037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noProof="0" dirty="0" smtClean="0"/>
            <a:t>Задача 2</a:t>
          </a:r>
          <a:endParaRPr lang="ru-RU" sz="1700" kern="1200" noProof="0" dirty="0"/>
        </a:p>
      </dsp:txBody>
      <dsp:txXfrm>
        <a:off x="3182486" y="1576553"/>
        <a:ext cx="1037893" cy="1037893"/>
      </dsp:txXfrm>
    </dsp:sp>
    <dsp:sp modelId="{29DFD080-5F1B-4B82-A3B2-DA9D6DF3694E}">
      <dsp:nvSpPr>
        <dsp:cNvPr id="0" name=""/>
        <dsp:cNvSpPr/>
      </dsp:nvSpPr>
      <dsp:spPr>
        <a:xfrm>
          <a:off x="1607509" y="3151530"/>
          <a:ext cx="1037893" cy="1037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noProof="0" dirty="0" smtClean="0"/>
            <a:t>Задача 3</a:t>
          </a:r>
          <a:endParaRPr lang="ru-RU" sz="1700" kern="1200" noProof="0" dirty="0"/>
        </a:p>
      </dsp:txBody>
      <dsp:txXfrm>
        <a:off x="1607509" y="3151530"/>
        <a:ext cx="1037893" cy="1037893"/>
      </dsp:txXfrm>
    </dsp:sp>
    <dsp:sp modelId="{B3F8C3C3-65FB-486F-82C0-A8478B7022B9}">
      <dsp:nvSpPr>
        <dsp:cNvPr id="0" name=""/>
        <dsp:cNvSpPr/>
      </dsp:nvSpPr>
      <dsp:spPr>
        <a:xfrm>
          <a:off x="32532" y="1576553"/>
          <a:ext cx="1037893" cy="1037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noProof="0" dirty="0" smtClean="0"/>
            <a:t>Задача 4</a:t>
          </a:r>
          <a:endParaRPr lang="ru-RU" sz="1700" kern="1200" noProof="0" dirty="0"/>
        </a:p>
      </dsp:txBody>
      <dsp:txXfrm>
        <a:off x="32532" y="1576553"/>
        <a:ext cx="1037893" cy="1037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1A8D7CD-8991-473A-98DD-9481C69F516C}" type="datetime1">
              <a:rPr lang="ru-RU" smtClean="0"/>
              <a:pPr rtl="0"/>
              <a:t>27.05.2019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4CBEF8-5CDE-472B-839B-B8BB0C881006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89E2E-5006-462F-9CFF-40BE8892199F}" type="datetime1">
              <a:rPr lang="ru-RU" smtClean="0"/>
              <a:pPr/>
              <a:t>27.05.2019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BB98AFB-CB0D-4DFE-87B9-B4B0D0DE73CD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89F3C43-9918-4D52-9FC5-041FAB842731}" type="slidenum">
              <a:rPr lang="ru-RU" sz="1200">
                <a:latin typeface="+mn-lt"/>
                <a:cs typeface="+mn-cs"/>
              </a:rPr>
              <a:pPr algn="r">
                <a:defRPr/>
              </a:pPr>
              <a:t>9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849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1F443D-A474-4DB4-A655-3153262F477E}" type="slidenum">
              <a:rPr lang="en-US" smtClean="0">
                <a:latin typeface="Arial" charset="0"/>
                <a:cs typeface="Arial" charset="0"/>
              </a:rPr>
              <a:pPr/>
              <a:t>35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45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6331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236ECA-C517-47C1-B912-82929F72FE92}" type="slidenum">
              <a:rPr lang="ru-RU" smtClean="0">
                <a:cs typeface="Arial" charset="0"/>
              </a:rPr>
              <a:pPr/>
              <a:t>61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F8E616-DC81-4668-B4C2-46C95EEC8105}" type="slidenum">
              <a:rPr lang="ru-RU" smtClean="0">
                <a:latin typeface="Arial" charset="0"/>
                <a:cs typeface="Arial" charset="0"/>
              </a:rPr>
              <a:pPr/>
              <a:t>65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1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AF5054-DC4F-4FF0-BF9E-DA0EE586BA15}" type="slidenum">
              <a:rPr lang="ru-RU" smtClean="0">
                <a:latin typeface="Arial" charset="0"/>
                <a:cs typeface="Arial" charset="0"/>
              </a:rPr>
              <a:pPr/>
              <a:t>66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3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92BE6A-9C7C-4FFA-AB7C-E180F8AC4187}" type="slidenum">
              <a:rPr lang="ru-RU" smtClean="0">
                <a:latin typeface="Arial" charset="0"/>
                <a:cs typeface="Arial" charset="0"/>
              </a:rPr>
              <a:pPr/>
              <a:t>67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45ADCA-9D9D-4135-99E1-CFF5B6001306}" type="slidenum">
              <a:rPr lang="ru-RU" smtClean="0">
                <a:latin typeface="Arial" charset="0"/>
                <a:cs typeface="Arial" charset="0"/>
              </a:rPr>
              <a:pPr/>
              <a:t>68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19E335-D273-4F0C-B6D9-47C6506F44C8}" type="slidenum">
              <a:rPr lang="ru-RU" smtClean="0">
                <a:latin typeface="Arial" charset="0"/>
                <a:cs typeface="Arial" charset="0"/>
              </a:rPr>
              <a:pPr/>
              <a:t>69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172BA7-1A9D-4014-A115-0B73AF11016C}" type="slidenum">
              <a:rPr lang="ru-RU" smtClean="0">
                <a:latin typeface="Arial" charset="0"/>
                <a:cs typeface="Arial" charset="0"/>
              </a:rPr>
              <a:pPr/>
              <a:t>70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27401A-7F99-455B-B9C6-2ADA0EE1B3F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CE3CC3-DA90-467B-BA7E-A5625DEC1175}" type="slidenum">
              <a:rPr lang="ru-RU" smtClean="0">
                <a:latin typeface="Arial" charset="0"/>
                <a:cs typeface="Arial" charset="0"/>
              </a:rPr>
              <a:pPr/>
              <a:t>71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FF9518-5EBF-482A-99CA-3B883F1CB8CA}" type="slidenum">
              <a:rPr lang="ru-RU" smtClean="0">
                <a:latin typeface="Arial" charset="0"/>
                <a:cs typeface="Arial" charset="0"/>
              </a:rPr>
              <a:pPr/>
              <a:t>76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0A4E2A-7CFB-4D5C-AA1A-13D0493D2DC2}" type="slidenum">
              <a:rPr lang="ru-RU" smtClean="0">
                <a:latin typeface="Arial" charset="0"/>
                <a:cs typeface="Arial" charset="0"/>
              </a:rPr>
              <a:pPr/>
              <a:t>77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2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12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D5265B-177A-4604-B284-1105E685EDB5}" type="slidenum">
              <a:rPr lang="ru-RU" smtClean="0">
                <a:latin typeface="Arial" charset="0"/>
                <a:cs typeface="Arial" charset="0"/>
              </a:rPr>
              <a:pPr/>
              <a:t>78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9243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8F83F0-B79F-41D2-B3D6-B6BC9FD7D0D1}" type="slidenum">
              <a:rPr lang="ru-RU" smtClean="0">
                <a:latin typeface="Arial" charset="0"/>
                <a:cs typeface="Arial" charset="0"/>
              </a:rPr>
              <a:pPr/>
              <a:t>84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FD03D0-5122-4FF9-BD85-AA6D55E04221}" type="slidenum">
              <a:rPr lang="ru-RU" smtClean="0">
                <a:latin typeface="Arial" charset="0"/>
                <a:cs typeface="Arial" charset="0"/>
              </a:rPr>
              <a:pPr/>
              <a:t>85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629492-290B-4422-95F3-9D497C4403B6}" type="slidenum">
              <a:rPr lang="ru-RU" smtClean="0">
                <a:latin typeface="Arial" charset="0"/>
                <a:cs typeface="Arial" charset="0"/>
              </a:rPr>
              <a:pPr/>
              <a:t>86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03DA7A-2793-4E4E-A654-6F2B8A142E21}" type="slidenum">
              <a:rPr lang="ru-RU" smtClean="0">
                <a:latin typeface="Arial" charset="0"/>
                <a:cs typeface="Arial" charset="0"/>
              </a:rPr>
              <a:pPr/>
              <a:t>87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93F6B8-03A8-4FC0-A97F-9634E7D89494}" type="slidenum">
              <a:rPr lang="ru-RU" smtClean="0">
                <a:latin typeface="Arial" charset="0"/>
                <a:cs typeface="Arial" charset="0"/>
              </a:rPr>
              <a:pPr/>
              <a:t>88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27401A-7F99-455B-B9C6-2ADA0EE1B3F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6A5C98-1A57-4E65-B945-C421BF65BD2B}" type="slidenum">
              <a:rPr lang="ru-RU" smtClean="0">
                <a:latin typeface="Arial" charset="0"/>
                <a:cs typeface="Arial" charset="0"/>
              </a:rPr>
              <a:pPr/>
              <a:t>89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89F3C43-9918-4D52-9FC5-041FAB842731}" type="slidenum">
              <a:rPr lang="ru-RU" sz="1200">
                <a:latin typeface="+mn-lt"/>
                <a:cs typeface="+mn-cs"/>
              </a:rPr>
              <a:pPr algn="r">
                <a:defRPr/>
              </a:pPr>
              <a:t>95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4614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0CFC439-8824-44AE-B6DD-AC434A2A2F98}" type="slidenum">
              <a:rPr lang="ru-RU" sz="1200">
                <a:latin typeface="+mn-lt"/>
                <a:cs typeface="+mn-cs"/>
              </a:rPr>
              <a:pPr algn="r">
                <a:defRPr/>
              </a:pPr>
              <a:t>159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84614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0CFC439-8824-44AE-B6DD-AC434A2A2F98}" type="slidenum">
              <a:rPr lang="ru-RU" sz="1200">
                <a:latin typeface="+mn-lt"/>
                <a:cs typeface="+mn-cs"/>
              </a:rPr>
              <a:pPr algn="r">
                <a:defRPr/>
              </a:pPr>
              <a:t>160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1844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55376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5231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36114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036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2416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27401A-7F99-455B-B9C6-2ADA0EE1B3F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55452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94772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098513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smtClean="0"/>
              <a:pPr rtl="0"/>
              <a:t>170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790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27401A-7F99-455B-B9C6-2ADA0EE1B3F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64427F-9050-4242-B090-94B89970DC6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64427F-9050-4242-B090-94B89970DC6A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17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 rtlCol="0">
            <a:normAutofit/>
          </a:bodyPr>
          <a:lstStyle>
            <a:lvl1pPr>
              <a:defRPr sz="5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 rtlCol="0"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496C0B-B31D-497F-9CE4-6E431D417F46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66475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5F7D0D-9C0B-42C0-9BF9-5FB54A607EF4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6809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3E89C5-D85E-4904-A3B3-21A025A36710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824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6945" y="2"/>
            <a:ext cx="6531882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49308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88825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=""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2"/>
            <a:ext cx="12188825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654263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6E3EB2D9-614D-4F52-A3BD-39613A8924C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33958" y="0"/>
            <a:ext cx="432091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2110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="" xmlns:a16="http://schemas.microsoft.com/office/drawing/2014/main" id="{5C8F0B19-CA13-4D0E-B06E-67E3D54AF229}"/>
              </a:ext>
            </a:extLst>
          </p:cNvPr>
          <p:cNvGrpSpPr/>
          <p:nvPr userDrawn="1"/>
        </p:nvGrpSpPr>
        <p:grpSpPr>
          <a:xfrm>
            <a:off x="3906955" y="1063755"/>
            <a:ext cx="4374917" cy="77068"/>
            <a:chOff x="4379494" y="697832"/>
            <a:chExt cx="2586787" cy="168442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84D5EFAE-BB88-4B3D-8484-86A6CBBF386E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7C41C671-2564-42A5-83F2-E15989574371}"/>
                </a:ext>
              </a:extLst>
            </p:cNvPr>
            <p:cNvSpPr/>
            <p:nvPr/>
          </p:nvSpPr>
          <p:spPr>
            <a:xfrm>
              <a:off x="4896851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646D60C6-F049-4E52-9CEF-E9FCF22BD3D4}"/>
                </a:ext>
              </a:extLst>
            </p:cNvPr>
            <p:cNvSpPr/>
            <p:nvPr/>
          </p:nvSpPr>
          <p:spPr>
            <a:xfrm>
              <a:off x="5414208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6045A27E-892D-4D6B-BDFF-5FD860699634}"/>
                </a:ext>
              </a:extLst>
            </p:cNvPr>
            <p:cNvSpPr/>
            <p:nvPr/>
          </p:nvSpPr>
          <p:spPr>
            <a:xfrm>
              <a:off x="5931565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E19B937D-CA4A-46E0-8D5A-85C76FF0129D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2132057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3C46DD9-9A8F-411D-B597-946818B71DE8}"/>
              </a:ext>
            </a:extLst>
          </p:cNvPr>
          <p:cNvGrpSpPr/>
          <p:nvPr userDrawn="1"/>
        </p:nvGrpSpPr>
        <p:grpSpPr>
          <a:xfrm>
            <a:off x="0" y="6597854"/>
            <a:ext cx="12188825" cy="260147"/>
            <a:chOff x="4379494" y="697832"/>
            <a:chExt cx="2586787" cy="168442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E6E330ED-CBD0-49D6-96D9-8A0C1C4518A4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7D028152-6864-487D-B9D6-395800F0CC7C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57E5C8F6-620C-4584-AE0A-5E4F2E6565C5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B5925AB1-BE47-453E-8EF4-924465289B54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68FC2FC1-F83A-44D6-9D9A-A61E40D3B973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C8EC325-CE62-415E-834A-7F70F7855117}"/>
              </a:ext>
            </a:extLst>
          </p:cNvPr>
          <p:cNvSpPr/>
          <p:nvPr userDrawn="1"/>
        </p:nvSpPr>
        <p:spPr>
          <a:xfrm flipV="1">
            <a:off x="1" y="3726715"/>
            <a:ext cx="176166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028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1CBF33-99D0-4B58-882B-5267B7A4CC16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42915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rtlCol="0" anchor="b">
            <a:normAutofit/>
          </a:bodyPr>
          <a:lstStyle>
            <a:lvl1pPr algn="l">
              <a:defRPr sz="5400" b="1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F105AF-73C1-4F69-BBE7-4B515F245F84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70133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D999AE-4496-4A50-B2C7-3CFC0508C87E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1370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5B330E-76FE-4B0A-B62E-9DA8ADBB56B9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000784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6039CF-334C-46F0-98D6-52EB300FDF3E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0715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30C9EF-6ECF-471E-9B05-297DB3344CFA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44153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rm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5CFBC1-777C-451A-8A03-EE746BBDCB41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0171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1960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D312389-0A3B-4391-96D8-8E3F6108E838}" type="datetime1">
              <a:rPr lang="ru-RU" noProof="0" smtClean="0"/>
              <a:pPr rtl="0"/>
              <a:t>27.05.2019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pn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hyperlink" Target="http://www.docload.ru/Basesdoc/11/11332/index.htm" TargetMode="Externa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3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jpeg"/><Relationship Id="rId3" Type="http://schemas.openxmlformats.org/officeDocument/2006/relationships/image" Target="../media/image197.jpeg"/><Relationship Id="rId7" Type="http://schemas.openxmlformats.org/officeDocument/2006/relationships/image" Target="../media/image201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0.png"/><Relationship Id="rId5" Type="http://schemas.openxmlformats.org/officeDocument/2006/relationships/image" Target="../media/image199.jpeg"/><Relationship Id="rId10" Type="http://schemas.openxmlformats.org/officeDocument/2006/relationships/image" Target="../media/image204.jpeg"/><Relationship Id="rId4" Type="http://schemas.openxmlformats.org/officeDocument/2006/relationships/image" Target="../media/image198.jpeg"/><Relationship Id="rId9" Type="http://schemas.openxmlformats.org/officeDocument/2006/relationships/image" Target="../media/image20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7.jpe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http://visionzero.global/sites/default/files/2017-08/5-Vision_zero_Guide-Web.pdf" TargetMode="External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7.jpeg"/><Relationship Id="rId4" Type="http://schemas.openxmlformats.org/officeDocument/2006/relationships/image" Target="../media/image216.jpe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hyperlink" Target="https://olgasofronova.ru/programma-nulevogo-travmatizma-dlya-organizacii.html" TargetMode="External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hyperlink" Target="https://olgasofronova.ru/programma-nulevogo-travmatizma-dlya-organizacii.html" TargetMode="Externa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hyperlink" Target="https://olgasofronova.ru/programma-nulevogo-travmatizma-dlya-organizacii.html" TargetMode="Externa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89;&#1084;&#1099;&#1096;&#1083;&#1103;&#1077;&#1074;&#1082;&#1072;.&#1088;&#1092;/docs/prorkt-aktov/nulevoj-travmatizm-proekt.html" TargetMode="Externa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ftegorskadm.ru/sites/default/files/filelist/programma_nulevoy_travmatizm.pdf" TargetMode="Externa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hyperlink" Target="http://internat5-tlt.ru/pages/os/docum/nulltravm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hyperlink" Target="http://www.tlt-tet.ru/assets/files/litvinov/programma-nulevogo-travmatizma.pdf" TargetMode="External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hyperlink" Target="https://olgasofronova.ru/programma-nulevogo-travmatizma-dlya-organizacii.html" TargetMode="Externa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se.gov.uk/managing/risk-profiling.htm" TargetMode="Externa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hyperlink" Target="https://ccohs.ca/oshanswers/hsprograms/basic.htm" TargetMode="Externa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se.gov.uk/pUbns/indg275.pdf" TargetMode="Externa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1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14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hyperlink" Target="https://www.ey.com/Publication/vwLUAssets/EY-why-should-i-trust-you-a-fresh-look-at-hse-culture/$FILE/EY-a-fresh-look-at-hse-culture.pdf" TargetMode="External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jpeg"/><Relationship Id="rId3" Type="http://schemas.openxmlformats.org/officeDocument/2006/relationships/image" Target="../media/image229.jpeg"/><Relationship Id="rId7" Type="http://schemas.openxmlformats.org/officeDocument/2006/relationships/image" Target="../media/image233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2.jpeg"/><Relationship Id="rId5" Type="http://schemas.openxmlformats.org/officeDocument/2006/relationships/image" Target="../media/image231.jpeg"/><Relationship Id="rId4" Type="http://schemas.openxmlformats.org/officeDocument/2006/relationships/image" Target="../media/image230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1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1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hyperlink" Target="mailto:kuznetsova@vcot.info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0.jpe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gif"/><Relationship Id="rId2" Type="http://schemas.openxmlformats.org/officeDocument/2006/relationships/hyperlink" Target="https://share.yandex.net/go.xml?service=vkontakte&amp;url=http://mvf.klerk.ru/zakon/mtsz655_31.htm&amp;title=%D0%9F%D1%80%D0%B8%D0%BA%D0%B0%D0%B7%20%D0%A0%D0%BE%D1%81%D1%82%D1%80%D1%83%D0%B4%D0%B0%20%D0%BE%D1%82%2010.11.17%20N%2065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iveinternet.ru/click" TargetMode="External"/><Relationship Id="rId5" Type="http://schemas.openxmlformats.org/officeDocument/2006/relationships/image" Target="../media/image7.gif"/><Relationship Id="rId4" Type="http://schemas.openxmlformats.org/officeDocument/2006/relationships/hyperlink" Target="http://top.mail.ru/jump?from=790347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docs.cntd.ru/picture/get?id=P0060&amp;doc_id=1200008490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https://osha.europa.eu/en/tools-and-publications/tools-osh-management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s://www.besmart.ie/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24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126.png"/><Relationship Id="rId4" Type="http://schemas.openxmlformats.org/officeDocument/2006/relationships/image" Target="../media/image125.jpeg"/><Relationship Id="rId9" Type="http://schemas.microsoft.com/office/2007/relationships/diagramDrawing" Target="../diagrams/drawing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://prozreniye.ru/wp-content/uploads/2011/09/09_illusion-ponzo.jpg" TargetMode="External"/><Relationship Id="rId7" Type="http://schemas.openxmlformats.org/officeDocument/2006/relationships/image" Target="../media/image1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5" Type="http://schemas.openxmlformats.org/officeDocument/2006/relationships/hyperlink" Target="http://prozreniye.ru/wp-content/uploads/2011/09/11_illusion-ponzo.jpg" TargetMode="External"/><Relationship Id="rId4" Type="http://schemas.openxmlformats.org/officeDocument/2006/relationships/image" Target="../media/image1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on_obl_2015_gre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" y="0"/>
            <a:ext cx="12183417" cy="6858000"/>
          </a:xfrm>
          <a:prstGeom prst="rect">
            <a:avLst/>
          </a:prstGeom>
        </p:spPr>
      </p:pic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788843" y="2068945"/>
            <a:ext cx="108662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Оценка и управление профессиональными рисками в организации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" y="5903894"/>
            <a:ext cx="114227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defTabSz="914400"/>
            <a:r>
              <a:rPr kumimoji="0" lang="ru-RU" altLang="ru-RU" sz="1400" dirty="0">
                <a:solidFill>
                  <a:srgbClr val="5F5F5F"/>
                </a:solidFill>
                <a:latin typeface="Arial" charset="0"/>
              </a:rPr>
              <a:t>Докладчик</a:t>
            </a:r>
            <a:r>
              <a:rPr kumimoji="0" lang="en-US" altLang="ru-RU" sz="1400" dirty="0">
                <a:solidFill>
                  <a:srgbClr val="5F5F5F"/>
                </a:solidFill>
                <a:latin typeface="Arial" charset="0"/>
              </a:rPr>
              <a:t> </a:t>
            </a:r>
            <a:endParaRPr kumimoji="0" lang="ru-RU" altLang="ru-RU" sz="1400" dirty="0" smtClean="0">
              <a:solidFill>
                <a:srgbClr val="5F5F5F"/>
              </a:solidFill>
              <a:latin typeface="Arial" charset="0"/>
            </a:endParaRPr>
          </a:p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Кузнецова Екатерина Анатольевна</a:t>
            </a:r>
          </a:p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Начальник отдела экономического анализа и мониторинга условий и охраны труда</a:t>
            </a:r>
          </a:p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ФГБУ «ВНИИ труда» Минтруда России</a:t>
            </a:r>
            <a:endParaRPr kumimoji="0" lang="ru-RU" altLang="ru-RU" sz="1400" dirty="0">
              <a:solidFill>
                <a:srgbClr val="5F5F5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540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073034" y="84899"/>
            <a:ext cx="9837821" cy="58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28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Подпроцессы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управления рисками</a:t>
            </a:r>
            <a:r>
              <a:rPr lang="ru-RU" sz="2800" b="1" i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934563" y="672540"/>
            <a:ext cx="6050953" cy="3730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выявление опасностей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76669" y="1126248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839064" y="1764162"/>
            <a:ext cx="2217690" cy="418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611175" y="2229723"/>
            <a:ext cx="2445579" cy="84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839066" y="2285071"/>
            <a:ext cx="2217690" cy="615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76670" y="1601830"/>
            <a:ext cx="1462395" cy="307777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документы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20131" y="2091822"/>
            <a:ext cx="1462395" cy="307777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статистика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98265" y="2719715"/>
            <a:ext cx="1640801" cy="307777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наблюдения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056756" y="1764161"/>
            <a:ext cx="2719045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Описание и ранжирование опасностей</a:t>
            </a:r>
            <a:endParaRPr lang="ru-RU" dirty="0"/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271513" y="1153455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7660174" y="1185944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00436" y="1755717"/>
            <a:ext cx="3023766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Реестр опасностей</a:t>
            </a:r>
          </a:p>
          <a:p>
            <a:endParaRPr lang="ru-RU" dirty="0"/>
          </a:p>
        </p:txBody>
      </p:sp>
      <p:cxnSp>
        <p:nvCxnSpPr>
          <p:cNvPr id="26" name="Прямая со стрелкой 25"/>
          <p:cNvCxnSpPr>
            <a:stCxn id="21" idx="3"/>
            <a:endCxn id="24" idx="1"/>
          </p:cNvCxnSpPr>
          <p:nvPr/>
        </p:nvCxnSpPr>
        <p:spPr>
          <a:xfrm flipV="1">
            <a:off x="6775800" y="2217382"/>
            <a:ext cx="1124635" cy="8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3383094" y="2820972"/>
            <a:ext cx="6050953" cy="3730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оценка риска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198264" y="3337534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8786" y="3779419"/>
            <a:ext cx="3023766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Реестр опасностей</a:t>
            </a:r>
          </a:p>
          <a:p>
            <a:endParaRPr lang="ru-RU" dirty="0"/>
          </a:p>
        </p:txBody>
      </p:sp>
      <p:cxnSp>
        <p:nvCxnSpPr>
          <p:cNvPr id="34" name="Прямая со стрелкой 33"/>
          <p:cNvCxnSpPr>
            <a:endCxn id="35" idx="1"/>
          </p:cNvCxnSpPr>
          <p:nvPr/>
        </p:nvCxnSpPr>
        <p:spPr>
          <a:xfrm flipV="1">
            <a:off x="3702551" y="4121835"/>
            <a:ext cx="889782" cy="1384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592333" y="3798669"/>
            <a:ext cx="2638390" cy="64633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Оценка уровня риска</a:t>
            </a:r>
          </a:p>
          <a:p>
            <a:endParaRPr lang="ru-RU" dirty="0"/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3550759" y="3309245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8299404" y="3258094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80837" y="3720454"/>
            <a:ext cx="3423632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План мероприятий</a:t>
            </a:r>
          </a:p>
          <a:p>
            <a:endParaRPr lang="ru-RU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7230723" y="4241084"/>
            <a:ext cx="8897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2444114" y="4806101"/>
            <a:ext cx="7095662" cy="3730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мероприятия по снижению уровней рисков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3" name="TextBox 6"/>
          <p:cNvSpPr txBox="1">
            <a:spLocks noChangeArrowheads="1"/>
          </p:cNvSpPr>
          <p:nvPr/>
        </p:nvSpPr>
        <p:spPr bwMode="auto">
          <a:xfrm>
            <a:off x="198264" y="5214429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8786" y="5584821"/>
            <a:ext cx="3023766" cy="369332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План мероприятий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3693927" y="5726285"/>
            <a:ext cx="88978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583709" y="5587479"/>
            <a:ext cx="2638390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Реализация мероприятий</a:t>
            </a:r>
          </a:p>
          <a:p>
            <a:endParaRPr lang="ru-RU" dirty="0"/>
          </a:p>
        </p:txBody>
      </p:sp>
      <p:sp>
        <p:nvSpPr>
          <p:cNvPr id="47" name="TextBox 6"/>
          <p:cNvSpPr txBox="1">
            <a:spLocks noChangeArrowheads="1"/>
          </p:cNvSpPr>
          <p:nvPr/>
        </p:nvSpPr>
        <p:spPr bwMode="auto">
          <a:xfrm>
            <a:off x="8040510" y="5109161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062115" y="5717321"/>
            <a:ext cx="3423632" cy="64633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Снижение уровня рисков при повторной оценке</a:t>
            </a: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7172333" y="6040487"/>
            <a:ext cx="8897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3668046" y="5132367"/>
            <a:ext cx="350428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765413"/>
      </p:ext>
    </p:extLst>
  </p:cSld>
  <p:clrMapOvr>
    <a:masterClrMapping/>
  </p:clrMapOvr>
  <p:transition spd="med"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5" name="Прямоугольник 1"/>
          <p:cNvSpPr>
            <a:spLocks noChangeArrowheads="1"/>
          </p:cNvSpPr>
          <p:nvPr/>
        </p:nvSpPr>
        <p:spPr bwMode="auto">
          <a:xfrm>
            <a:off x="334347" y="569913"/>
            <a:ext cx="7199025" cy="72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i="1" dirty="0">
                <a:solidFill>
                  <a:srgbClr val="0000CC"/>
                </a:solidFill>
                <a:cs typeface="Times New Roman" pitchFamily="18" charset="0"/>
              </a:rPr>
              <a:t>Технические  средства  контроля</a:t>
            </a: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 –  могут предусматривать установку ограждений машин, блокировок, звуковой защиты и т.д. </a:t>
            </a:r>
          </a:p>
        </p:txBody>
      </p:sp>
      <p:sp>
        <p:nvSpPr>
          <p:cNvPr id="538626" name="Прямоугольник 2"/>
          <p:cNvSpPr>
            <a:spLocks noChangeArrowheads="1"/>
          </p:cNvSpPr>
          <p:nvPr/>
        </p:nvSpPr>
        <p:spPr bwMode="auto">
          <a:xfrm>
            <a:off x="3214380" y="2211389"/>
            <a:ext cx="8447533" cy="135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cs typeface="Times New Roman" pitchFamily="18" charset="0"/>
              </a:rPr>
              <a:t>Сигнализация,  предупреждения, административный  контроль</a:t>
            </a: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 – это надписи  о  соблюдении  безопасности,  маркировка  опасных  зон,  фотолюминесцентная  сигнализация,  маркировка  пешеходных  дорожек, допуски на работу и т.д.</a:t>
            </a:r>
          </a:p>
        </p:txBody>
      </p:sp>
      <p:sp>
        <p:nvSpPr>
          <p:cNvPr id="538627" name="Прямоугольник 3"/>
          <p:cNvSpPr>
            <a:spLocks noChangeArrowheads="1"/>
          </p:cNvSpPr>
          <p:nvPr/>
        </p:nvSpPr>
        <p:spPr bwMode="auto">
          <a:xfrm>
            <a:off x="334347" y="4633913"/>
            <a:ext cx="864010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cs typeface="Times New Roman" pitchFamily="18" charset="0"/>
              </a:rPr>
              <a:t>Персональное  защитное  оборудование</a:t>
            </a: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 –  защитные  очки,  защита ушей от шума,  маска  на  лице,  ремни  и  стропы  безопасности,  респираторы  и перчатки.</a:t>
            </a:r>
          </a:p>
        </p:txBody>
      </p:sp>
      <p:pic>
        <p:nvPicPr>
          <p:cNvPr id="538628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8830" y="3841751"/>
            <a:ext cx="1741564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29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785" y="2681288"/>
            <a:ext cx="254780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30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57462" y="4560889"/>
            <a:ext cx="20991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31" name="Рисунок 7"/>
          <p:cNvPicPr>
            <a:picLocks noChangeAspect="1"/>
          </p:cNvPicPr>
          <p:nvPr/>
        </p:nvPicPr>
        <p:blipFill>
          <a:blip r:embed="rId5"/>
          <a:srcRect t="12531" b="11121"/>
          <a:stretch>
            <a:fillRect/>
          </a:stretch>
        </p:blipFill>
        <p:spPr bwMode="auto">
          <a:xfrm>
            <a:off x="7977756" y="790576"/>
            <a:ext cx="1860066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98863" y="882651"/>
            <a:ext cx="3789962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9650" name="Text Box 10"/>
          <p:cNvSpPr txBox="1">
            <a:spLocks noChangeArrowheads="1"/>
          </p:cNvSpPr>
          <p:nvPr/>
        </p:nvSpPr>
        <p:spPr bwMode="auto">
          <a:xfrm>
            <a:off x="188335" y="428625"/>
            <a:ext cx="8794576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По результатам проделанной работы разрабатывается </a:t>
            </a:r>
            <a:r>
              <a:rPr lang="ru-RU" i="1" dirty="0">
                <a:solidFill>
                  <a:srgbClr val="0000CC"/>
                </a:solidFill>
              </a:rPr>
              <a:t>План управления</a:t>
            </a:r>
            <a:r>
              <a:rPr lang="ru-RU" dirty="0">
                <a:solidFill>
                  <a:srgbClr val="040404"/>
                </a:solidFill>
              </a:rPr>
              <a:t> высокими и средними рисками.</a:t>
            </a:r>
          </a:p>
        </p:txBody>
      </p:sp>
      <p:sp>
        <p:nvSpPr>
          <p:cNvPr id="539651" name="Text Box 10"/>
          <p:cNvSpPr txBox="1">
            <a:spLocks noChangeArrowheads="1"/>
          </p:cNvSpPr>
          <p:nvPr/>
        </p:nvSpPr>
        <p:spPr bwMode="auto">
          <a:xfrm>
            <a:off x="217961" y="1911350"/>
            <a:ext cx="86993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В плане указываются конкретные </a:t>
            </a:r>
            <a:r>
              <a:rPr lang="ru-RU" i="1" dirty="0">
                <a:solidFill>
                  <a:srgbClr val="0000CC"/>
                </a:solidFill>
              </a:rPr>
              <a:t>мероприятия</a:t>
            </a:r>
            <a:r>
              <a:rPr lang="ru-RU" dirty="0">
                <a:solidFill>
                  <a:srgbClr val="040404"/>
                </a:solidFill>
              </a:rPr>
              <a:t>, а так же </a:t>
            </a:r>
            <a:r>
              <a:rPr lang="ru-RU" i="1" dirty="0">
                <a:solidFill>
                  <a:srgbClr val="0000CC"/>
                </a:solidFill>
              </a:rPr>
              <a:t>ответственные лица</a:t>
            </a:r>
            <a:r>
              <a:rPr lang="ru-RU" dirty="0">
                <a:solidFill>
                  <a:srgbClr val="040404"/>
                </a:solidFill>
              </a:rPr>
              <a:t> за его выполнение.</a:t>
            </a:r>
          </a:p>
        </p:txBody>
      </p:sp>
      <p:sp>
        <p:nvSpPr>
          <p:cNvPr id="539652" name="Text Box 10"/>
          <p:cNvSpPr txBox="1">
            <a:spLocks noChangeArrowheads="1"/>
          </p:cNvSpPr>
          <p:nvPr/>
        </p:nvSpPr>
        <p:spPr bwMode="auto">
          <a:xfrm>
            <a:off x="289909" y="3235325"/>
            <a:ext cx="7391591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План должен содержать конкретные </a:t>
            </a:r>
            <a:r>
              <a:rPr lang="ru-RU" i="1" dirty="0">
                <a:solidFill>
                  <a:srgbClr val="0000CC"/>
                </a:solidFill>
              </a:rPr>
              <a:t>сроки выполнения</a:t>
            </a:r>
            <a:r>
              <a:rPr lang="ru-RU" dirty="0">
                <a:solidFill>
                  <a:srgbClr val="040404"/>
                </a:solidFill>
              </a:rPr>
              <a:t> мероприятий.</a:t>
            </a:r>
          </a:p>
        </p:txBody>
      </p:sp>
      <p:sp>
        <p:nvSpPr>
          <p:cNvPr id="539653" name="Text Box 10"/>
          <p:cNvSpPr txBox="1">
            <a:spLocks noChangeArrowheads="1"/>
          </p:cNvSpPr>
          <p:nvPr/>
        </p:nvSpPr>
        <p:spPr bwMode="auto">
          <a:xfrm>
            <a:off x="334347" y="4945063"/>
            <a:ext cx="10942434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План должен постоянно </a:t>
            </a:r>
            <a:r>
              <a:rPr lang="ru-RU" i="1" dirty="0">
                <a:solidFill>
                  <a:srgbClr val="0000CC"/>
                </a:solidFill>
              </a:rPr>
              <a:t>анализироваться</a:t>
            </a:r>
            <a:r>
              <a:rPr lang="ru-RU" dirty="0">
                <a:solidFill>
                  <a:srgbClr val="040404"/>
                </a:solidFill>
              </a:rPr>
              <a:t> ответственными лицами на предмет своевременности выполнения мероприятий.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0688"/>
            <a:ext cx="334981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4440" y="917576"/>
            <a:ext cx="3214380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7061" y="764704"/>
            <a:ext cx="455176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2244" y="4509120"/>
            <a:ext cx="281866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953355"/>
            <a:ext cx="3862164" cy="290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63430" y="3933056"/>
            <a:ext cx="392539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69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2696"/>
            <a:ext cx="707417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69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93057" y="1035051"/>
            <a:ext cx="3343462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700" name="Picture 6" descr="http://bizjurist.com/wp-content/uploads/2017/06/o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5226" y="4221088"/>
            <a:ext cx="4293599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701" name="Picture 4" descr="https://www.moskovskie-zabory.ru/uploads/exam-work/stroitelnye-ograzhdeniya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437113"/>
            <a:ext cx="4150196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22" name="Picture 2" descr="http://czn.ykt.ru/wp-content/uploads/2016/07/injoh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3017"/>
            <a:ext cx="4726260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3" name="Picture 2" descr="https://tse2.mm.bing.net/th?id=OIP.I40zkdtVNyzhTg5VHuhQ3QEsDH&amp;pid=15.1&amp;P=0&amp;w=245&amp;h=1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6273" y="620688"/>
            <a:ext cx="460255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4" name="Picture 4" descr="https://safety.grainger.com/sites/default/files/2016-09/GettyImages_1721896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0393" y="4077072"/>
            <a:ext cx="492843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5" name="Picture 6" descr="https://ledlamporna.files.wordpress.com/2014/09/fc3b6re-och-efter-led-gatubelysning.jpg?w=6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92696"/>
            <a:ext cx="6348346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6" name="Picture 2" descr="http://www.saimgs.com/imglib/other_pages/cmms/before-after-safe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712"/>
            <a:ext cx="919240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3747" name="Picture 4" descr="https://www.garageliving.com/blog/wp-content/uploads/2017/05/garage-makeovers-before-after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4895" y="3789040"/>
            <a:ext cx="692393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https://www.humantech.com/wp-content/uploads/2015/02/LK_July_before_af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4704"/>
            <a:ext cx="778730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4771" name="Picture 4" descr="http://cdn.simplifiedsafety.com/images/800/rooftop-railing-before-after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4196" y="4221088"/>
            <a:ext cx="8394629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0" y="620688"/>
            <a:ext cx="10969943" cy="2448272"/>
            <a:chOff x="255265" y="983735"/>
            <a:chExt cx="9075548" cy="2428059"/>
          </a:xfrm>
        </p:grpSpPr>
        <p:pic>
          <p:nvPicPr>
            <p:cNvPr id="545796" name="Picture 4" descr="https://tablo-cdn.s3.amazonaws.com/uploads/bookmaker/images/ccc79eed-7e66-40c4-a85d-81bd455b86f7/content_image3.jpeg"/>
            <p:cNvPicPr>
              <a:picLocks noChangeAspect="1" noChangeArrowheads="1"/>
            </p:cNvPicPr>
            <p:nvPr/>
          </p:nvPicPr>
          <p:blipFill>
            <a:blip r:embed="rId2"/>
            <a:srcRect b="51820"/>
            <a:stretch>
              <a:fillRect/>
            </a:stretch>
          </p:blipFill>
          <p:spPr bwMode="auto">
            <a:xfrm>
              <a:off x="255265" y="1025474"/>
              <a:ext cx="4657725" cy="238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5797" name="Picture 4" descr="https://tablo-cdn.s3.amazonaws.com/uploads/bookmaker/images/ccc79eed-7e66-40c4-a85d-81bd455b86f7/content_image3.jpeg"/>
            <p:cNvPicPr>
              <a:picLocks noChangeAspect="1" noChangeArrowheads="1"/>
            </p:cNvPicPr>
            <p:nvPr/>
          </p:nvPicPr>
          <p:blipFill>
            <a:blip r:embed="rId2"/>
            <a:srcRect t="48180"/>
            <a:stretch>
              <a:fillRect/>
            </a:stretch>
          </p:blipFill>
          <p:spPr bwMode="auto">
            <a:xfrm>
              <a:off x="4942487" y="983735"/>
              <a:ext cx="4388326" cy="2418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45795" name="Picture 2" descr="http://5smanagement.com/wp-content/uploads/2010/10/before-aft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1628" y="3717032"/>
            <a:ext cx="8587197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818" name="Picture 2" descr="http://image.slidesharecdn.com/presentationsmsslean-150406032607-conversion-gate01/95/presentation-safety-management-systems-lean-manufacturing-36-638.jpg?cb=1428293165"/>
          <p:cNvPicPr>
            <a:picLocks noChangeAspect="1" noChangeArrowheads="1"/>
          </p:cNvPicPr>
          <p:nvPr/>
        </p:nvPicPr>
        <p:blipFill>
          <a:blip r:embed="rId2"/>
          <a:srcRect l="2132" t="21255" b="13232"/>
          <a:stretch>
            <a:fillRect/>
          </a:stretch>
        </p:blipFill>
        <p:spPr bwMode="auto">
          <a:xfrm>
            <a:off x="4259741" y="3645025"/>
            <a:ext cx="792908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6819" name="Picture 6" descr="http://us.konespares.com/images/renuit-before-and-after.png?crc=37931206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4704"/>
            <a:ext cx="705512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477788" y="692696"/>
            <a:ext cx="11215412" cy="2952328"/>
            <a:chOff x="119379" y="2045717"/>
            <a:chExt cx="11914282" cy="3652493"/>
          </a:xfrm>
        </p:grpSpPr>
        <p:pic>
          <p:nvPicPr>
            <p:cNvPr id="547845" name="Picture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379" y="2045717"/>
              <a:ext cx="3726360" cy="364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7846" name="Picture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31132" y="2045717"/>
              <a:ext cx="3729736" cy="3652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7847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60080" y="2045717"/>
              <a:ext cx="3773581" cy="364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47843" name="Picture 4" descr="http://resource2.ultdb.net/res/org0011/IPE/14-07/20140730O5C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197350"/>
            <a:ext cx="413277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7844" name="Picture 6" descr="http://operby.com/wp-content/uploads/2012/11/4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8508" y="4019550"/>
            <a:ext cx="523031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845940" y="0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http://house-tec.spb.ru/wp-content/uploads/2015/03/alternativnye-istochniki-energ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69774"/>
            <a:ext cx="5320890" cy="2385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180" name="Picture 4" descr="https://avatars.mds.yandex.net/get-pdb/27625/71fd2755-9dd9-418c-a142-78c4fda40301/s8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517" y="4575006"/>
            <a:ext cx="3976307" cy="22829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43301" y="2420889"/>
            <a:ext cx="8325826" cy="21541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lvl="0" indent="-285750" algn="ctr" fontAlgn="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9900"/>
                </a:solidFill>
              </a:rPr>
              <a:t>рабочие места, связанные с обслуживанием и установкой продукции, выпускаемой по зеленым </a:t>
            </a:r>
            <a:r>
              <a:rPr lang="ru-RU" b="1" dirty="0" smtClean="0">
                <a:solidFill>
                  <a:srgbClr val="009900"/>
                </a:solidFill>
              </a:rPr>
              <a:t>технологиям</a:t>
            </a:r>
          </a:p>
          <a:p>
            <a:pPr marL="285750" lvl="0" indent="-285750" algn="ctr" fontAlgn="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9900"/>
                </a:solidFill>
              </a:rPr>
              <a:t>удаление </a:t>
            </a:r>
            <a:r>
              <a:rPr lang="ru-RU" b="1" dirty="0">
                <a:solidFill>
                  <a:srgbClr val="009900"/>
                </a:solidFill>
              </a:rPr>
              <a:t>и </a:t>
            </a:r>
            <a:r>
              <a:rPr lang="ru-RU" b="1" dirty="0" smtClean="0">
                <a:solidFill>
                  <a:srgbClr val="009900"/>
                </a:solidFill>
              </a:rPr>
              <a:t>переработка </a:t>
            </a:r>
            <a:r>
              <a:rPr lang="ru-RU" b="1" dirty="0">
                <a:solidFill>
                  <a:srgbClr val="009900"/>
                </a:solidFill>
              </a:rPr>
              <a:t>отходов; </a:t>
            </a:r>
          </a:p>
          <a:p>
            <a:pPr marL="285750" lvl="0" indent="-285750" algn="ctr" fontAlgn="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9900"/>
                </a:solidFill>
              </a:rPr>
              <a:t>сельское и лесное хозяйство; 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9900"/>
                </a:solidFill>
              </a:rPr>
              <a:t>строительство зданий и сооружений (зеленое строительство) и другие</a:t>
            </a:r>
            <a:endParaRPr lang="ru-RU" sz="1100" b="1" i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405780" y="692696"/>
            <a:ext cx="7853097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pPr indent="180975" algn="ctr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</a:t>
            </a:r>
            <a:endParaRPr lang="ru-RU" sz="3200" dirty="0" smtClean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МЕНЕДЖМЕНТ РИСКА</a:t>
            </a:r>
          </a:p>
          <a:p>
            <a:pPr indent="180975" algn="ctr" eaLnBrk="0" hangingPunct="0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</a:p>
          <a:p>
            <a:pPr indent="180975" algn="ctr" eaLnBrk="0" hangingPunct="0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pic>
        <p:nvPicPr>
          <p:cNvPr id="520194" name="Picture 2" descr="1346909781_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8701" y="4149080"/>
            <a:ext cx="4380124" cy="270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3" descr="http://base.safework.ru/law?SetPict.gif&amp;nd=33307231&amp;nh=0&amp;pictid=010000001P00&amp;abs=&amp;cr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0143" y="1"/>
            <a:ext cx="620868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139663" y="153541"/>
            <a:ext cx="557173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МЕНЕДЖМЕНТ РИСКА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(было в ГОСТ Р 51901-2002 </a:t>
            </a:r>
            <a:r>
              <a:rPr lang="ru-RU" sz="1600" b="1" dirty="0">
                <a:solidFill>
                  <a:srgbClr val="002060"/>
                </a:solidFill>
              </a:rPr>
              <a:t>УПРАВЛЕНИЕ НАДЕЖНОСТЬЮ)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8612" name="Rectangle 5"/>
          <p:cNvSpPr>
            <a:spLocks noChangeArrowheads="1"/>
          </p:cNvSpPr>
          <p:nvPr/>
        </p:nvSpPr>
        <p:spPr bwMode="auto">
          <a:xfrm>
            <a:off x="117748" y="1412776"/>
            <a:ext cx="584047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/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 Методы анализа риска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  <a:p>
            <a:pPr indent="180975" eaLnBrk="0" hangingPunct="0"/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6.2 Выбор методов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  <a:p>
            <a:pPr indent="180975" eaLnBrk="0" hangingPunct="0"/>
            <a:r>
              <a:rPr lang="ru-RU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Как только принято решение о проведении анализа риска, определены цели и область применения, должен быть выбран метод или методы анализа, исходя из приемлемости факторов, указанных на рисунке. 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68613" name="Picture 7" descr="http://risovach.ru/upload/2013/06/generator/ronda_21568635_orig_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64919"/>
            <a:ext cx="2854051" cy="3093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734021" y="0"/>
            <a:ext cx="88305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 МЕНЕДЖМЕНТ РИСКА. </a:t>
            </a:r>
          </a:p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  <a:endParaRPr lang="ru-RU" sz="2400" dirty="0">
              <a:solidFill>
                <a:srgbClr val="002060"/>
              </a:solidFill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34021" y="830263"/>
          <a:ext cx="9226263" cy="5839098"/>
        </p:xfrm>
        <a:graphic>
          <a:graphicData uri="http://schemas.openxmlformats.org/drawingml/2006/table">
            <a:tbl>
              <a:tblPr/>
              <a:tblGrid>
                <a:gridCol w="20799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612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85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90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Описание и применение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Ссылка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3231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«дерева событий»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частот, в которых используется индуктивный подход с целью перевода различных инициирующих событий в возможные исходы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4 приложения А"/>
                        </a:rPr>
                        <a:t>А.4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8719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видов и последствий отказов, а также Анализ видов, последствий и критичности отказов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главных источников опасности и анализа частот, с помощью которых анализируются все аварийные состояния данной единицы оборудования на предмет их влияния как на другие компоненты, так и на систему в целом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2 приложения А"/>
                        </a:rPr>
                        <a:t>А.2 приложения 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; МЭК 60812 </a:t>
                      </a: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1]"/>
                        </a:rPr>
                        <a:t>[1]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3231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«дерева неисправностей»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 нежелательного события, с помощью которых определяются все пути его реализации. Используется графическое изображение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3 приложения А"/>
                        </a:rPr>
                        <a:t>А.3 приложения А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; МЭК 61025 </a:t>
                      </a: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2]"/>
                        </a:rPr>
                        <a:t>[2]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0975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Исследование опасности и связанных с ней проблем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фундаментальной опасности, при помощи которых оценивается каждая часть системы с целью обнаружения того, могут ли происходить отклонения от назначения конструкции и какие последствия это может повлечь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1 приложения А"/>
                        </a:rPr>
                        <a:t>А.1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530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влияния человеческого фактора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 в области воздействия людей на показатели работы системы, при помощи которых определяется влияние ошибок человека на надежность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6 приложения А"/>
                        </a:rPr>
                        <a:t>А.6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83231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Предварительный анализ опасности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частот, используемых на ранней стадии проектирования с целью идентификации опасностей и оценки их критичности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5 приложения А"/>
                        </a:rPr>
                        <a:t>А.5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4530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Структурная схема надежности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частот, на основе которых создается модель системы и ее резервов для оценки надежности системы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МЭК 61078 </a:t>
                      </a: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3]"/>
                        </a:rPr>
                        <a:t>[3]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2636912"/>
            <a:ext cx="256261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80975" algn="just"/>
            <a:r>
              <a:rPr lang="ru-RU" sz="1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6.3.1 Идентификация 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опасности</a:t>
            </a:r>
          </a:p>
          <a:p>
            <a:pPr indent="180975" algn="just"/>
            <a:r>
              <a:rPr lang="ru-RU" sz="1400" b="1" dirty="0" smtClean="0">
                <a:solidFill>
                  <a:srgbClr val="002060"/>
                </a:solidFill>
              </a:rPr>
              <a:t>Таблица </a:t>
            </a:r>
            <a:r>
              <a:rPr lang="ru-RU" sz="1400" b="1" dirty="0">
                <a:solidFill>
                  <a:srgbClr val="002060"/>
                </a:solidFill>
              </a:rPr>
              <a:t>1</a:t>
            </a:r>
          </a:p>
          <a:p>
            <a:pPr indent="180975" algn="just"/>
            <a:r>
              <a:rPr lang="ru-RU" sz="1400" b="1" dirty="0">
                <a:solidFill>
                  <a:srgbClr val="002060"/>
                </a:solidFill>
              </a:rPr>
              <a:t>Перечень наиболее распространенных методов, используемых при анализе риска</a:t>
            </a:r>
            <a:endParaRPr lang="ru-RU" sz="1400" dirty="0">
              <a:solidFill>
                <a:srgbClr val="002060"/>
              </a:solidFill>
            </a:endParaRPr>
          </a:p>
          <a:p>
            <a:pPr indent="180975" algn="just"/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8" name="Picture 3" descr="http://utmagazine.ru/uploads/content/%D0%9F%D0%A4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80032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pic>
        <p:nvPicPr>
          <p:cNvPr id="5" name="Picture 2" descr="http://portal-wm.ru/_pu/2/61366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69160"/>
            <a:ext cx="335810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41884" y="116632"/>
            <a:ext cx="973413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 МЕНЕДЖМЕНТ РИСКА. </a:t>
            </a:r>
          </a:p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3897" y="1115172"/>
            <a:ext cx="243591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80975" algn="just"/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6.3.1 Идентификация опасности</a:t>
            </a:r>
          </a:p>
          <a:p>
            <a:pPr indent="180975" algn="ctr"/>
            <a:r>
              <a:rPr lang="ru-RU" b="1" dirty="0">
                <a:solidFill>
                  <a:srgbClr val="002060"/>
                </a:solidFill>
              </a:rPr>
              <a:t>Таблица 2 Перечень дополнительных методов, используемых при анализе риска</a:t>
            </a:r>
            <a:endParaRPr lang="ru-RU" dirty="0">
              <a:solidFill>
                <a:srgbClr val="002060"/>
              </a:solidFill>
            </a:endParaRPr>
          </a:p>
          <a:p>
            <a:pPr indent="180975" algn="just"/>
            <a:endParaRPr lang="ru-RU" dirty="0">
              <a:solidFill>
                <a:srgbClr val="002060"/>
              </a:solidFill>
              <a:latin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165708" y="764704"/>
          <a:ext cx="9023117" cy="6264225"/>
        </p:xfrm>
        <a:graphic>
          <a:graphicData uri="http://schemas.openxmlformats.org/drawingml/2006/table">
            <a:tbl>
              <a:tblPr/>
              <a:tblGrid>
                <a:gridCol w="20991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239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05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Описание и применение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11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Классификация групп риска по категориям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Классификация видов риска по категориям в порядке приоритетности групп риска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17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Ведомости проверок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Составление перечней типовых опасных веществ и/или   источников потенциальных аварий, которые нуждаются в рассмотрении. С их помощью можно оценивать соответствие законам и стандартам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17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Общий анализ отказов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Метод, предназначенный для определения того, возможен ли случайный отказ (авария) ряда различных частей или компонентов в рамках системы, и оценки его вероятного суммарного эффекта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11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Модели описания последствий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Оценка воздействия события на людей, имущество или окружающую среду. Используются как упрощенные аналитические подходы, так и сложные компьютерные модели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11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 Делфи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Способ комбинирования экспертных оценок, которые могут обеспечить проведение анализа частоты, моделирования последствий и/или оценивания риска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517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Индексы опасности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по идентификации/оценке опасности, которые могут быть использованы для ранжирования различных вариантов системы и определения менее опасных вариантов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517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Монте-Карло и другие методы моделирования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частоты, в которых используется модель системы для оценки вариаций в исходных условиях и допущениях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056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Парные сопоставления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Способ оценки и ранжирования совокупности рисков путем попарного сравнения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7517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Обзор данных по эксплуатации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приемов, которые могут быть использованы для выявления потенциально проблемных областей, а также для анализа частоты, основанного на данных об авариях, данных о надежности и прочее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011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скрытых процессов</a:t>
                      </a: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выявления скрытых процессов и путей, которые могли бы привести к наступлению непредвиденных событий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62" marR="6856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8"/>
          <p:cNvSpPr>
            <a:spLocks noChangeArrowheads="1"/>
          </p:cNvSpPr>
          <p:nvPr/>
        </p:nvSpPr>
        <p:spPr bwMode="auto">
          <a:xfrm>
            <a:off x="294141" y="475089"/>
            <a:ext cx="68964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ГОСТ Р ИСО/МЭК 31010-2011 </a:t>
            </a:r>
          </a:p>
          <a:p>
            <a:pPr indent="180975" algn="ctr"/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Менеджмент риска. Методы оценки риска</a:t>
            </a:r>
          </a:p>
        </p:txBody>
      </p:sp>
      <p:pic>
        <p:nvPicPr>
          <p:cNvPr id="76803" name="Picture 4" descr="http://games4business.ru/wp-content/uploads/%D0%BE%D1%86%D0%B5%D0%BD%D0%BA%D0%B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8188" y="3284984"/>
            <a:ext cx="3813420" cy="240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6" descr="http://kodkrovi.ru/wp-content/uploads/2015/08/trombocitov_v_analize_krovi_2-e1440861724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78784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8" descr="http://new.vivatec.ru/upload/medialibrary/cd6/podderzhka-spetsialis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0756" y="3926991"/>
            <a:ext cx="2998069" cy="293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10" descr="http://celdi.ru/wp-content/uploads/2014/05/analizy-na-gormony-shhitovidnoj-zhelez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4652" y="-1"/>
            <a:ext cx="3934173" cy="262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sundukof.ru/stock/img/zarabotki-v-internete-bannernaya-reklama-57052-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29916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62942" y="6356351"/>
            <a:ext cx="4113728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НАЦОТ «Практика оценки риска на производстве» 2016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340768"/>
          <a:ext cx="12188824" cy="5517233"/>
        </p:xfrm>
        <a:graphic>
          <a:graphicData uri="http://schemas.openxmlformats.org/drawingml/2006/table">
            <a:tbl>
              <a:tblPr/>
              <a:tblGrid>
                <a:gridCol w="26752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775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36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360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92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9679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6028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4002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Наименование метода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Процесс оценки риска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2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Идентификация риска</a:t>
                      </a:r>
                    </a:p>
                  </a:txBody>
                  <a:tcPr marL="91416" marR="91416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риска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Сравни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тельная оценка риска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Номер приложения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13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Последствия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Вероятность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Уровень риска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45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Мозговой штурм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6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опасностей и критических контрольных точек (НАССР)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68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Структурный анализ сценариев методом «Что, если?»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(SWIFT)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B09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48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дерева решений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B19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7885" name="Прямоугольник 6"/>
          <p:cNvSpPr>
            <a:spLocks noChangeArrowheads="1"/>
          </p:cNvSpPr>
          <p:nvPr/>
        </p:nvSpPr>
        <p:spPr bwMode="auto">
          <a:xfrm>
            <a:off x="1773932" y="404664"/>
            <a:ext cx="94336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Характеристика применимости методов оценки риска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http://chakra.do.am/_fr/4/s38669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5255" y="1"/>
            <a:ext cx="2543571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988840"/>
          <a:ext cx="12188825" cy="4869161"/>
        </p:xfrm>
        <a:graphic>
          <a:graphicData uri="http://schemas.openxmlformats.org/drawingml/2006/table">
            <a:tbl>
              <a:tblPr/>
              <a:tblGrid>
                <a:gridCol w="17234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712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60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97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929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353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722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Наименование метода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Описание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Значимость воздействующих факторов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Возможность получения количественных выходных данных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58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Ресурсы и возможности</a:t>
                      </a:r>
                    </a:p>
                  </a:txBody>
                  <a:tcPr marL="91416" marR="91416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Неопределен</a:t>
                      </a: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ность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Сложность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0546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Методы наблюдения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23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Контрольные листы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Простая форма идентификации риска. … Пользователи используют ранее разработанные перечни.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Низкие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Низкая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Низкая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Нет 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0546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Вспомогательный методы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17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Структурный анализ сценариев методом «Что, если?»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(SWIFT)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Система, помогающая группе специалистов идентифицировать риск. Применяют обычно вместе с методами анализа и оценки риска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Средние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Средняя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Любая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Нет </a:t>
                      </a:r>
                    </a:p>
                  </a:txBody>
                  <a:tcPr marL="91416" marR="914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8906" name="Rectangle 8"/>
          <p:cNvSpPr>
            <a:spLocks noChangeArrowheads="1"/>
          </p:cNvSpPr>
          <p:nvPr/>
        </p:nvSpPr>
        <p:spPr bwMode="auto">
          <a:xfrm>
            <a:off x="2205980" y="115889"/>
            <a:ext cx="73440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Факторы, влияющие на выбор методов оценки риска</a:t>
            </a:r>
          </a:p>
        </p:txBody>
      </p:sp>
      <p:pic>
        <p:nvPicPr>
          <p:cNvPr id="78907" name="Picture 2" descr="http://samorazvitie2.ru/wp-content/uploads/2015/04/sdelajte-svoj-vybor-na-zhiznennom-pu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953624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8de39f749e5644328e2a043e391827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25144"/>
            <a:ext cx="2782044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836" y="188640"/>
            <a:ext cx="972108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ОЦЕНКА РИСКА – НЕ САМОЦЕЛЬ!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C000"/>
                </a:solidFill>
              </a:rPr>
              <a:t>МЕДОД И ЧИСЛОВОЕ ЗНАЧЕНИЕ НЕ КРИТИЧНЫ!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b_47161dc04125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4812" y="4941168"/>
            <a:ext cx="2494013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09.fotocdn.net/s10/57/public_pin_m/66/24572234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0156" y="1340768"/>
            <a:ext cx="3937620" cy="284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69876" y="3789040"/>
            <a:ext cx="9721080" cy="14401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ГЛАВНОЕ – ПОНИМАТЬ, ЗАЧЕМ МЫ ЭТО ДЕЛАЕМ, И ПОМНИТЬ ОБ ЭТОМ!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348" r="24348"/>
          <a:stretch>
            <a:fillRect/>
          </a:stretch>
        </p:blipFill>
        <p:spPr/>
      </p:pic>
      <p:sp>
        <p:nvSpPr>
          <p:cNvPr id="3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0" y="4526942"/>
            <a:ext cx="6455938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9537"/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</a:t>
            </a:r>
            <a:r>
              <a:rPr lang="en-US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 Zero</a:t>
            </a:r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безопасности </a:t>
            </a:r>
            <a:endParaRPr lang="ru-RU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537"/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дорожного движения</a:t>
            </a:r>
          </a:p>
          <a:p>
            <a:pPr marL="109537"/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Швеция, 1997 г.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503879" y="325753"/>
            <a:ext cx="547628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indent="0">
              <a:buNone/>
            </a:pPr>
            <a:r>
              <a:rPr lang="ru-RU" sz="1600" dirty="0"/>
              <a:t>	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Принятие этой стратегии перевернуло традиционный взгляд на безопасность дорожного движения. </a:t>
            </a:r>
          </a:p>
          <a:p>
            <a:pPr marL="109537" indent="0">
              <a:buNone/>
            </a:pP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Фокус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предупреждения аварий сместился на обеспечение того, чтобы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 один человек не погиб или не получил инвалидность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дорожно-транспортного происшествия. </a:t>
            </a:r>
          </a:p>
          <a:p>
            <a:pPr marL="109537" indent="0">
              <a:buNone/>
            </a:pP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На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уровне шведского Транспортного агентства было официально заявлено, что в процессе трудовой деятельности, на дорогах, на железной дороге, на морском или авиатранспорте не может быть и речи о том, чтобы хоть одно происшествие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окончилось смертью пострадавшего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762678" y="423448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s://pbs.twimg.com/media/Dtsddd6UcAAOo7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7592" y="5799438"/>
            <a:ext cx="1201233" cy="1058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3580694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pp01.cityofboston.gov/VisionZero/img/logo/VisionZero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06358" cy="1099864"/>
          </a:xfrm>
          <a:prstGeom prst="rect">
            <a:avLst/>
          </a:prstGeom>
          <a:noFill/>
        </p:spPr>
      </p:pic>
      <p:pic>
        <p:nvPicPr>
          <p:cNvPr id="1028" name="Picture 4" descr="https://i.ytimg.com/vi/q_iuJ2WMFiM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2396" y="0"/>
            <a:ext cx="3206429" cy="1804086"/>
          </a:xfrm>
          <a:prstGeom prst="rect">
            <a:avLst/>
          </a:prstGeom>
          <a:noFill/>
        </p:spPr>
      </p:pic>
      <p:pic>
        <p:nvPicPr>
          <p:cNvPr id="1030" name="Picture 6" descr="http://visionzerochicago.org/wp-content/uploads/2017/02/Data-Analysis-Graphics-Bumper-Image-660x4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1553" y="280088"/>
            <a:ext cx="2601301" cy="1655805"/>
          </a:xfrm>
          <a:prstGeom prst="rect">
            <a:avLst/>
          </a:prstGeom>
          <a:noFill/>
        </p:spPr>
      </p:pic>
      <p:pic>
        <p:nvPicPr>
          <p:cNvPr id="1032" name="Picture 8" descr="https://pbs.twimg.com/media/DVIWleSVMAAXgL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53011"/>
            <a:ext cx="3149724" cy="1572128"/>
          </a:xfrm>
          <a:prstGeom prst="rect">
            <a:avLst/>
          </a:prstGeom>
          <a:noFill/>
        </p:spPr>
      </p:pic>
      <p:pic>
        <p:nvPicPr>
          <p:cNvPr id="1034" name="Picture 10" descr="http://seattlegreenways.org/wp-content/uploads/vision-zero-seattl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07373"/>
            <a:ext cx="2329367" cy="2149947"/>
          </a:xfrm>
          <a:prstGeom prst="rect">
            <a:avLst/>
          </a:prstGeom>
          <a:noFill/>
        </p:spPr>
      </p:pic>
      <p:pic>
        <p:nvPicPr>
          <p:cNvPr id="1036" name="Picture 12" descr="http://visionzeronetwork.org/wp-content/uploads/2016/05/LA-VZ-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92216" y="5251898"/>
            <a:ext cx="7096609" cy="1359279"/>
          </a:xfrm>
          <a:prstGeom prst="rect">
            <a:avLst/>
          </a:prstGeom>
          <a:noFill/>
        </p:spPr>
      </p:pic>
      <p:pic>
        <p:nvPicPr>
          <p:cNvPr id="1038" name="Picture 14" descr="https://assets.bigcartel.com/product_images/132872820/IMG_0628.JPG?auto=format&amp;fit=max&amp;h=1200&amp;w=12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34181" y="2356024"/>
            <a:ext cx="2248342" cy="2248928"/>
          </a:xfrm>
          <a:prstGeom prst="rect">
            <a:avLst/>
          </a:prstGeom>
          <a:noFill/>
        </p:spPr>
      </p:pic>
      <p:pic>
        <p:nvPicPr>
          <p:cNvPr id="1040" name="Picture 16" descr="https://www.acem.eu/media/k2/items/cache/34570ba96cc3a4daee50221a47a4e2ec_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45949" y="2591100"/>
            <a:ext cx="3918817" cy="1964425"/>
          </a:xfrm>
          <a:prstGeom prst="rect">
            <a:avLst/>
          </a:prstGeom>
          <a:noFill/>
        </p:spPr>
      </p:pic>
      <p:pic>
        <p:nvPicPr>
          <p:cNvPr id="1042" name="Picture 18" descr="https://turantimes.kz/uploads/posts/2019-01/1547721843_49949543_354365151960751_2576936152321753088_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34015" y="1272876"/>
            <a:ext cx="1805319" cy="11737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24235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2" name="Picture 2" descr="http://ekobatarei.ru/wp-content/uploads/2013/11/kak_ustanovit_solnechnie_batare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12188825" cy="5517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350972" y="188640"/>
            <a:ext cx="6389570" cy="9264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t"/>
            <a:r>
              <a:rPr lang="ru-RU" sz="2400" b="1" dirty="0" smtClean="0">
                <a:solidFill>
                  <a:srgbClr val="009900"/>
                </a:solidFill>
              </a:rPr>
              <a:t>Монтаж солнечных батарей </a:t>
            </a:r>
            <a:endParaRPr lang="ru-RU" sz="2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09537"/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</a:t>
            </a:r>
            <a:r>
              <a:rPr lang="en-US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 Zero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предотвращения смертельного травматизма на рабочих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местах, Швеция, 2014 год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0" y="6599761"/>
            <a:ext cx="12188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www.free-powerpoint-templates-design.com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675" name="Rectangle 674">
            <a:extLst>
              <a:ext uri="{FF2B5EF4-FFF2-40B4-BE49-F238E27FC236}">
                <a16:creationId xmlns="" xmlns:a16="http://schemas.microsoft.com/office/drawing/2014/main" id="{2F777995-30DC-4AAC-BC5E-BEC2CA39C42F}"/>
              </a:ext>
            </a:extLst>
          </p:cNvPr>
          <p:cNvSpPr/>
          <p:nvPr/>
        </p:nvSpPr>
        <p:spPr>
          <a:xfrm rot="850503">
            <a:off x="4157994" y="2452996"/>
            <a:ext cx="1079544" cy="10798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1270000" dist="190500" dir="6000000" sx="120000" sy="120000" kx="-800400" algn="bl" rotWithShape="0">
              <a:prstClr val="black">
                <a:alpha val="35000"/>
              </a:prstClr>
            </a:outerShdw>
          </a:effectLst>
          <a:scene3d>
            <a:camera prst="isometricOffAxis2Top">
              <a:rot lat="20685423" lon="4603994" rev="18968731"/>
            </a:camera>
            <a:lightRig rig="threePt" dir="t"/>
          </a:scene3d>
          <a:sp3d>
            <a:bevelB w="0" h="317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6" name="Rectangle 675">
            <a:extLst>
              <a:ext uri="{FF2B5EF4-FFF2-40B4-BE49-F238E27FC236}">
                <a16:creationId xmlns="" xmlns:a16="http://schemas.microsoft.com/office/drawing/2014/main" id="{3C1649AC-29E8-4843-8710-7A0BB98CDB92}"/>
              </a:ext>
            </a:extLst>
          </p:cNvPr>
          <p:cNvSpPr/>
          <p:nvPr/>
        </p:nvSpPr>
        <p:spPr>
          <a:xfrm rot="850503">
            <a:off x="6345960" y="2998141"/>
            <a:ext cx="1079544" cy="107982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1270000" dist="190500" dir="6000000" sx="120000" sy="120000" kx="-800400" algn="bl" rotWithShape="0">
              <a:prstClr val="black">
                <a:alpha val="35000"/>
              </a:prstClr>
            </a:outerShdw>
          </a:effectLst>
          <a:scene3d>
            <a:camera prst="isometricOffAxis2Top">
              <a:rot lat="19838825" lon="5067636" rev="17278055"/>
            </a:camera>
            <a:lightRig rig="threePt" dir="t"/>
          </a:scene3d>
          <a:sp3d>
            <a:bevelB w="0" h="254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7" name="Rectangle 676">
            <a:extLst>
              <a:ext uri="{FF2B5EF4-FFF2-40B4-BE49-F238E27FC236}">
                <a16:creationId xmlns="" xmlns:a16="http://schemas.microsoft.com/office/drawing/2014/main" id="{7242BC29-EB2E-4E0E-A3B5-A8CCC91787CF}"/>
              </a:ext>
            </a:extLst>
          </p:cNvPr>
          <p:cNvSpPr/>
          <p:nvPr/>
        </p:nvSpPr>
        <p:spPr>
          <a:xfrm rot="850503">
            <a:off x="7529308" y="3708334"/>
            <a:ext cx="1079544" cy="10798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1270000" dist="190500" dir="6000000" sx="120000" sy="120000" kx="-800400" algn="bl" rotWithShape="0">
              <a:prstClr val="black">
                <a:alpha val="35000"/>
              </a:prstClr>
            </a:outerShdw>
          </a:effectLst>
          <a:scene3d>
            <a:camera prst="isometricOffAxis2Top">
              <a:rot lat="19838825" lon="5067636" rev="17278055"/>
            </a:camera>
            <a:lightRig rig="threePt" dir="t"/>
          </a:scene3d>
          <a:sp3d>
            <a:bevelB w="0" h="190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8" name="Rectangle 677">
            <a:extLst>
              <a:ext uri="{FF2B5EF4-FFF2-40B4-BE49-F238E27FC236}">
                <a16:creationId xmlns="" xmlns:a16="http://schemas.microsoft.com/office/drawing/2014/main" id="{F95D1F08-7C4B-4C7A-AECA-7A356279AA35}"/>
              </a:ext>
            </a:extLst>
          </p:cNvPr>
          <p:cNvSpPr/>
          <p:nvPr/>
        </p:nvSpPr>
        <p:spPr>
          <a:xfrm rot="850503">
            <a:off x="8712655" y="4418527"/>
            <a:ext cx="1079544" cy="107982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1270000" dist="190500" dir="6000000" sx="120000" sy="120000" kx="-800400" algn="bl" rotWithShape="0">
              <a:prstClr val="black">
                <a:alpha val="35000"/>
              </a:prstClr>
            </a:outerShdw>
          </a:effectLst>
          <a:scene3d>
            <a:camera prst="isometricOffAxis2Top">
              <a:rot lat="19838825" lon="5067636" rev="17278055"/>
            </a:camera>
            <a:lightRig rig="threePt" dir="t"/>
          </a:scene3d>
          <a:sp3d>
            <a:bevelB w="0" h="1270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9" name="Rectangle 678">
            <a:extLst>
              <a:ext uri="{FF2B5EF4-FFF2-40B4-BE49-F238E27FC236}">
                <a16:creationId xmlns="" xmlns:a16="http://schemas.microsoft.com/office/drawing/2014/main" id="{7E02DDDC-7284-4381-A928-9B8831D4F971}"/>
              </a:ext>
            </a:extLst>
          </p:cNvPr>
          <p:cNvSpPr/>
          <p:nvPr/>
        </p:nvSpPr>
        <p:spPr>
          <a:xfrm rot="850503">
            <a:off x="9896003" y="5128719"/>
            <a:ext cx="1079544" cy="10798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1270000" dist="190500" dir="6000000" sx="120000" sy="120000" kx="-800400" algn="bl" rotWithShape="0">
              <a:prstClr val="black">
                <a:alpha val="35000"/>
              </a:prstClr>
            </a:outerShdw>
          </a:effectLst>
          <a:scene3d>
            <a:camera prst="isometricOffAxis2Top">
              <a:rot lat="19838825" lon="5067636" rev="17278055"/>
            </a:camera>
            <a:lightRig rig="threePt" dir="t"/>
          </a:scene3d>
          <a:sp3d>
            <a:bevelB w="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0" name="Freeform: Shape 679">
            <a:extLst>
              <a:ext uri="{FF2B5EF4-FFF2-40B4-BE49-F238E27FC236}">
                <a16:creationId xmlns="" xmlns:a16="http://schemas.microsoft.com/office/drawing/2014/main" id="{B29098A5-B19B-4733-9F55-5AA28168D680}"/>
              </a:ext>
            </a:extLst>
          </p:cNvPr>
          <p:cNvSpPr/>
          <p:nvPr/>
        </p:nvSpPr>
        <p:spPr>
          <a:xfrm rot="3642048" flipH="1">
            <a:off x="5481405" y="2331322"/>
            <a:ext cx="2006226" cy="919466"/>
          </a:xfrm>
          <a:custGeom>
            <a:avLst/>
            <a:gdLst>
              <a:gd name="connsiteX0" fmla="*/ 3983468 w 5286428"/>
              <a:gd name="connsiteY0" fmla="*/ 488159 h 2423436"/>
              <a:gd name="connsiteX1" fmla="*/ 3912464 w 5286428"/>
              <a:gd name="connsiteY1" fmla="*/ 402272 h 2423436"/>
              <a:gd name="connsiteX2" fmla="*/ 3560961 w 5286428"/>
              <a:gd name="connsiteY2" fmla="*/ 447897 h 2423436"/>
              <a:gd name="connsiteX3" fmla="*/ 3058909 w 5286428"/>
              <a:gd name="connsiteY3" fmla="*/ 1099716 h 2423436"/>
              <a:gd name="connsiteX4" fmla="*/ 3008921 w 5286428"/>
              <a:gd name="connsiteY4" fmla="*/ 1284917 h 2423436"/>
              <a:gd name="connsiteX5" fmla="*/ 3016713 w 5286428"/>
              <a:gd name="connsiteY5" fmla="*/ 1308331 h 2423436"/>
              <a:gd name="connsiteX6" fmla="*/ 3015656 w 5286428"/>
              <a:gd name="connsiteY6" fmla="*/ 1352485 h 2423436"/>
              <a:gd name="connsiteX7" fmla="*/ 3175556 w 5286428"/>
              <a:gd name="connsiteY7" fmla="*/ 2255341 h 2423436"/>
              <a:gd name="connsiteX8" fmla="*/ 3411496 w 5286428"/>
              <a:gd name="connsiteY8" fmla="*/ 2420283 h 2423436"/>
              <a:gd name="connsiteX9" fmla="*/ 3576437 w 5286428"/>
              <a:gd name="connsiteY9" fmla="*/ 2184345 h 2423436"/>
              <a:gd name="connsiteX10" fmla="*/ 3441285 w 5286428"/>
              <a:gd name="connsiteY10" fmla="*/ 1421218 h 2423436"/>
              <a:gd name="connsiteX11" fmla="*/ 3456036 w 5286428"/>
              <a:gd name="connsiteY11" fmla="*/ 1405598 h 2423436"/>
              <a:gd name="connsiteX12" fmla="*/ 3958088 w 5286428"/>
              <a:gd name="connsiteY12" fmla="*/ 753778 h 2423436"/>
              <a:gd name="connsiteX13" fmla="*/ 4002016 w 5286428"/>
              <a:gd name="connsiteY13" fmla="*/ 664470 h 2423436"/>
              <a:gd name="connsiteX14" fmla="*/ 4010030 w 5286428"/>
              <a:gd name="connsiteY14" fmla="*/ 592549 h 2423436"/>
              <a:gd name="connsiteX15" fmla="*/ 3983468 w 5286428"/>
              <a:gd name="connsiteY15" fmla="*/ 488159 h 2423436"/>
              <a:gd name="connsiteX16" fmla="*/ 4170030 w 5286428"/>
              <a:gd name="connsiteY16" fmla="*/ 419181 h 2423436"/>
              <a:gd name="connsiteX17" fmla="*/ 3815793 w 5286428"/>
              <a:gd name="connsiteY17" fmla="*/ 189898 h 2423436"/>
              <a:gd name="connsiteX18" fmla="*/ 2483738 w 5286428"/>
              <a:gd name="connsiteY18" fmla="*/ 204436 h 2423436"/>
              <a:gd name="connsiteX19" fmla="*/ 2379630 w 5286428"/>
              <a:gd name="connsiteY19" fmla="*/ 226640 h 2423436"/>
              <a:gd name="connsiteX20" fmla="*/ 2377740 w 5286428"/>
              <a:gd name="connsiteY20" fmla="*/ 248749 h 2423436"/>
              <a:gd name="connsiteX21" fmla="*/ 2364284 w 5286428"/>
              <a:gd name="connsiteY21" fmla="*/ 227803 h 2423436"/>
              <a:gd name="connsiteX22" fmla="*/ 2297355 w 5286428"/>
              <a:gd name="connsiteY22" fmla="*/ 306568 h 2423436"/>
              <a:gd name="connsiteX23" fmla="*/ 2253459 w 5286428"/>
              <a:gd name="connsiteY23" fmla="*/ 296426 h 2423436"/>
              <a:gd name="connsiteX24" fmla="*/ 1600064 w 5286428"/>
              <a:gd name="connsiteY24" fmla="*/ 405573 h 2423436"/>
              <a:gd name="connsiteX25" fmla="*/ 1577377 w 5286428"/>
              <a:gd name="connsiteY25" fmla="*/ 414238 h 2423436"/>
              <a:gd name="connsiteX26" fmla="*/ 1545396 w 5286428"/>
              <a:gd name="connsiteY26" fmla="*/ 396768 h 2423436"/>
              <a:gd name="connsiteX27" fmla="*/ 255440 w 5286428"/>
              <a:gd name="connsiteY27" fmla="*/ 257952 h 2423436"/>
              <a:gd name="connsiteX28" fmla="*/ 3767 w 5286428"/>
              <a:gd name="connsiteY28" fmla="*/ 460722 h 2423436"/>
              <a:gd name="connsiteX29" fmla="*/ 1331 w 5286428"/>
              <a:gd name="connsiteY29" fmla="*/ 483373 h 2423436"/>
              <a:gd name="connsiteX30" fmla="*/ 204102 w 5286428"/>
              <a:gd name="connsiteY30" fmla="*/ 735045 h 2423436"/>
              <a:gd name="connsiteX31" fmla="*/ 1494058 w 5286428"/>
              <a:gd name="connsiteY31" fmla="*/ 873863 h 2423436"/>
              <a:gd name="connsiteX32" fmla="*/ 1584423 w 5286428"/>
              <a:gd name="connsiteY32" fmla="*/ 865525 h 2423436"/>
              <a:gd name="connsiteX33" fmla="*/ 1595683 w 5286428"/>
              <a:gd name="connsiteY33" fmla="*/ 859575 h 2423436"/>
              <a:gd name="connsiteX34" fmla="*/ 1679130 w 5286428"/>
              <a:gd name="connsiteY34" fmla="*/ 878863 h 2423436"/>
              <a:gd name="connsiteX35" fmla="*/ 2227107 w 5286428"/>
              <a:gd name="connsiteY35" fmla="*/ 787324 h 2423436"/>
              <a:gd name="connsiteX36" fmla="*/ 1969185 w 5286428"/>
              <a:gd name="connsiteY36" fmla="*/ 1117092 h 2423436"/>
              <a:gd name="connsiteX37" fmla="*/ 932923 w 5286428"/>
              <a:gd name="connsiteY37" fmla="*/ 1472666 h 2423436"/>
              <a:gd name="connsiteX38" fmla="*/ 783856 w 5286428"/>
              <a:gd name="connsiteY38" fmla="*/ 1777471 h 2423436"/>
              <a:gd name="connsiteX39" fmla="*/ 1088661 w 5286428"/>
              <a:gd name="connsiteY39" fmla="*/ 1926538 h 2423436"/>
              <a:gd name="connsiteX40" fmla="*/ 2140074 w 5286428"/>
              <a:gd name="connsiteY40" fmla="*/ 1565766 h 2423436"/>
              <a:gd name="connsiteX41" fmla="*/ 2148899 w 5286428"/>
              <a:gd name="connsiteY41" fmla="*/ 1560601 h 2423436"/>
              <a:gd name="connsiteX42" fmla="*/ 2227514 w 5286428"/>
              <a:gd name="connsiteY42" fmla="*/ 1535084 h 2423436"/>
              <a:gd name="connsiteX43" fmla="*/ 2299902 w 5286428"/>
              <a:gd name="connsiteY43" fmla="*/ 1473133 h 2423436"/>
              <a:gd name="connsiteX44" fmla="*/ 2696870 w 5286428"/>
              <a:gd name="connsiteY44" fmla="*/ 965575 h 2423436"/>
              <a:gd name="connsiteX45" fmla="*/ 3047815 w 5286428"/>
              <a:gd name="connsiteY45" fmla="*/ 961742 h 2423436"/>
              <a:gd name="connsiteX46" fmla="*/ 3492182 w 5286428"/>
              <a:gd name="connsiteY46" fmla="*/ 396482 h 2423436"/>
              <a:gd name="connsiteX47" fmla="*/ 3969472 w 5286428"/>
              <a:gd name="connsiteY47" fmla="*/ 339323 h 2423436"/>
              <a:gd name="connsiteX48" fmla="*/ 4026625 w 5286428"/>
              <a:gd name="connsiteY48" fmla="*/ 816609 h 2423436"/>
              <a:gd name="connsiteX49" fmla="*/ 3938334 w 5286428"/>
              <a:gd name="connsiteY49" fmla="*/ 928914 h 2423436"/>
              <a:gd name="connsiteX50" fmla="*/ 3972369 w 5286428"/>
              <a:gd name="connsiteY50" fmla="*/ 921658 h 2423436"/>
              <a:gd name="connsiteX51" fmla="*/ 4197881 w 5286428"/>
              <a:gd name="connsiteY51" fmla="*/ 625599 h 2423436"/>
              <a:gd name="connsiteX52" fmla="*/ 4201645 w 5286428"/>
              <a:gd name="connsiteY52" fmla="*/ 567423 h 2423436"/>
              <a:gd name="connsiteX53" fmla="*/ 4170030 w 5286428"/>
              <a:gd name="connsiteY53" fmla="*/ 419181 h 2423436"/>
              <a:gd name="connsiteX54" fmla="*/ 5221384 w 5286428"/>
              <a:gd name="connsiteY54" fmla="*/ 264694 h 2423436"/>
              <a:gd name="connsiteX55" fmla="*/ 4814977 w 5286428"/>
              <a:gd name="connsiteY55" fmla="*/ 1904 h 2423436"/>
              <a:gd name="connsiteX56" fmla="*/ 4257612 w 5286428"/>
              <a:gd name="connsiteY56" fmla="*/ 471443 h 2423436"/>
              <a:gd name="connsiteX57" fmla="*/ 4727158 w 5286428"/>
              <a:gd name="connsiteY57" fmla="*/ 1028814 h 2423436"/>
              <a:gd name="connsiteX58" fmla="*/ 5284525 w 5286428"/>
              <a:gd name="connsiteY58" fmla="*/ 559272 h 2423436"/>
              <a:gd name="connsiteX59" fmla="*/ 5221384 w 5286428"/>
              <a:gd name="connsiteY59" fmla="*/ 264694 h 242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286428" h="2423436">
                <a:moveTo>
                  <a:pt x="3983468" y="488159"/>
                </a:moveTo>
                <a:cubicBezTo>
                  <a:pt x="3967091" y="455552"/>
                  <a:pt x="3943307" y="426029"/>
                  <a:pt x="3912464" y="402272"/>
                </a:cubicBezTo>
                <a:cubicBezTo>
                  <a:pt x="3802801" y="317807"/>
                  <a:pt x="3645426" y="338233"/>
                  <a:pt x="3560961" y="447897"/>
                </a:cubicBezTo>
                <a:lnTo>
                  <a:pt x="3058909" y="1099716"/>
                </a:lnTo>
                <a:cubicBezTo>
                  <a:pt x="3016675" y="1154549"/>
                  <a:pt x="3000665" y="1221308"/>
                  <a:pt x="3008921" y="1284917"/>
                </a:cubicBezTo>
                <a:lnTo>
                  <a:pt x="3016713" y="1308331"/>
                </a:lnTo>
                <a:lnTo>
                  <a:pt x="3015656" y="1352485"/>
                </a:lnTo>
                <a:lnTo>
                  <a:pt x="3175556" y="2255341"/>
                </a:lnTo>
                <a:cubicBezTo>
                  <a:pt x="3195160" y="2366042"/>
                  <a:pt x="3300795" y="2439889"/>
                  <a:pt x="3411496" y="2420283"/>
                </a:cubicBezTo>
                <a:cubicBezTo>
                  <a:pt x="3522194" y="2400678"/>
                  <a:pt x="3596042" y="2295044"/>
                  <a:pt x="3576437" y="2184345"/>
                </a:cubicBezTo>
                <a:lnTo>
                  <a:pt x="3441285" y="1421218"/>
                </a:lnTo>
                <a:lnTo>
                  <a:pt x="3456036" y="1405598"/>
                </a:lnTo>
                <a:lnTo>
                  <a:pt x="3958088" y="753778"/>
                </a:lnTo>
                <a:cubicBezTo>
                  <a:pt x="3979204" y="726361"/>
                  <a:pt x="3993766" y="695964"/>
                  <a:pt x="4002016" y="664470"/>
                </a:cubicBezTo>
                <a:cubicBezTo>
                  <a:pt x="4008202" y="640847"/>
                  <a:pt x="4010839" y="616609"/>
                  <a:pt x="4010030" y="592549"/>
                </a:cubicBezTo>
                <a:cubicBezTo>
                  <a:pt x="4008815" y="556457"/>
                  <a:pt x="3999846" y="520766"/>
                  <a:pt x="3983468" y="488159"/>
                </a:cubicBezTo>
                <a:close/>
                <a:moveTo>
                  <a:pt x="4170030" y="419181"/>
                </a:moveTo>
                <a:cubicBezTo>
                  <a:pt x="4110593" y="282820"/>
                  <a:pt x="3973894" y="188175"/>
                  <a:pt x="3815793" y="189898"/>
                </a:cubicBezTo>
                <a:lnTo>
                  <a:pt x="2483738" y="204436"/>
                </a:lnTo>
                <a:lnTo>
                  <a:pt x="2379630" y="226640"/>
                </a:lnTo>
                <a:lnTo>
                  <a:pt x="2377740" y="248749"/>
                </a:lnTo>
                <a:lnTo>
                  <a:pt x="2364284" y="227803"/>
                </a:lnTo>
                <a:lnTo>
                  <a:pt x="2297355" y="306568"/>
                </a:lnTo>
                <a:lnTo>
                  <a:pt x="2253459" y="296426"/>
                </a:lnTo>
                <a:lnTo>
                  <a:pt x="1600064" y="405573"/>
                </a:lnTo>
                <a:cubicBezTo>
                  <a:pt x="1592502" y="408459"/>
                  <a:pt x="1584940" y="411349"/>
                  <a:pt x="1577377" y="414238"/>
                </a:cubicBezTo>
                <a:lnTo>
                  <a:pt x="1545396" y="396768"/>
                </a:lnTo>
                <a:lnTo>
                  <a:pt x="255440" y="257952"/>
                </a:lnTo>
                <a:cubicBezTo>
                  <a:pt x="129955" y="244451"/>
                  <a:pt x="17273" y="335231"/>
                  <a:pt x="3767" y="460722"/>
                </a:cubicBezTo>
                <a:lnTo>
                  <a:pt x="1331" y="483373"/>
                </a:lnTo>
                <a:cubicBezTo>
                  <a:pt x="-12174" y="608863"/>
                  <a:pt x="78612" y="721541"/>
                  <a:pt x="204102" y="735045"/>
                </a:cubicBezTo>
                <a:lnTo>
                  <a:pt x="1494058" y="873863"/>
                </a:lnTo>
                <a:cubicBezTo>
                  <a:pt x="1525430" y="877235"/>
                  <a:pt x="1556002" y="874092"/>
                  <a:pt x="1584423" y="865525"/>
                </a:cubicBezTo>
                <a:lnTo>
                  <a:pt x="1595683" y="859575"/>
                </a:lnTo>
                <a:lnTo>
                  <a:pt x="1679130" y="878863"/>
                </a:lnTo>
                <a:lnTo>
                  <a:pt x="2227107" y="787324"/>
                </a:lnTo>
                <a:lnTo>
                  <a:pt x="1969185" y="1117092"/>
                </a:lnTo>
                <a:lnTo>
                  <a:pt x="932923" y="1472666"/>
                </a:lnTo>
                <a:cubicBezTo>
                  <a:pt x="807591" y="1515671"/>
                  <a:pt x="740851" y="1652141"/>
                  <a:pt x="783856" y="1777471"/>
                </a:cubicBezTo>
                <a:cubicBezTo>
                  <a:pt x="826861" y="1902804"/>
                  <a:pt x="963332" y="1969545"/>
                  <a:pt x="1088661" y="1926538"/>
                </a:cubicBezTo>
                <a:lnTo>
                  <a:pt x="2140074" y="1565766"/>
                </a:lnTo>
                <a:cubicBezTo>
                  <a:pt x="2143016" y="1564043"/>
                  <a:pt x="2145958" y="1562324"/>
                  <a:pt x="2148899" y="1560601"/>
                </a:cubicBezTo>
                <a:cubicBezTo>
                  <a:pt x="2175104" y="1552092"/>
                  <a:pt x="2201309" y="1543589"/>
                  <a:pt x="2227514" y="1535084"/>
                </a:cubicBezTo>
                <a:cubicBezTo>
                  <a:pt x="2254766" y="1519953"/>
                  <a:pt x="2279493" y="1499228"/>
                  <a:pt x="2299902" y="1473133"/>
                </a:cubicBezTo>
                <a:lnTo>
                  <a:pt x="2696870" y="965575"/>
                </a:lnTo>
                <a:lnTo>
                  <a:pt x="3047815" y="961742"/>
                </a:lnTo>
                <a:lnTo>
                  <a:pt x="3492182" y="396482"/>
                </a:lnTo>
                <a:cubicBezTo>
                  <a:pt x="3608201" y="248897"/>
                  <a:pt x="3821889" y="223314"/>
                  <a:pt x="3969472" y="339323"/>
                </a:cubicBezTo>
                <a:cubicBezTo>
                  <a:pt x="4117056" y="455344"/>
                  <a:pt x="4142639" y="669033"/>
                  <a:pt x="4026625" y="816609"/>
                </a:cubicBezTo>
                <a:lnTo>
                  <a:pt x="3938334" y="928914"/>
                </a:lnTo>
                <a:lnTo>
                  <a:pt x="3972369" y="921658"/>
                </a:lnTo>
                <a:cubicBezTo>
                  <a:pt x="4091682" y="869647"/>
                  <a:pt x="4179056" y="758489"/>
                  <a:pt x="4197881" y="625599"/>
                </a:cubicBezTo>
                <a:cubicBezTo>
                  <a:pt x="4200570" y="606614"/>
                  <a:pt x="4201861" y="587186"/>
                  <a:pt x="4201645" y="567423"/>
                </a:cubicBezTo>
                <a:cubicBezTo>
                  <a:pt x="4201071" y="514723"/>
                  <a:pt x="4189843" y="464635"/>
                  <a:pt x="4170030" y="419181"/>
                </a:cubicBezTo>
                <a:close/>
                <a:moveTo>
                  <a:pt x="5221384" y="264694"/>
                </a:moveTo>
                <a:cubicBezTo>
                  <a:pt x="5140792" y="120222"/>
                  <a:pt x="4992212" y="17060"/>
                  <a:pt x="4814977" y="1904"/>
                </a:cubicBezTo>
                <a:cubicBezTo>
                  <a:pt x="4531406" y="-22349"/>
                  <a:pt x="4281864" y="187877"/>
                  <a:pt x="4257612" y="471443"/>
                </a:cubicBezTo>
                <a:cubicBezTo>
                  <a:pt x="4233362" y="755019"/>
                  <a:pt x="4443584" y="1004564"/>
                  <a:pt x="4727158" y="1028814"/>
                </a:cubicBezTo>
                <a:cubicBezTo>
                  <a:pt x="5010729" y="1053068"/>
                  <a:pt x="5260270" y="842845"/>
                  <a:pt x="5284525" y="559272"/>
                </a:cubicBezTo>
                <a:cubicBezTo>
                  <a:pt x="5293618" y="452932"/>
                  <a:pt x="5269739" y="351377"/>
                  <a:pt x="5221384" y="2646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81" name="자유형: 도형 50">
            <a:extLst>
              <a:ext uri="{FF2B5EF4-FFF2-40B4-BE49-F238E27FC236}">
                <a16:creationId xmlns="" xmlns:a16="http://schemas.microsoft.com/office/drawing/2014/main" id="{EDB23B6B-9AC8-4188-918E-A3D5789D02A6}"/>
              </a:ext>
            </a:extLst>
          </p:cNvPr>
          <p:cNvSpPr/>
          <p:nvPr/>
        </p:nvSpPr>
        <p:spPr>
          <a:xfrm rot="432250" flipH="1">
            <a:off x="3758139" y="4013567"/>
            <a:ext cx="1182612" cy="2297543"/>
          </a:xfrm>
          <a:custGeom>
            <a:avLst/>
            <a:gdLst>
              <a:gd name="connsiteX0" fmla="*/ 47611 w 597083"/>
              <a:gd name="connsiteY0" fmla="*/ 164963 h 1159692"/>
              <a:gd name="connsiteX1" fmla="*/ 78613 w 597083"/>
              <a:gd name="connsiteY1" fmla="*/ 179967 h 1159692"/>
              <a:gd name="connsiteX2" fmla="*/ 220124 w 597083"/>
              <a:gd name="connsiteY2" fmla="*/ 338945 h 1159692"/>
              <a:gd name="connsiteX3" fmla="*/ 384960 w 597083"/>
              <a:gd name="connsiteY3" fmla="*/ 280555 h 1159692"/>
              <a:gd name="connsiteX4" fmla="*/ 442403 w 597083"/>
              <a:gd name="connsiteY4" fmla="*/ 307947 h 1159692"/>
              <a:gd name="connsiteX5" fmla="*/ 415012 w 597083"/>
              <a:gd name="connsiteY5" fmla="*/ 365390 h 1159692"/>
              <a:gd name="connsiteX6" fmla="*/ 219889 w 597083"/>
              <a:gd name="connsiteY6" fmla="*/ 434509 h 1159692"/>
              <a:gd name="connsiteX7" fmla="*/ 185495 w 597083"/>
              <a:gd name="connsiteY7" fmla="*/ 432710 h 1159692"/>
              <a:gd name="connsiteX8" fmla="*/ 164104 w 597083"/>
              <a:gd name="connsiteY8" fmla="*/ 408958 h 1159692"/>
              <a:gd name="connsiteX9" fmla="*/ 160328 w 597083"/>
              <a:gd name="connsiteY9" fmla="*/ 407131 h 1159692"/>
              <a:gd name="connsiteX10" fmla="*/ 11387 w 597083"/>
              <a:gd name="connsiteY10" fmla="*/ 239806 h 1159692"/>
              <a:gd name="connsiteX11" fmla="*/ 15080 w 597083"/>
              <a:gd name="connsiteY11" fmla="*/ 176274 h 1159692"/>
              <a:gd name="connsiteX12" fmla="*/ 47611 w 597083"/>
              <a:gd name="connsiteY12" fmla="*/ 164963 h 1159692"/>
              <a:gd name="connsiteX13" fmla="*/ 428951 w 597083"/>
              <a:gd name="connsiteY13" fmla="*/ 233682 h 1159692"/>
              <a:gd name="connsiteX14" fmla="*/ 481657 w 597083"/>
              <a:gd name="connsiteY14" fmla="*/ 343153 h 1159692"/>
              <a:gd name="connsiteX15" fmla="*/ 382604 w 597083"/>
              <a:gd name="connsiteY15" fmla="*/ 626143 h 1159692"/>
              <a:gd name="connsiteX16" fmla="*/ 366582 w 597083"/>
              <a:gd name="connsiteY16" fmla="*/ 653121 h 1159692"/>
              <a:gd name="connsiteX17" fmla="*/ 371948 w 597083"/>
              <a:gd name="connsiteY17" fmla="*/ 661725 h 1159692"/>
              <a:gd name="connsiteX18" fmla="*/ 396441 w 597083"/>
              <a:gd name="connsiteY18" fmla="*/ 808797 h 1159692"/>
              <a:gd name="connsiteX19" fmla="*/ 396254 w 597083"/>
              <a:gd name="connsiteY19" fmla="*/ 814260 h 1159692"/>
              <a:gd name="connsiteX20" fmla="*/ 402309 w 597083"/>
              <a:gd name="connsiteY20" fmla="*/ 819792 h 1159692"/>
              <a:gd name="connsiteX21" fmla="*/ 526090 w 597083"/>
              <a:gd name="connsiteY21" fmla="*/ 1084267 h 1159692"/>
              <a:gd name="connsiteX22" fmla="*/ 501307 w 597083"/>
              <a:gd name="connsiteY22" fmla="*/ 1152657 h 1159692"/>
              <a:gd name="connsiteX23" fmla="*/ 496663 w 597083"/>
              <a:gd name="connsiteY23" fmla="*/ 1154830 h 1159692"/>
              <a:gd name="connsiteX24" fmla="*/ 428273 w 597083"/>
              <a:gd name="connsiteY24" fmla="*/ 1130047 h 1159692"/>
              <a:gd name="connsiteX25" fmla="*/ 304492 w 597083"/>
              <a:gd name="connsiteY25" fmla="*/ 865572 h 1159692"/>
              <a:gd name="connsiteX26" fmla="*/ 299666 w 597083"/>
              <a:gd name="connsiteY26" fmla="*/ 845726 h 1159692"/>
              <a:gd name="connsiteX27" fmla="*/ 300110 w 597083"/>
              <a:gd name="connsiteY27" fmla="*/ 842894 h 1159692"/>
              <a:gd name="connsiteX28" fmla="*/ 289908 w 597083"/>
              <a:gd name="connsiteY28" fmla="*/ 826538 h 1159692"/>
              <a:gd name="connsiteX29" fmla="*/ 269367 w 597083"/>
              <a:gd name="connsiteY29" fmla="*/ 703194 h 1159692"/>
              <a:gd name="connsiteX30" fmla="*/ 218004 w 597083"/>
              <a:gd name="connsiteY30" fmla="*/ 782191 h 1159692"/>
              <a:gd name="connsiteX31" fmla="*/ 218004 w 597083"/>
              <a:gd name="connsiteY31" fmla="*/ 1028772 h 1159692"/>
              <a:gd name="connsiteX32" fmla="*/ 164004 w 597083"/>
              <a:gd name="connsiteY32" fmla="*/ 1082772 h 1159692"/>
              <a:gd name="connsiteX33" fmla="*/ 110004 w 597083"/>
              <a:gd name="connsiteY33" fmla="*/ 1028772 h 1159692"/>
              <a:gd name="connsiteX34" fmla="*/ 110004 w 597083"/>
              <a:gd name="connsiteY34" fmla="*/ 778586 h 1159692"/>
              <a:gd name="connsiteX35" fmla="*/ 110459 w 597083"/>
              <a:gd name="connsiteY35" fmla="*/ 776330 h 1159692"/>
              <a:gd name="connsiteX36" fmla="*/ 110149 w 597083"/>
              <a:gd name="connsiteY36" fmla="*/ 757730 h 1159692"/>
              <a:gd name="connsiteX37" fmla="*/ 118049 w 597083"/>
              <a:gd name="connsiteY37" fmla="*/ 737794 h 1159692"/>
              <a:gd name="connsiteX38" fmla="*/ 216650 w 597083"/>
              <a:gd name="connsiteY38" fmla="*/ 586147 h 1159692"/>
              <a:gd name="connsiteX39" fmla="*/ 217408 w 597083"/>
              <a:gd name="connsiteY39" fmla="*/ 585374 h 1159692"/>
              <a:gd name="connsiteX40" fmla="*/ 220428 w 597083"/>
              <a:gd name="connsiteY40" fmla="*/ 569377 h 1159692"/>
              <a:gd name="connsiteX41" fmla="*/ 261754 w 597083"/>
              <a:gd name="connsiteY41" fmla="*/ 451312 h 1159692"/>
              <a:gd name="connsiteX42" fmla="*/ 414296 w 597083"/>
              <a:gd name="connsiteY42" fmla="*/ 397276 h 1159692"/>
              <a:gd name="connsiteX43" fmla="*/ 460865 w 597083"/>
              <a:gd name="connsiteY43" fmla="*/ 299620 h 1159692"/>
              <a:gd name="connsiteX44" fmla="*/ 363209 w 597083"/>
              <a:gd name="connsiteY44" fmla="*/ 253052 h 1159692"/>
              <a:gd name="connsiteX45" fmla="*/ 332902 w 597083"/>
              <a:gd name="connsiteY45" fmla="*/ 263789 h 1159692"/>
              <a:gd name="connsiteX46" fmla="*/ 336901 w 597083"/>
              <a:gd name="connsiteY46" fmla="*/ 257054 h 1159692"/>
              <a:gd name="connsiteX47" fmla="*/ 428951 w 597083"/>
              <a:gd name="connsiteY47" fmla="*/ 233682 h 1159692"/>
              <a:gd name="connsiteX48" fmla="*/ 191979 w 597083"/>
              <a:gd name="connsiteY48" fmla="*/ 95591 h 1159692"/>
              <a:gd name="connsiteX49" fmla="*/ 218674 w 597083"/>
              <a:gd name="connsiteY49" fmla="*/ 117354 h 1159692"/>
              <a:gd name="connsiteX50" fmla="*/ 309401 w 597083"/>
              <a:gd name="connsiteY50" fmla="*/ 285777 h 1159692"/>
              <a:gd name="connsiteX51" fmla="*/ 309770 w 597083"/>
              <a:gd name="connsiteY51" fmla="*/ 289402 h 1159692"/>
              <a:gd name="connsiteX52" fmla="*/ 222763 w 597083"/>
              <a:gd name="connsiteY52" fmla="*/ 314716 h 1159692"/>
              <a:gd name="connsiteX53" fmla="*/ 139439 w 597083"/>
              <a:gd name="connsiteY53" fmla="*/ 160037 h 1159692"/>
              <a:gd name="connsiteX54" fmla="*/ 157715 w 597083"/>
              <a:gd name="connsiteY54" fmla="*/ 99078 h 1159692"/>
              <a:gd name="connsiteX55" fmla="*/ 191979 w 597083"/>
              <a:gd name="connsiteY55" fmla="*/ 95591 h 1159692"/>
              <a:gd name="connsiteX56" fmla="*/ 508693 w 597083"/>
              <a:gd name="connsiteY56" fmla="*/ 3364 h 1159692"/>
              <a:gd name="connsiteX57" fmla="*/ 593719 w 597083"/>
              <a:gd name="connsiteY57" fmla="*/ 143636 h 1159692"/>
              <a:gd name="connsiteX58" fmla="*/ 453448 w 597083"/>
              <a:gd name="connsiteY58" fmla="*/ 228662 h 1159692"/>
              <a:gd name="connsiteX59" fmla="*/ 368422 w 597083"/>
              <a:gd name="connsiteY59" fmla="*/ 88390 h 1159692"/>
              <a:gd name="connsiteX60" fmla="*/ 508693 w 597083"/>
              <a:gd name="connsiteY60" fmla="*/ 3364 h 115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97083" h="1159692">
                <a:moveTo>
                  <a:pt x="47611" y="164963"/>
                </a:moveTo>
                <a:cubicBezTo>
                  <a:pt x="59108" y="165631"/>
                  <a:pt x="70350" y="170686"/>
                  <a:pt x="78613" y="179967"/>
                </a:cubicBezTo>
                <a:lnTo>
                  <a:pt x="220124" y="338945"/>
                </a:lnTo>
                <a:lnTo>
                  <a:pt x="384960" y="280555"/>
                </a:lnTo>
                <a:cubicBezTo>
                  <a:pt x="408387" y="272256"/>
                  <a:pt x="434105" y="284520"/>
                  <a:pt x="442403" y="307947"/>
                </a:cubicBezTo>
                <a:cubicBezTo>
                  <a:pt x="450702" y="331374"/>
                  <a:pt x="438438" y="357091"/>
                  <a:pt x="415012" y="365390"/>
                </a:cubicBezTo>
                <a:lnTo>
                  <a:pt x="219889" y="434509"/>
                </a:lnTo>
                <a:cubicBezTo>
                  <a:pt x="208176" y="438658"/>
                  <a:pt x="195890" y="437667"/>
                  <a:pt x="185495" y="432710"/>
                </a:cubicBezTo>
                <a:lnTo>
                  <a:pt x="164104" y="408958"/>
                </a:lnTo>
                <a:lnTo>
                  <a:pt x="160328" y="407131"/>
                </a:lnTo>
                <a:lnTo>
                  <a:pt x="11387" y="239806"/>
                </a:lnTo>
                <a:cubicBezTo>
                  <a:pt x="-5137" y="221243"/>
                  <a:pt x="-3484" y="192799"/>
                  <a:pt x="15080" y="176274"/>
                </a:cubicBezTo>
                <a:cubicBezTo>
                  <a:pt x="24362" y="168012"/>
                  <a:pt x="36114" y="164295"/>
                  <a:pt x="47611" y="164963"/>
                </a:cubicBezTo>
                <a:close/>
                <a:moveTo>
                  <a:pt x="428951" y="233682"/>
                </a:moveTo>
                <a:cubicBezTo>
                  <a:pt x="473735" y="249357"/>
                  <a:pt x="497332" y="298369"/>
                  <a:pt x="481657" y="343153"/>
                </a:cubicBezTo>
                <a:cubicBezTo>
                  <a:pt x="448639" y="437483"/>
                  <a:pt x="415621" y="531813"/>
                  <a:pt x="382604" y="626143"/>
                </a:cubicBezTo>
                <a:lnTo>
                  <a:pt x="366582" y="653121"/>
                </a:lnTo>
                <a:lnTo>
                  <a:pt x="371948" y="661725"/>
                </a:lnTo>
                <a:lnTo>
                  <a:pt x="396441" y="808797"/>
                </a:lnTo>
                <a:lnTo>
                  <a:pt x="396254" y="814260"/>
                </a:lnTo>
                <a:lnTo>
                  <a:pt x="402309" y="819792"/>
                </a:lnTo>
                <a:lnTo>
                  <a:pt x="526090" y="1084267"/>
                </a:lnTo>
                <a:cubicBezTo>
                  <a:pt x="538131" y="1109995"/>
                  <a:pt x="527036" y="1140615"/>
                  <a:pt x="501307" y="1152657"/>
                </a:cubicBezTo>
                <a:lnTo>
                  <a:pt x="496663" y="1154830"/>
                </a:lnTo>
                <a:cubicBezTo>
                  <a:pt x="470934" y="1166872"/>
                  <a:pt x="440315" y="1155776"/>
                  <a:pt x="428273" y="1130047"/>
                </a:cubicBezTo>
                <a:lnTo>
                  <a:pt x="304492" y="865572"/>
                </a:lnTo>
                <a:cubicBezTo>
                  <a:pt x="301482" y="859140"/>
                  <a:pt x="299918" y="852402"/>
                  <a:pt x="299666" y="845726"/>
                </a:cubicBezTo>
                <a:lnTo>
                  <a:pt x="300110" y="842894"/>
                </a:lnTo>
                <a:lnTo>
                  <a:pt x="289908" y="826538"/>
                </a:lnTo>
                <a:lnTo>
                  <a:pt x="269367" y="703194"/>
                </a:lnTo>
                <a:lnTo>
                  <a:pt x="218004" y="782191"/>
                </a:lnTo>
                <a:lnTo>
                  <a:pt x="218004" y="1028772"/>
                </a:lnTo>
                <a:cubicBezTo>
                  <a:pt x="218004" y="1058595"/>
                  <a:pt x="193827" y="1082772"/>
                  <a:pt x="164004" y="1082772"/>
                </a:cubicBezTo>
                <a:cubicBezTo>
                  <a:pt x="134181" y="1082772"/>
                  <a:pt x="110004" y="1058595"/>
                  <a:pt x="110004" y="1028772"/>
                </a:cubicBezTo>
                <a:lnTo>
                  <a:pt x="110004" y="778586"/>
                </a:lnTo>
                <a:lnTo>
                  <a:pt x="110459" y="776330"/>
                </a:lnTo>
                <a:lnTo>
                  <a:pt x="110149" y="757730"/>
                </a:lnTo>
                <a:cubicBezTo>
                  <a:pt x="111379" y="750823"/>
                  <a:pt x="113985" y="744045"/>
                  <a:pt x="118049" y="737794"/>
                </a:cubicBezTo>
                <a:lnTo>
                  <a:pt x="216650" y="586147"/>
                </a:lnTo>
                <a:lnTo>
                  <a:pt x="217408" y="585374"/>
                </a:lnTo>
                <a:lnTo>
                  <a:pt x="220428" y="569377"/>
                </a:lnTo>
                <a:lnTo>
                  <a:pt x="261754" y="451312"/>
                </a:lnTo>
                <a:lnTo>
                  <a:pt x="414296" y="397276"/>
                </a:lnTo>
                <a:cubicBezTo>
                  <a:pt x="454123" y="383168"/>
                  <a:pt x="474971" y="339446"/>
                  <a:pt x="460865" y="299620"/>
                </a:cubicBezTo>
                <a:cubicBezTo>
                  <a:pt x="446757" y="259793"/>
                  <a:pt x="403034" y="238945"/>
                  <a:pt x="363209" y="253052"/>
                </a:cubicBezTo>
                <a:lnTo>
                  <a:pt x="332902" y="263789"/>
                </a:lnTo>
                <a:lnTo>
                  <a:pt x="336901" y="257054"/>
                </a:lnTo>
                <a:cubicBezTo>
                  <a:pt x="359398" y="232260"/>
                  <a:pt x="395363" y="221926"/>
                  <a:pt x="428951" y="233682"/>
                </a:cubicBezTo>
                <a:close/>
                <a:moveTo>
                  <a:pt x="191979" y="95591"/>
                </a:moveTo>
                <a:cubicBezTo>
                  <a:pt x="203011" y="98899"/>
                  <a:pt x="212781" y="106414"/>
                  <a:pt x="218674" y="117354"/>
                </a:cubicBezTo>
                <a:lnTo>
                  <a:pt x="309401" y="285777"/>
                </a:lnTo>
                <a:lnTo>
                  <a:pt x="309770" y="289402"/>
                </a:lnTo>
                <a:lnTo>
                  <a:pt x="222763" y="314716"/>
                </a:lnTo>
                <a:lnTo>
                  <a:pt x="139439" y="160037"/>
                </a:lnTo>
                <a:cubicBezTo>
                  <a:pt x="127652" y="138156"/>
                  <a:pt x="135835" y="110864"/>
                  <a:pt x="157715" y="99078"/>
                </a:cubicBezTo>
                <a:cubicBezTo>
                  <a:pt x="168655" y="93184"/>
                  <a:pt x="180949" y="92283"/>
                  <a:pt x="191979" y="95591"/>
                </a:cubicBezTo>
                <a:close/>
                <a:moveTo>
                  <a:pt x="508693" y="3364"/>
                </a:moveTo>
                <a:cubicBezTo>
                  <a:pt x="570907" y="18620"/>
                  <a:pt x="608975" y="81422"/>
                  <a:pt x="593719" y="143636"/>
                </a:cubicBezTo>
                <a:cubicBezTo>
                  <a:pt x="578463" y="205850"/>
                  <a:pt x="515661" y="243917"/>
                  <a:pt x="453448" y="228662"/>
                </a:cubicBezTo>
                <a:cubicBezTo>
                  <a:pt x="391234" y="213406"/>
                  <a:pt x="353166" y="150604"/>
                  <a:pt x="368422" y="88390"/>
                </a:cubicBezTo>
                <a:cubicBezTo>
                  <a:pt x="383677" y="26176"/>
                  <a:pt x="446479" y="-11891"/>
                  <a:pt x="508693" y="336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" name="Group 682">
            <a:extLst>
              <a:ext uri="{FF2B5EF4-FFF2-40B4-BE49-F238E27FC236}">
                <a16:creationId xmlns="" xmlns:a16="http://schemas.microsoft.com/office/drawing/2014/main" id="{279F5673-10A8-4ABF-8CDE-84B7F58582BE}"/>
              </a:ext>
            </a:extLst>
          </p:cNvPr>
          <p:cNvGrpSpPr/>
          <p:nvPr/>
        </p:nvGrpSpPr>
        <p:grpSpPr>
          <a:xfrm>
            <a:off x="494383" y="914401"/>
            <a:ext cx="3345753" cy="2956698"/>
            <a:chOff x="6544193" y="1825653"/>
            <a:chExt cx="2054351" cy="1106731"/>
          </a:xfrm>
        </p:grpSpPr>
        <p:sp>
          <p:nvSpPr>
            <p:cNvPr id="684" name="TextBox 683">
              <a:extLst>
                <a:ext uri="{FF2B5EF4-FFF2-40B4-BE49-F238E27FC236}">
                  <a16:creationId xmlns="" xmlns:a16="http://schemas.microsoft.com/office/drawing/2014/main" id="{DAB139A2-A0A8-4447-A2BF-7EB5E0292802}"/>
                </a:ext>
              </a:extLst>
            </p:cNvPr>
            <p:cNvSpPr txBox="1"/>
            <p:nvPr/>
          </p:nvSpPr>
          <p:spPr>
            <a:xfrm>
              <a:off x="6560547" y="2333319"/>
              <a:ext cx="2037997" cy="599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Эту стратегию планировалось внедрять для 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искоренения </a:t>
              </a:r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случаев смертельного травматизма на 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производстве</a:t>
              </a:r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увеличения инвестиций в научные исследования и обучение работников</a:t>
              </a:r>
              <a:endParaRPr lang="en-US" altLang="ko-KR" sz="1400" b="1" u="sng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85" name="TextBox 684">
              <a:extLst>
                <a:ext uri="{FF2B5EF4-FFF2-40B4-BE49-F238E27FC236}">
                  <a16:creationId xmlns="" xmlns:a16="http://schemas.microsoft.com/office/drawing/2014/main" id="{6622CC63-DF45-4E7E-A7F4-D8CD43D99479}"/>
                </a:ext>
              </a:extLst>
            </p:cNvPr>
            <p:cNvSpPr txBox="1"/>
            <p:nvPr/>
          </p:nvSpPr>
          <p:spPr>
            <a:xfrm>
              <a:off x="6544193" y="1825653"/>
              <a:ext cx="2037995" cy="518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марте 2014 года парламент Швеции начал диалог с социальными партнерами относительно применения стратегии </a:t>
              </a:r>
              <a:r>
                <a:rPr lang="en-US" sz="1400" b="1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Vision Zero</a:t>
              </a:r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на всех рабочих местах</a:t>
              </a:r>
              <a:endParaRPr lang="ko-KR" altLang="en-US" sz="14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688" name="TextBox 687">
            <a:extLst>
              <a:ext uri="{FF2B5EF4-FFF2-40B4-BE49-F238E27FC236}">
                <a16:creationId xmlns="" xmlns:a16="http://schemas.microsoft.com/office/drawing/2014/main" id="{13BDA77B-24B3-4EDA-8D70-4AF44859912F}"/>
              </a:ext>
            </a:extLst>
          </p:cNvPr>
          <p:cNvSpPr txBox="1"/>
          <p:nvPr/>
        </p:nvSpPr>
        <p:spPr>
          <a:xfrm>
            <a:off x="366454" y="4460032"/>
            <a:ext cx="29878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537" indent="0" algn="ctr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Парадигма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представленная в стратегии, такова: «Никто не должен умереть или получить увечье в результате своей работы». </a:t>
            </a:r>
          </a:p>
        </p:txBody>
      </p:sp>
      <p:sp>
        <p:nvSpPr>
          <p:cNvPr id="690" name="TextBox 689">
            <a:extLst>
              <a:ext uri="{FF2B5EF4-FFF2-40B4-BE49-F238E27FC236}">
                <a16:creationId xmlns="" xmlns:a16="http://schemas.microsoft.com/office/drawing/2014/main" id="{14759D68-21F6-41AD-A30A-9623BC84476C}"/>
              </a:ext>
            </a:extLst>
          </p:cNvPr>
          <p:cNvSpPr txBox="1"/>
          <p:nvPr/>
        </p:nvSpPr>
        <p:spPr>
          <a:xfrm>
            <a:off x="8155227" y="1192144"/>
            <a:ext cx="3496719" cy="123110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marL="109537" indent="0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 Zero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производства была представлена ​​в 2016 году и содержит три основных направления: </a:t>
            </a:r>
          </a:p>
        </p:txBody>
      </p:sp>
      <p:sp>
        <p:nvSpPr>
          <p:cNvPr id="691" name="TextBox 690">
            <a:extLst>
              <a:ext uri="{FF2B5EF4-FFF2-40B4-BE49-F238E27FC236}">
                <a16:creationId xmlns="" xmlns:a16="http://schemas.microsoft.com/office/drawing/2014/main" id="{18CC9545-F8B5-42B6-9289-E74E1F66230A}"/>
              </a:ext>
            </a:extLst>
          </p:cNvPr>
          <p:cNvSpPr txBox="1"/>
          <p:nvPr/>
        </p:nvSpPr>
        <p:spPr>
          <a:xfrm>
            <a:off x="8148805" y="2445178"/>
            <a:ext cx="3673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устранение несчастных случаев со смертельным исходом, а также предотвращение производственного травматизма в целом;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устойчивой трудовой жизни трудоспособного населения;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психологический климат на рабочем месте. </a:t>
            </a:r>
          </a:p>
        </p:txBody>
      </p:sp>
    </p:spTree>
    <p:extLst>
      <p:ext uri="{BB962C8B-B14F-4D97-AF65-F5344CB8AC3E}">
        <p14:creationId xmlns="" xmlns:p14="http://schemas.microsoft.com/office/powerpoint/2010/main" val="382423559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310200" y="806201"/>
            <a:ext cx="5476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indent="0">
              <a:buNone/>
            </a:pPr>
            <a:r>
              <a:rPr lang="ru-RU" sz="2400" dirty="0"/>
              <a:t>	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Ассоциация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страхователей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Германии</a:t>
            </a:r>
            <a:r>
              <a:rPr lang="en-US" sz="2400" dirty="0">
                <a:solidFill>
                  <a:srgbClr val="002060"/>
                </a:solidFill>
              </a:rPr>
              <a:t> (DGUV) в 2008 </a:t>
            </a:r>
            <a:r>
              <a:rPr lang="en-US" sz="2400" dirty="0" err="1">
                <a:solidFill>
                  <a:srgbClr val="002060"/>
                </a:solidFill>
              </a:rPr>
              <a:t>году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впервые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официально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включила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стратегию</a:t>
            </a:r>
            <a:r>
              <a:rPr lang="en-US" sz="2400" dirty="0">
                <a:solidFill>
                  <a:srgbClr val="002060"/>
                </a:solidFill>
              </a:rPr>
              <a:t> Vision Zero в </a:t>
            </a:r>
            <a:r>
              <a:rPr lang="en-US" sz="2400" dirty="0" err="1">
                <a:solidFill>
                  <a:srgbClr val="002060"/>
                </a:solidFill>
              </a:rPr>
              <a:t>свои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принципы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профилактики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762678" y="423448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90" r="24990"/>
          <a:stretch>
            <a:fillRect/>
          </a:stretch>
        </p:blipFill>
        <p:spPr/>
      </p:pic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-80046" y="4452802"/>
            <a:ext cx="6455938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9537"/>
            <a:r>
              <a:rPr lang="ru-RU" dirty="0" err="1">
                <a:solidFill>
                  <a:srgbClr val="002060"/>
                </a:solidFill>
              </a:rPr>
              <a:t>Vision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Zero</a:t>
            </a:r>
            <a:r>
              <a:rPr lang="ru-RU" dirty="0">
                <a:solidFill>
                  <a:srgbClr val="002060"/>
                </a:solidFill>
              </a:rPr>
              <a:t> от </a:t>
            </a:r>
            <a:r>
              <a:rPr lang="ru-RU" dirty="0" err="1" smtClean="0">
                <a:solidFill>
                  <a:srgbClr val="002060"/>
                </a:solidFill>
              </a:rPr>
              <a:t>Ассоци</a:t>
            </a:r>
            <a:r>
              <a:rPr lang="ru-RU" dirty="0" smtClean="0">
                <a:solidFill>
                  <a:srgbClr val="002060"/>
                </a:solidFill>
              </a:rPr>
              <a:t>- </a:t>
            </a:r>
            <a:r>
              <a:rPr lang="ru-RU" dirty="0" err="1" smtClean="0">
                <a:solidFill>
                  <a:srgbClr val="002060"/>
                </a:solidFill>
              </a:rPr>
              <a:t>ации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страхователей </a:t>
            </a:r>
            <a:r>
              <a:rPr lang="ru-RU" dirty="0" smtClean="0">
                <a:solidFill>
                  <a:srgbClr val="002060"/>
                </a:solidFill>
              </a:rPr>
              <a:t>    Германии, 2008 г.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279031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977" y="998041"/>
            <a:ext cx="12188825" cy="7757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Стратегия базируется на четырех основных принципах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0" y="6599761"/>
            <a:ext cx="12188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  <a:hlinkClick r:id="rId2"/>
              </a:rPr>
              <a:t>www.free-powerpoint-templates-design.com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49" name="Up Arrow 3">
            <a:extLst>
              <a:ext uri="{FF2B5EF4-FFF2-40B4-BE49-F238E27FC236}">
                <a16:creationId xmlns="" xmlns:a16="http://schemas.microsoft.com/office/drawing/2014/main" id="{9D2C0A2C-9545-450B-A2E4-51EFBB9C2CAD}"/>
              </a:ext>
            </a:extLst>
          </p:cNvPr>
          <p:cNvSpPr/>
          <p:nvPr/>
        </p:nvSpPr>
        <p:spPr>
          <a:xfrm>
            <a:off x="943551" y="1772912"/>
            <a:ext cx="2188167" cy="4418771"/>
          </a:xfrm>
          <a:prstGeom prst="upArrow">
            <a:avLst>
              <a:gd name="adj1" fmla="val 66553"/>
              <a:gd name="adj2" fmla="val 306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ECBB9E6A-E133-4C94-9DA0-50258F0051A9}"/>
              </a:ext>
            </a:extLst>
          </p:cNvPr>
          <p:cNvSpPr/>
          <p:nvPr/>
        </p:nvSpPr>
        <p:spPr>
          <a:xfrm>
            <a:off x="1748534" y="2546874"/>
            <a:ext cx="4345879" cy="7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0314C64A-00C2-41CD-AEC2-9633FD5BC909}"/>
              </a:ext>
            </a:extLst>
          </p:cNvPr>
          <p:cNvSpPr/>
          <p:nvPr/>
        </p:nvSpPr>
        <p:spPr>
          <a:xfrm>
            <a:off x="1748534" y="3419123"/>
            <a:ext cx="4345879" cy="72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68801937-E6CD-4963-BB53-0E1A3B67BC66}"/>
              </a:ext>
            </a:extLst>
          </p:cNvPr>
          <p:cNvSpPr/>
          <p:nvPr/>
        </p:nvSpPr>
        <p:spPr>
          <a:xfrm>
            <a:off x="1748534" y="4289648"/>
            <a:ext cx="4345879" cy="72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08AA1FD6-40BC-4D69-A95F-84F15B8A1EF0}"/>
              </a:ext>
            </a:extLst>
          </p:cNvPr>
          <p:cNvSpPr/>
          <p:nvPr/>
        </p:nvSpPr>
        <p:spPr>
          <a:xfrm>
            <a:off x="1748534" y="5155396"/>
            <a:ext cx="4345879" cy="7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grpSp>
        <p:nvGrpSpPr>
          <p:cNvPr id="2" name="Group 55">
            <a:extLst>
              <a:ext uri="{FF2B5EF4-FFF2-40B4-BE49-F238E27FC236}">
                <a16:creationId xmlns="" xmlns:a16="http://schemas.microsoft.com/office/drawing/2014/main" id="{15C67522-3348-40FB-BC23-5B38CE4B63E1}"/>
              </a:ext>
            </a:extLst>
          </p:cNvPr>
          <p:cNvGrpSpPr/>
          <p:nvPr/>
        </p:nvGrpSpPr>
        <p:grpSpPr>
          <a:xfrm>
            <a:off x="1273473" y="2336516"/>
            <a:ext cx="1493120" cy="756162"/>
            <a:chOff x="4333508" y="1848856"/>
            <a:chExt cx="1493509" cy="756162"/>
          </a:xfrm>
        </p:grpSpPr>
        <p:pic>
          <p:nvPicPr>
            <p:cNvPr id="57" name="Picture 2" descr="E:\002-KIMS BUSINESS\007-04-1-FIVERR\01-PPT-TEMPLATE\COVER-PSD\05-cut-01.png">
              <a:extLst>
                <a:ext uri="{FF2B5EF4-FFF2-40B4-BE49-F238E27FC236}">
                  <a16:creationId xmlns="" xmlns:a16="http://schemas.microsoft.com/office/drawing/2014/main" id="{08BCF246-BA64-438F-8B2D-9291621EAB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Isosceles Triangle 57">
              <a:extLst>
                <a:ext uri="{FF2B5EF4-FFF2-40B4-BE49-F238E27FC236}">
                  <a16:creationId xmlns="" xmlns:a16="http://schemas.microsoft.com/office/drawing/2014/main" id="{6FE6B182-139C-4CFE-8BD8-475D84202C33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grpSp>
        <p:nvGrpSpPr>
          <p:cNvPr id="3" name="Group 58">
            <a:extLst>
              <a:ext uri="{FF2B5EF4-FFF2-40B4-BE49-F238E27FC236}">
                <a16:creationId xmlns="" xmlns:a16="http://schemas.microsoft.com/office/drawing/2014/main" id="{4CD484C3-D8E9-41CD-8D10-9B425A011E61}"/>
              </a:ext>
            </a:extLst>
          </p:cNvPr>
          <p:cNvGrpSpPr/>
          <p:nvPr/>
        </p:nvGrpSpPr>
        <p:grpSpPr>
          <a:xfrm>
            <a:off x="1273473" y="3213184"/>
            <a:ext cx="1493120" cy="756162"/>
            <a:chOff x="4333508" y="1848856"/>
            <a:chExt cx="1493509" cy="756162"/>
          </a:xfrm>
        </p:grpSpPr>
        <p:pic>
          <p:nvPicPr>
            <p:cNvPr id="60" name="Picture 2" descr="E:\002-KIMS BUSINESS\007-04-1-FIVERR\01-PPT-TEMPLATE\COVER-PSD\05-cut-01.png">
              <a:extLst>
                <a:ext uri="{FF2B5EF4-FFF2-40B4-BE49-F238E27FC236}">
                  <a16:creationId xmlns="" xmlns:a16="http://schemas.microsoft.com/office/drawing/2014/main" id="{567C9751-B248-4013-86E6-CD08210308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Isosceles Triangle 60">
              <a:extLst>
                <a:ext uri="{FF2B5EF4-FFF2-40B4-BE49-F238E27FC236}">
                  <a16:creationId xmlns="" xmlns:a16="http://schemas.microsoft.com/office/drawing/2014/main" id="{65D5E47F-9EC9-4662-BBE7-3484982EC7CD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5" name="Group 61">
            <a:extLst>
              <a:ext uri="{FF2B5EF4-FFF2-40B4-BE49-F238E27FC236}">
                <a16:creationId xmlns="" xmlns:a16="http://schemas.microsoft.com/office/drawing/2014/main" id="{8BBE273C-9E4F-4B37-8446-99EFFA0BD5A9}"/>
              </a:ext>
            </a:extLst>
          </p:cNvPr>
          <p:cNvGrpSpPr/>
          <p:nvPr/>
        </p:nvGrpSpPr>
        <p:grpSpPr>
          <a:xfrm>
            <a:off x="1273473" y="4089850"/>
            <a:ext cx="1493120" cy="756162"/>
            <a:chOff x="4333508" y="1848856"/>
            <a:chExt cx="1493509" cy="756162"/>
          </a:xfrm>
        </p:grpSpPr>
        <p:pic>
          <p:nvPicPr>
            <p:cNvPr id="63" name="Picture 2" descr="E:\002-KIMS BUSINESS\007-04-1-FIVERR\01-PPT-TEMPLATE\COVER-PSD\05-cut-01.png">
              <a:extLst>
                <a:ext uri="{FF2B5EF4-FFF2-40B4-BE49-F238E27FC236}">
                  <a16:creationId xmlns="" xmlns:a16="http://schemas.microsoft.com/office/drawing/2014/main" id="{189ED293-F7FD-4C89-A767-486B205EEE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Isosceles Triangle 63">
              <a:extLst>
                <a:ext uri="{FF2B5EF4-FFF2-40B4-BE49-F238E27FC236}">
                  <a16:creationId xmlns="" xmlns:a16="http://schemas.microsoft.com/office/drawing/2014/main" id="{A8C1FB3E-6438-4D9A-8E52-25277758D991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6" name="Group 64">
            <a:extLst>
              <a:ext uri="{FF2B5EF4-FFF2-40B4-BE49-F238E27FC236}">
                <a16:creationId xmlns="" xmlns:a16="http://schemas.microsoft.com/office/drawing/2014/main" id="{496C8C5F-4568-4663-95ED-CE9BB3AF5E8F}"/>
              </a:ext>
            </a:extLst>
          </p:cNvPr>
          <p:cNvGrpSpPr/>
          <p:nvPr/>
        </p:nvGrpSpPr>
        <p:grpSpPr>
          <a:xfrm>
            <a:off x="1273473" y="4966518"/>
            <a:ext cx="1493120" cy="756162"/>
            <a:chOff x="4333508" y="1848856"/>
            <a:chExt cx="1493509" cy="756162"/>
          </a:xfrm>
        </p:grpSpPr>
        <p:pic>
          <p:nvPicPr>
            <p:cNvPr id="66" name="Picture 2" descr="E:\002-KIMS BUSINESS\007-04-1-FIVERR\01-PPT-TEMPLATE\COVER-PSD\05-cut-01.png">
              <a:extLst>
                <a:ext uri="{FF2B5EF4-FFF2-40B4-BE49-F238E27FC236}">
                  <a16:creationId xmlns="" xmlns:a16="http://schemas.microsoft.com/office/drawing/2014/main" id="{A299916C-1435-41FC-9DE1-3C3667FAC0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Isosceles Triangle 66">
              <a:extLst>
                <a:ext uri="{FF2B5EF4-FFF2-40B4-BE49-F238E27FC236}">
                  <a16:creationId xmlns="" xmlns:a16="http://schemas.microsoft.com/office/drawing/2014/main" id="{6825E01E-04F7-488D-8BEC-C57BF3E7F434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EC8F0AD9-E491-4721-8943-F74225932BFA}"/>
              </a:ext>
            </a:extLst>
          </p:cNvPr>
          <p:cNvSpPr txBox="1"/>
          <p:nvPr/>
        </p:nvSpPr>
        <p:spPr>
          <a:xfrm>
            <a:off x="6424199" y="3419124"/>
            <a:ext cx="4893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Стратегия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Vision Zero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основана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очевидном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факте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что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ошибки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работе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дорогах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никогда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могут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быть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полностью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устранены</a:t>
            </a:r>
            <a:endParaRPr lang="ko-KR" altLang="en-US" sz="12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00913DBA-EB0C-44A1-BB65-E805D20016D3}"/>
              </a:ext>
            </a:extLst>
          </p:cNvPr>
          <p:cNvSpPr txBox="1"/>
          <p:nvPr/>
        </p:nvSpPr>
        <p:spPr>
          <a:xfrm>
            <a:off x="6424199" y="2717381"/>
            <a:ext cx="48939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Ничто не превышает по ценности человеческую жизнь</a:t>
            </a:r>
            <a:endParaRPr lang="ko-KR" altLang="en-US" sz="12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6479F341-CBB7-4556-811B-1232C8B2C8E1}"/>
              </a:ext>
            </a:extLst>
          </p:cNvPr>
          <p:cNvSpPr txBox="1"/>
          <p:nvPr/>
        </p:nvSpPr>
        <p:spPr>
          <a:xfrm>
            <a:off x="6417477" y="4373976"/>
            <a:ext cx="4893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Именно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потому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что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люди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ошибаются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необходимо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сделать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так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чтобы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ошибки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не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стоили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жизни</a:t>
            </a:r>
            <a:endParaRPr lang="ko-KR" altLang="en-US" sz="12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="" xmlns:a16="http://schemas.microsoft.com/office/drawing/2014/main" id="{C6D37326-BBF3-462A-A317-9D28998197A9}"/>
              </a:ext>
            </a:extLst>
          </p:cNvPr>
          <p:cNvSpPr txBox="1"/>
          <p:nvPr/>
        </p:nvSpPr>
        <p:spPr>
          <a:xfrm>
            <a:off x="6409241" y="5080466"/>
            <a:ext cx="5560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Водители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транспортных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средств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, а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также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работники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могут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самостоятельно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создавать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безопасные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условия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труда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или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транспортную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инфраструктуру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Это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означает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что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«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разработчики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»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систем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организации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труда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дорожного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движения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должны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обеспечить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адаптацию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рабочего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места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транспортных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средств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для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целей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его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максимальной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безопасности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, а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не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accent2">
                    <a:lumMod val="50000"/>
                  </a:schemeClr>
                </a:solidFill>
              </a:rPr>
              <a:t>наоборот</a:t>
            </a:r>
            <a:endParaRPr lang="ko-KR" altLang="en-US" sz="12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80" name="Text Placeholder 12">
            <a:extLst>
              <a:ext uri="{FF2B5EF4-FFF2-40B4-BE49-F238E27FC236}">
                <a16:creationId xmlns="" xmlns:a16="http://schemas.microsoft.com/office/drawing/2014/main" id="{7593FD0F-179A-4111-8621-5A9271666523}"/>
              </a:ext>
            </a:extLst>
          </p:cNvPr>
          <p:cNvSpPr txBox="1">
            <a:spLocks/>
          </p:cNvSpPr>
          <p:nvPr/>
        </p:nvSpPr>
        <p:spPr>
          <a:xfrm>
            <a:off x="3461503" y="2671917"/>
            <a:ext cx="2523761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200" b="1" i="1" u="sng" dirty="0">
                <a:solidFill>
                  <a:schemeClr val="bg1"/>
                </a:solidFill>
              </a:rPr>
              <a:t>право на жизнь не подлежит обсуждению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1" name="Text Placeholder 12">
            <a:extLst>
              <a:ext uri="{FF2B5EF4-FFF2-40B4-BE49-F238E27FC236}">
                <a16:creationId xmlns="" xmlns:a16="http://schemas.microsoft.com/office/drawing/2014/main" id="{F8F8D1B5-97B6-4C2D-A5DF-DAA88AD5ADF9}"/>
              </a:ext>
            </a:extLst>
          </p:cNvPr>
          <p:cNvSpPr txBox="1">
            <a:spLocks/>
          </p:cNvSpPr>
          <p:nvPr/>
        </p:nvSpPr>
        <p:spPr>
          <a:xfrm>
            <a:off x="3368582" y="3674953"/>
            <a:ext cx="2488964" cy="29028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200" b="1" i="1" u="sng" dirty="0">
                <a:solidFill>
                  <a:schemeClr val="bg1"/>
                </a:solidFill>
              </a:rPr>
              <a:t>люди совершают ошибки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2" name="Text Placeholder 12">
            <a:extLst>
              <a:ext uri="{FF2B5EF4-FFF2-40B4-BE49-F238E27FC236}">
                <a16:creationId xmlns="" xmlns:a16="http://schemas.microsoft.com/office/drawing/2014/main" id="{34A35716-0054-4583-80FB-611E6C1FA8E9}"/>
              </a:ext>
            </a:extLst>
          </p:cNvPr>
          <p:cNvSpPr txBox="1">
            <a:spLocks/>
          </p:cNvSpPr>
          <p:nvPr/>
        </p:nvSpPr>
        <p:spPr>
          <a:xfrm>
            <a:off x="2647386" y="4326892"/>
            <a:ext cx="3447026" cy="33918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200" b="1" i="1" u="sng" dirty="0">
                <a:solidFill>
                  <a:schemeClr val="bg1"/>
                </a:solidFill>
              </a:rPr>
              <a:t>способность справляться с физическими и психологическими нагрузками имеет решающее значение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3" name="Text Placeholder 12">
            <a:extLst>
              <a:ext uri="{FF2B5EF4-FFF2-40B4-BE49-F238E27FC236}">
                <a16:creationId xmlns="" xmlns:a16="http://schemas.microsoft.com/office/drawing/2014/main" id="{92047BC1-1918-4715-A88F-A874EA5F5125}"/>
              </a:ext>
            </a:extLst>
          </p:cNvPr>
          <p:cNvSpPr txBox="1">
            <a:spLocks/>
          </p:cNvSpPr>
          <p:nvPr/>
        </p:nvSpPr>
        <p:spPr>
          <a:xfrm>
            <a:off x="3205783" y="5279339"/>
            <a:ext cx="265176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200" b="1" i="1" u="sng" dirty="0">
                <a:solidFill>
                  <a:schemeClr val="bg1"/>
                </a:solidFill>
              </a:rPr>
              <a:t>ситуационная профилактика – на первом месте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3" name="Picture 2" descr="https://www.dvr.de/bilder2017/logo-vision-zero-2017-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297" y="38272"/>
            <a:ext cx="3470716" cy="832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288857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310200" y="806201"/>
            <a:ext cx="547628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indent="0">
              <a:buNone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2012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году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u="sng" dirty="0" err="1">
                <a:solidFill>
                  <a:schemeClr val="accent4">
                    <a:lumMod val="50000"/>
                  </a:schemeClr>
                </a:solidFill>
              </a:rPr>
              <a:t>Международная</a:t>
            </a:r>
            <a:r>
              <a:rPr lang="en-US" sz="1600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u="sng" dirty="0" err="1">
                <a:solidFill>
                  <a:schemeClr val="accent4">
                    <a:lumMod val="50000"/>
                  </a:schemeClr>
                </a:solidFill>
              </a:rPr>
              <a:t>секция</a:t>
            </a:r>
            <a:r>
              <a:rPr lang="en-US" sz="1600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u="sng" dirty="0" err="1">
                <a:solidFill>
                  <a:schemeClr val="accent4">
                    <a:lumMod val="50000"/>
                  </a:schemeClr>
                </a:solidFill>
              </a:rPr>
              <a:t>угольной</a:t>
            </a:r>
            <a:r>
              <a:rPr lang="en-US" sz="1600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u="sng" dirty="0" err="1">
                <a:solidFill>
                  <a:schemeClr val="accent4">
                    <a:lumMod val="50000"/>
                  </a:schemeClr>
                </a:solidFill>
              </a:rPr>
              <a:t>отрасли</a:t>
            </a:r>
            <a:r>
              <a:rPr lang="en-US" sz="1600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МАСО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,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первая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из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13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Международных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секций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МАСО,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приняла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решение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разработать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свою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стратегию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профилактики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под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названием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«Vision Zero: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безопасность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и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здоровье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угольной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отрасли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во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всем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мире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!». 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  <a:p>
            <a:pPr marL="109537" indent="0">
              <a:buNone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en-US" sz="1600" dirty="0" err="1" smtClean="0">
                <a:solidFill>
                  <a:schemeClr val="accent4">
                    <a:lumMod val="50000"/>
                  </a:schemeClr>
                </a:solidFill>
              </a:rPr>
              <a:t>Эта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стратегия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основана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убеждении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том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что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даже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угольной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отрасли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меры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предупреждения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и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профилактики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могут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создать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условия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которых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«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несчастные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случаи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производстве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ушли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</a:rPr>
              <a:t>прошлое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, и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никто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не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убит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или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не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получил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пожизненного</a:t>
            </a:r>
            <a:r>
              <a:rPr lang="en-US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4">
                    <a:lumMod val="50000"/>
                  </a:schemeClr>
                </a:solidFill>
              </a:rPr>
              <a:t>увечья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</a:rPr>
              <a:t>»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762678" y="423448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462253" y="4530293"/>
            <a:ext cx="4867775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9537"/>
            <a:r>
              <a:rPr lang="en-US" dirty="0" err="1">
                <a:solidFill>
                  <a:schemeClr val="bg1"/>
                </a:solidFill>
              </a:rPr>
              <a:t>Международный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уровень</a:t>
            </a:r>
            <a:r>
              <a:rPr lang="en-US" dirty="0">
                <a:solidFill>
                  <a:schemeClr val="bg1"/>
                </a:solidFill>
              </a:rPr>
              <a:t>: МАСО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1" r="236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44649757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389125" y="101027"/>
            <a:ext cx="547628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июне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2015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года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заседании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Специальной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комиссии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МАСО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мерам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профилактики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Южной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Корее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все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секции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единодушно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решили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присоединиться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к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стратегии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Vision Zero. 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  <a:p>
            <a:pPr indent="449580" algn="just"/>
            <a:endParaRPr lang="ru-RU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рамках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стратегии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были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разработаны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7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Золотых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правил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которые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мнению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МАСО,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должны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помочь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работодателям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достичь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уровня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нулевого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травматизм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своих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предприятиях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.</a:t>
            </a:r>
          </a:p>
          <a:p>
            <a:pPr indent="449580" algn="just"/>
            <a:endParaRPr lang="ru-RU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  <a:p>
            <a:pPr indent="449580" algn="just"/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На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Всемирном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конгрессе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охране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труда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Сингапуре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в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сентябре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2017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года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МАСО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объявило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о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том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что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стратегия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Vision Zero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приобретает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международный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статус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Тогда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же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было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представлено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и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Руководство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для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работодателей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по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внедрению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7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золотых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правил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359128" y="390497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462253" y="4530293"/>
            <a:ext cx="4867775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9537"/>
            <a:r>
              <a:rPr lang="en-US" dirty="0" err="1">
                <a:solidFill>
                  <a:schemeClr val="bg1"/>
                </a:solidFill>
              </a:rPr>
              <a:t>Международный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уровень</a:t>
            </a:r>
            <a:r>
              <a:rPr lang="en-US" dirty="0">
                <a:solidFill>
                  <a:schemeClr val="bg1"/>
                </a:solidFill>
              </a:rPr>
              <a:t>: МАСО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1" r="236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14122619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754"/>
            <a:ext cx="12188825" cy="68977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6963249"/>
      </p:ext>
    </p:extLst>
  </p:cSld>
  <p:clrMapOvr>
    <a:masterClrMapping/>
  </p:clrMapOvr>
  <p:transition spd="med">
    <p:fad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126</a:t>
            </a:fld>
            <a:endParaRPr lang="ru-RU"/>
          </a:p>
        </p:txBody>
      </p:sp>
      <p:pic>
        <p:nvPicPr>
          <p:cNvPr id="5" name="Рисунок 4" descr="2017-08-23_14-40-49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5868142"/>
      </p:ext>
    </p:extLst>
  </p:cSld>
  <p:clrMapOvr>
    <a:masterClrMapping/>
  </p:clrMapOvr>
  <p:transition spd="med">
    <p:fad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127</a:t>
            </a:fld>
            <a:endParaRPr lang="ru-RU"/>
          </a:p>
        </p:txBody>
      </p:sp>
      <p:pic>
        <p:nvPicPr>
          <p:cNvPr id="290818" name="Picture 2" descr="http://www.trudcontrol.ru/files/editor/images/avatars/%D0%A1%D1%82%D0%B0%D1%82%D0%B8%D1%81%D1%82%D0%B8%D0%BA%D0%B0/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87" y="442960"/>
            <a:ext cx="8471729" cy="6415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1258" y="73628"/>
            <a:ext cx="11422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hlinkClick r:id="rId3"/>
              </a:rPr>
              <a:t>http://</a:t>
            </a:r>
            <a:r>
              <a:rPr lang="ru-RU" dirty="0" smtClean="0">
                <a:solidFill>
                  <a:srgbClr val="002060"/>
                </a:solidFill>
                <a:hlinkClick r:id="rId3"/>
              </a:rPr>
              <a:t>visionzero.global/sites/default/files/2017-08/5-Vision_zero_Guide-Web.pdf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3221610"/>
      </p:ext>
    </p:extLst>
  </p:cSld>
  <p:clrMapOvr>
    <a:masterClrMapping/>
  </p:clrMapOvr>
  <p:transition spd="med">
    <p:fad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92"/>
            <a:ext cx="12188825" cy="67805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7384409"/>
      </p:ext>
    </p:extLst>
  </p:cSld>
  <p:clrMapOvr>
    <a:masterClrMapping/>
  </p:clrMapOvr>
  <p:transition spd="med">
    <p:fad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96626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http://i1.wp.com/vetrodvig.ru/wp-content/uploads/2013/02/%D0%9D%D0%BE%D0%B2%D1%8B%D0%B9-%D1%80%D0%B8%D1%81%D1%83%D0%BD%D0%BE%D0%B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" y="1242308"/>
            <a:ext cx="12184822" cy="5618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67608" y="188640"/>
            <a:ext cx="7057610" cy="9264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t"/>
            <a:r>
              <a:rPr lang="ru-RU" sz="2400" b="1" dirty="0" smtClean="0">
                <a:solidFill>
                  <a:srgbClr val="009900"/>
                </a:solidFill>
              </a:rPr>
              <a:t>Производство ветроэнергетических установок</a:t>
            </a:r>
            <a:endParaRPr lang="ru-RU" sz="2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Rounded Rectangle 1">
            <a:extLst>
              <a:ext uri="{FF2B5EF4-FFF2-40B4-BE49-F238E27FC236}">
                <a16:creationId xmlns="" xmlns:a16="http://schemas.microsoft.com/office/drawing/2014/main" id="{4CDF6471-02B0-48F0-80FA-FD69A7E6E47A}"/>
              </a:ext>
            </a:extLst>
          </p:cNvPr>
          <p:cNvSpPr/>
          <p:nvPr/>
        </p:nvSpPr>
        <p:spPr>
          <a:xfrm>
            <a:off x="8751488" y="911468"/>
            <a:ext cx="2212015" cy="457200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5" name="Rounded Rectangle 2">
            <a:extLst>
              <a:ext uri="{FF2B5EF4-FFF2-40B4-BE49-F238E27FC236}">
                <a16:creationId xmlns="" xmlns:a16="http://schemas.microsoft.com/office/drawing/2014/main" id="{23ABC680-EA84-44F8-A927-D5F74C6CBED6}"/>
              </a:ext>
            </a:extLst>
          </p:cNvPr>
          <p:cNvSpPr/>
          <p:nvPr/>
        </p:nvSpPr>
        <p:spPr>
          <a:xfrm>
            <a:off x="6165352" y="911468"/>
            <a:ext cx="2212015" cy="4572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6" name="Rounded Rectangle 3">
            <a:extLst>
              <a:ext uri="{FF2B5EF4-FFF2-40B4-BE49-F238E27FC236}">
                <a16:creationId xmlns="" xmlns:a16="http://schemas.microsoft.com/office/drawing/2014/main" id="{8CB43480-959D-4C76-A982-05E7E269B0F7}"/>
              </a:ext>
            </a:extLst>
          </p:cNvPr>
          <p:cNvSpPr/>
          <p:nvPr/>
        </p:nvSpPr>
        <p:spPr>
          <a:xfrm>
            <a:off x="3579218" y="911468"/>
            <a:ext cx="2212015" cy="457200"/>
          </a:xfrm>
          <a:prstGeom prst="roundRect">
            <a:avLst>
              <a:gd name="adj" fmla="val 48867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7" name="Rounded Rectangle 4">
            <a:extLst>
              <a:ext uri="{FF2B5EF4-FFF2-40B4-BE49-F238E27FC236}">
                <a16:creationId xmlns="" xmlns:a16="http://schemas.microsoft.com/office/drawing/2014/main" id="{E3D580FF-C382-4FFD-AF3D-F209BEAD86C8}"/>
              </a:ext>
            </a:extLst>
          </p:cNvPr>
          <p:cNvSpPr/>
          <p:nvPr/>
        </p:nvSpPr>
        <p:spPr>
          <a:xfrm>
            <a:off x="993084" y="911468"/>
            <a:ext cx="2212015" cy="457200"/>
          </a:xfrm>
          <a:prstGeom prst="roundRect">
            <a:avLst>
              <a:gd name="adj" fmla="val 4502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8" name="Rectangle 5">
            <a:extLst>
              <a:ext uri="{FF2B5EF4-FFF2-40B4-BE49-F238E27FC236}">
                <a16:creationId xmlns="" xmlns:a16="http://schemas.microsoft.com/office/drawing/2014/main" id="{78CE1DA6-8AE1-42A2-8E46-B67F3758F77E}"/>
              </a:ext>
            </a:extLst>
          </p:cNvPr>
          <p:cNvSpPr/>
          <p:nvPr/>
        </p:nvSpPr>
        <p:spPr>
          <a:xfrm>
            <a:off x="0" y="955840"/>
            <a:ext cx="12188825" cy="35363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Group 10">
            <a:extLst>
              <a:ext uri="{FF2B5EF4-FFF2-40B4-BE49-F238E27FC236}">
                <a16:creationId xmlns="" xmlns:a16="http://schemas.microsoft.com/office/drawing/2014/main" id="{7E570789-9E87-400C-A179-AA24C6BE9261}"/>
              </a:ext>
            </a:extLst>
          </p:cNvPr>
          <p:cNvGrpSpPr/>
          <p:nvPr/>
        </p:nvGrpSpPr>
        <p:grpSpPr>
          <a:xfrm>
            <a:off x="8880715" y="911336"/>
            <a:ext cx="2361869" cy="4201332"/>
            <a:chOff x="6499555" y="2147350"/>
            <a:chExt cx="1744853" cy="4201332"/>
          </a:xfrm>
        </p:grpSpPr>
        <p:sp>
          <p:nvSpPr>
            <p:cNvPr id="160" name="Rectangle 11">
              <a:extLst>
                <a:ext uri="{FF2B5EF4-FFF2-40B4-BE49-F238E27FC236}">
                  <a16:creationId xmlns="" xmlns:a16="http://schemas.microsoft.com/office/drawing/2014/main" id="{5D4D5802-DB9A-4E83-B853-FFF9FA64715C}"/>
                </a:ext>
              </a:extLst>
            </p:cNvPr>
            <p:cNvSpPr/>
            <p:nvPr/>
          </p:nvSpPr>
          <p:spPr>
            <a:xfrm>
              <a:off x="6516664" y="2604682"/>
              <a:ext cx="1583728" cy="37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1" name="Flowchart: Stored Data 3">
              <a:extLst>
                <a:ext uri="{FF2B5EF4-FFF2-40B4-BE49-F238E27FC236}">
                  <a16:creationId xmlns="" xmlns:a16="http://schemas.microsoft.com/office/drawing/2014/main" id="{F5CEFA68-0DAF-46FD-8042-20E1AC35EF7A}"/>
                </a:ext>
              </a:extLst>
            </p:cNvPr>
            <p:cNvSpPr/>
            <p:nvPr/>
          </p:nvSpPr>
          <p:spPr>
            <a:xfrm rot="10800000">
              <a:off x="6499555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85000"/>
                  </a:schemeClr>
                </a:gs>
                <a:gs pos="49000">
                  <a:schemeClr val="accent4">
                    <a:lumMod val="80000"/>
                    <a:lumOff val="20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="" xmlns:a16="http://schemas.microsoft.com/office/drawing/2014/main" id="{4A813D9A-99CE-478C-ACF2-AC0CB9CB7135}"/>
              </a:ext>
            </a:extLst>
          </p:cNvPr>
          <p:cNvGrpSpPr/>
          <p:nvPr/>
        </p:nvGrpSpPr>
        <p:grpSpPr>
          <a:xfrm>
            <a:off x="6294642" y="911336"/>
            <a:ext cx="2361869" cy="4201332"/>
            <a:chOff x="4663085" y="2147350"/>
            <a:chExt cx="1744853" cy="4201332"/>
          </a:xfrm>
        </p:grpSpPr>
        <p:sp>
          <p:nvSpPr>
            <p:cNvPr id="163" name="Rectangle 14">
              <a:extLst>
                <a:ext uri="{FF2B5EF4-FFF2-40B4-BE49-F238E27FC236}">
                  <a16:creationId xmlns="" xmlns:a16="http://schemas.microsoft.com/office/drawing/2014/main" id="{F7470479-BBE2-44F9-886B-48CBD13658B8}"/>
                </a:ext>
              </a:extLst>
            </p:cNvPr>
            <p:cNvSpPr/>
            <p:nvPr/>
          </p:nvSpPr>
          <p:spPr>
            <a:xfrm>
              <a:off x="4680194" y="2604682"/>
              <a:ext cx="1583728" cy="37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Flowchart: Stored Data 3">
              <a:extLst>
                <a:ext uri="{FF2B5EF4-FFF2-40B4-BE49-F238E27FC236}">
                  <a16:creationId xmlns="" xmlns:a16="http://schemas.microsoft.com/office/drawing/2014/main" id="{267D87DB-7083-455A-BF77-1C09A9DE073C}"/>
                </a:ext>
              </a:extLst>
            </p:cNvPr>
            <p:cNvSpPr/>
            <p:nvPr/>
          </p:nvSpPr>
          <p:spPr>
            <a:xfrm rot="10800000">
              <a:off x="4663085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85000"/>
                  </a:schemeClr>
                </a:gs>
                <a:gs pos="4900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="" xmlns:a16="http://schemas.microsoft.com/office/drawing/2014/main" id="{553D4EDA-6E48-414A-9F2D-FEEE98F7A6D7}"/>
              </a:ext>
            </a:extLst>
          </p:cNvPr>
          <p:cNvGrpSpPr/>
          <p:nvPr/>
        </p:nvGrpSpPr>
        <p:grpSpPr>
          <a:xfrm>
            <a:off x="3708571" y="911336"/>
            <a:ext cx="2361869" cy="4201332"/>
            <a:chOff x="2826616" y="2147350"/>
            <a:chExt cx="1744853" cy="4201332"/>
          </a:xfrm>
        </p:grpSpPr>
        <p:sp>
          <p:nvSpPr>
            <p:cNvPr id="166" name="Rectangle 17">
              <a:extLst>
                <a:ext uri="{FF2B5EF4-FFF2-40B4-BE49-F238E27FC236}">
                  <a16:creationId xmlns="" xmlns:a16="http://schemas.microsoft.com/office/drawing/2014/main" id="{9DD38BF9-DAAB-4045-80B6-79B399D04AAD}"/>
                </a:ext>
              </a:extLst>
            </p:cNvPr>
            <p:cNvSpPr/>
            <p:nvPr/>
          </p:nvSpPr>
          <p:spPr>
            <a:xfrm>
              <a:off x="2843725" y="2604682"/>
              <a:ext cx="1583728" cy="37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7" name="Flowchart: Stored Data 3">
              <a:extLst>
                <a:ext uri="{FF2B5EF4-FFF2-40B4-BE49-F238E27FC236}">
                  <a16:creationId xmlns="" xmlns:a16="http://schemas.microsoft.com/office/drawing/2014/main" id="{FFF88FAE-5D0D-40E6-8004-69CAC5DDCEE3}"/>
                </a:ext>
              </a:extLst>
            </p:cNvPr>
            <p:cNvSpPr/>
            <p:nvPr/>
          </p:nvSpPr>
          <p:spPr>
            <a:xfrm rot="10800000">
              <a:off x="2826616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85000"/>
                  </a:schemeClr>
                </a:gs>
                <a:gs pos="49000">
                  <a:schemeClr val="accent2">
                    <a:lumMod val="90000"/>
                    <a:lumOff val="1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Group 19">
            <a:extLst>
              <a:ext uri="{FF2B5EF4-FFF2-40B4-BE49-F238E27FC236}">
                <a16:creationId xmlns="" xmlns:a16="http://schemas.microsoft.com/office/drawing/2014/main" id="{BDDB1946-F297-4695-BF65-0DE791B746DE}"/>
              </a:ext>
            </a:extLst>
          </p:cNvPr>
          <p:cNvGrpSpPr/>
          <p:nvPr/>
        </p:nvGrpSpPr>
        <p:grpSpPr>
          <a:xfrm>
            <a:off x="1093668" y="911336"/>
            <a:ext cx="2361869" cy="4201332"/>
            <a:chOff x="990147" y="2147350"/>
            <a:chExt cx="1744853" cy="4201332"/>
          </a:xfrm>
        </p:grpSpPr>
        <p:sp>
          <p:nvSpPr>
            <p:cNvPr id="169" name="Rectangle 20">
              <a:extLst>
                <a:ext uri="{FF2B5EF4-FFF2-40B4-BE49-F238E27FC236}">
                  <a16:creationId xmlns="" xmlns:a16="http://schemas.microsoft.com/office/drawing/2014/main" id="{D5752CA8-2090-4825-B1A3-0E2E21B4D980}"/>
                </a:ext>
              </a:extLst>
            </p:cNvPr>
            <p:cNvSpPr/>
            <p:nvPr/>
          </p:nvSpPr>
          <p:spPr>
            <a:xfrm>
              <a:off x="1007256" y="2604682"/>
              <a:ext cx="1583728" cy="37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0" name="Flowchart: Stored Data 3">
              <a:extLst>
                <a:ext uri="{FF2B5EF4-FFF2-40B4-BE49-F238E27FC236}">
                  <a16:creationId xmlns="" xmlns:a16="http://schemas.microsoft.com/office/drawing/2014/main" id="{0F627AF0-852D-48B0-B663-0CB0DC3B5950}"/>
                </a:ext>
              </a:extLst>
            </p:cNvPr>
            <p:cNvSpPr/>
            <p:nvPr/>
          </p:nvSpPr>
          <p:spPr>
            <a:xfrm rot="10800000">
              <a:off x="990147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90000"/>
                    <a:lumOff val="1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72" name="TextBox 171">
            <a:extLst>
              <a:ext uri="{FF2B5EF4-FFF2-40B4-BE49-F238E27FC236}">
                <a16:creationId xmlns="" xmlns:a16="http://schemas.microsoft.com/office/drawing/2014/main" id="{77C941FA-E309-4D56-AC43-A1D6947CFE36}"/>
              </a:ext>
            </a:extLst>
          </p:cNvPr>
          <p:cNvSpPr txBox="1"/>
          <p:nvPr/>
        </p:nvSpPr>
        <p:spPr>
          <a:xfrm>
            <a:off x="1148937" y="1743740"/>
            <a:ext cx="214376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VZ </a:t>
            </a:r>
            <a:r>
              <a:rPr lang="ru-RU" sz="1200" b="1" dirty="0" smtClean="0"/>
              <a:t>нереалистична </a:t>
            </a:r>
            <a:r>
              <a:rPr lang="ru-RU" sz="1200" b="1" dirty="0"/>
              <a:t>и наивен, особенно в том, что все (серьезные) аварии могут быть предотвращены; </a:t>
            </a:r>
            <a:r>
              <a:rPr lang="ru-RU" sz="1200" b="1" dirty="0" smtClean="0"/>
              <a:t>отрицает </a:t>
            </a:r>
            <a:r>
              <a:rPr lang="ru-RU" sz="1200" b="1" dirty="0"/>
              <a:t>реальность </a:t>
            </a:r>
            <a:r>
              <a:rPr lang="ru-RU" sz="1200" b="1" dirty="0" smtClean="0"/>
              <a:t>риска </a:t>
            </a:r>
            <a:r>
              <a:rPr lang="ru-RU" sz="1200" b="1" dirty="0"/>
              <a:t>(подразумевая неопределенность, человеческое ограничение и обучение </a:t>
            </a:r>
            <a:r>
              <a:rPr lang="ru-RU" sz="1200" b="1" dirty="0" smtClean="0"/>
              <a:t>на ошибках); декларирует, </a:t>
            </a:r>
            <a:r>
              <a:rPr lang="ru-RU" sz="1200" b="1" dirty="0"/>
              <a:t>что нулевой вред является «единственно приемлемой целью в безопасности», </a:t>
            </a:r>
            <a:endParaRPr lang="en-US" altLang="ko-KR" sz="1200" b="1" dirty="0">
              <a:cs typeface="Arial" pitchFamily="34" charset="0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1A82A059-783E-439A-A694-C3F537A99B6A}"/>
              </a:ext>
            </a:extLst>
          </p:cNvPr>
          <p:cNvSpPr txBox="1"/>
          <p:nvPr/>
        </p:nvSpPr>
        <p:spPr>
          <a:xfrm>
            <a:off x="3731729" y="1480638"/>
            <a:ext cx="22587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VZ</a:t>
            </a:r>
            <a:r>
              <a:rPr lang="ru-RU" sz="1200" b="1" dirty="0" smtClean="0"/>
              <a:t> </a:t>
            </a:r>
            <a:r>
              <a:rPr lang="ru-RU" sz="1200" b="1" dirty="0"/>
              <a:t>- это деятельность компаний, которые стремятся обеспечить безопасность с помощью бюрократических систем безопасности (например, надзор и измерение данных об инцидентах и ​​травмах, а также связанных с ними бюрократических процессов) и бюрократической </a:t>
            </a:r>
            <a:r>
              <a:rPr lang="ru-RU" sz="1200" b="1" dirty="0" smtClean="0"/>
              <a:t>ответственности. </a:t>
            </a:r>
            <a:r>
              <a:rPr lang="ru-RU" sz="1200" b="1" dirty="0"/>
              <a:t>Кроме того, </a:t>
            </a:r>
            <a:r>
              <a:rPr lang="en-US" sz="1200" b="1" dirty="0" smtClean="0"/>
              <a:t>VZ</a:t>
            </a:r>
            <a:r>
              <a:rPr lang="ru-RU" sz="1200" b="1" dirty="0" smtClean="0"/>
              <a:t> предлагает </a:t>
            </a:r>
            <a:r>
              <a:rPr lang="ru-RU" sz="1200" b="1" dirty="0"/>
              <a:t>отвлечь внимание от общей картины и сосредоточиться на микроскопических рисках</a:t>
            </a:r>
            <a:endParaRPr lang="en-US" altLang="ko-KR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63F0AD40-AA8C-4F9D-A50E-18DD4454F2CB}"/>
              </a:ext>
            </a:extLst>
          </p:cNvPr>
          <p:cNvSpPr txBox="1"/>
          <p:nvPr/>
        </p:nvSpPr>
        <p:spPr>
          <a:xfrm>
            <a:off x="6270446" y="1746539"/>
            <a:ext cx="21669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VZ</a:t>
            </a:r>
            <a:r>
              <a:rPr lang="ru-RU" sz="1200" b="1" dirty="0" smtClean="0"/>
              <a:t> ориентирована </a:t>
            </a:r>
            <a:r>
              <a:rPr lang="ru-RU" sz="1200" b="1" dirty="0"/>
              <a:t>только на запаздывающие индикаторы (например, уровень </a:t>
            </a:r>
            <a:r>
              <a:rPr lang="ru-RU" sz="1200" b="1" dirty="0" smtClean="0"/>
              <a:t>травматизма), предполагает мошенничество </a:t>
            </a:r>
            <a:r>
              <a:rPr lang="ru-RU" sz="1200" b="1" dirty="0"/>
              <a:t>с </a:t>
            </a:r>
            <a:r>
              <a:rPr lang="ru-RU" sz="1200" b="1" dirty="0" smtClean="0"/>
              <a:t>цифрами: </a:t>
            </a:r>
            <a:r>
              <a:rPr lang="ru-RU" sz="1200" b="1" dirty="0"/>
              <a:t>статистическая вероятность неудачи в сложном мире, ограниченном ресурсами, просто исключает ноль - мошеннические манипуляции с зависимой переменной становятся «логическим ответом»</a:t>
            </a:r>
            <a:endParaRPr lang="en-US" altLang="ko-KR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="" xmlns:a16="http://schemas.microsoft.com/office/drawing/2014/main" id="{BBC27E8C-CD21-4B7D-BA5F-95DEC54EED15}"/>
              </a:ext>
            </a:extLst>
          </p:cNvPr>
          <p:cNvSpPr txBox="1"/>
          <p:nvPr/>
        </p:nvSpPr>
        <p:spPr>
          <a:xfrm>
            <a:off x="9014678" y="2138092"/>
            <a:ext cx="18425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VZ </a:t>
            </a:r>
            <a:r>
              <a:rPr lang="ru-RU" sz="1200" b="1" dirty="0" smtClean="0"/>
              <a:t>стимулирует </a:t>
            </a:r>
            <a:r>
              <a:rPr lang="ru-RU" sz="1200" b="1" dirty="0"/>
              <a:t>карательное </a:t>
            </a:r>
            <a:r>
              <a:rPr lang="ru-RU" sz="1200" b="1" dirty="0" smtClean="0"/>
              <a:t>мышление, т.к. </a:t>
            </a:r>
            <a:r>
              <a:rPr lang="ru-RU" sz="1200" b="1" dirty="0"/>
              <a:t>все виды человеческих </a:t>
            </a:r>
            <a:r>
              <a:rPr lang="ru-RU" sz="1200" b="1" dirty="0" smtClean="0"/>
              <a:t>ошибок всегда </a:t>
            </a:r>
            <a:r>
              <a:rPr lang="ru-RU" sz="1200" b="1" dirty="0"/>
              <a:t>будут </a:t>
            </a:r>
            <a:r>
              <a:rPr lang="ru-RU" sz="1200" b="1" dirty="0" smtClean="0"/>
              <a:t>присутствовать.</a:t>
            </a:r>
          </a:p>
          <a:p>
            <a:r>
              <a:rPr lang="ru-RU" sz="1200" b="1" dirty="0" smtClean="0"/>
              <a:t>Позитивные </a:t>
            </a:r>
            <a:r>
              <a:rPr lang="ru-RU" sz="1200" b="1" dirty="0"/>
              <a:t>цели и задачи гораздо более </a:t>
            </a:r>
            <a:r>
              <a:rPr lang="ru-RU" sz="1200" b="1" dirty="0" smtClean="0"/>
              <a:t>эффективны, </a:t>
            </a:r>
            <a:r>
              <a:rPr lang="ru-RU" sz="1200" b="1" dirty="0"/>
              <a:t>чем </a:t>
            </a:r>
            <a:r>
              <a:rPr lang="ru-RU" sz="1200" b="1" dirty="0" smtClean="0"/>
              <a:t>такие цели, </a:t>
            </a:r>
            <a:r>
              <a:rPr lang="ru-RU" sz="1200" b="1" dirty="0"/>
              <a:t>как отсутствие </a:t>
            </a:r>
            <a:r>
              <a:rPr lang="ru-RU" sz="1200" b="1" dirty="0" smtClean="0"/>
              <a:t>аварий и происшествий</a:t>
            </a:r>
            <a:endParaRPr lang="en-US" altLang="ko-KR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="" xmlns:a16="http://schemas.microsoft.com/office/drawing/2014/main" id="{5B8294DC-F915-4D30-896E-F09204B57B03}"/>
              </a:ext>
            </a:extLst>
          </p:cNvPr>
          <p:cNvSpPr txBox="1"/>
          <p:nvPr/>
        </p:nvSpPr>
        <p:spPr>
          <a:xfrm>
            <a:off x="1216301" y="838371"/>
            <a:ext cx="2291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Критика концепции </a:t>
            </a:r>
            <a:r>
              <a:rPr lang="ru-RU" sz="1600" b="1" dirty="0" smtClean="0">
                <a:solidFill>
                  <a:schemeClr val="bg1"/>
                </a:solidFill>
              </a:rPr>
              <a:t>как </a:t>
            </a:r>
            <a:r>
              <a:rPr lang="ru-RU" sz="1600" b="1" dirty="0">
                <a:solidFill>
                  <a:schemeClr val="bg1"/>
                </a:solidFill>
              </a:rPr>
              <a:t>таковой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="" xmlns:a16="http://schemas.microsoft.com/office/drawing/2014/main" id="{2E4E9ED0-DE22-4AB5-A79C-B42795550410}"/>
              </a:ext>
            </a:extLst>
          </p:cNvPr>
          <p:cNvSpPr txBox="1"/>
          <p:nvPr/>
        </p:nvSpPr>
        <p:spPr>
          <a:xfrm>
            <a:off x="3812342" y="847614"/>
            <a:ext cx="2178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VZ </a:t>
            </a:r>
            <a:r>
              <a:rPr lang="ru-RU" sz="1600" b="1" dirty="0" smtClean="0">
                <a:solidFill>
                  <a:schemeClr val="bg1"/>
                </a:solidFill>
              </a:rPr>
              <a:t> и системные </a:t>
            </a:r>
            <a:r>
              <a:rPr lang="ru-RU" sz="1600" b="1" dirty="0">
                <a:solidFill>
                  <a:schemeClr val="bg1"/>
                </a:solidFill>
              </a:rPr>
              <a:t>улучшения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="" xmlns:a16="http://schemas.microsoft.com/office/drawing/2014/main" id="{46133B19-71DE-4948-A1E4-D31077FDBEF5}"/>
              </a:ext>
            </a:extLst>
          </p:cNvPr>
          <p:cNvSpPr txBox="1"/>
          <p:nvPr/>
        </p:nvSpPr>
        <p:spPr>
          <a:xfrm>
            <a:off x="6378371" y="948622"/>
            <a:ext cx="2401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Использование </a:t>
            </a:r>
            <a:r>
              <a:rPr lang="ru-RU" sz="1200" b="1" dirty="0">
                <a:solidFill>
                  <a:schemeClr val="bg1"/>
                </a:solidFill>
              </a:rPr>
              <a:t>показателей эффективности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1D40DA12-44D7-42BD-AC4A-3705818FC6D5}"/>
              </a:ext>
            </a:extLst>
          </p:cNvPr>
          <p:cNvSpPr txBox="1"/>
          <p:nvPr/>
        </p:nvSpPr>
        <p:spPr>
          <a:xfrm>
            <a:off x="9014678" y="887067"/>
            <a:ext cx="2072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en-US" sz="1600" b="1" dirty="0">
                <a:solidFill>
                  <a:schemeClr val="bg1"/>
                </a:solidFill>
              </a:rPr>
              <a:t>VZ </a:t>
            </a:r>
            <a:r>
              <a:rPr lang="ru-RU" sz="1600" b="1" dirty="0" smtClean="0">
                <a:solidFill>
                  <a:schemeClr val="bg1"/>
                </a:solidFill>
              </a:rPr>
              <a:t>и </a:t>
            </a:r>
            <a:r>
              <a:rPr lang="ru-RU" sz="1600" b="1" dirty="0">
                <a:solidFill>
                  <a:schemeClr val="bg1"/>
                </a:solidFill>
              </a:rPr>
              <a:t>поведение человека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itle 3"/>
          <p:cNvSpPr>
            <a:spLocks noGrp="1"/>
          </p:cNvSpPr>
          <p:nvPr>
            <p:ph type="title"/>
          </p:nvPr>
        </p:nvSpPr>
        <p:spPr>
          <a:xfrm>
            <a:off x="2034216" y="140043"/>
            <a:ext cx="7370946" cy="7757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Критика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6" name="Picture 4" descr="https://w-dog.ru/wallpapers/1/52/4423605325102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027" y="5252523"/>
            <a:ext cx="1836764" cy="1148276"/>
          </a:xfrm>
          <a:prstGeom prst="rect">
            <a:avLst/>
          </a:prstGeom>
          <a:noFill/>
        </p:spPr>
      </p:pic>
      <p:pic>
        <p:nvPicPr>
          <p:cNvPr id="13318" name="Picture 6" descr="https://avatars.mds.yandex.net/get-pdb/1523412/0ae59a3e-dafe-4673-b85f-60ee588c0149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0538" y="5251621"/>
            <a:ext cx="2167163" cy="1264508"/>
          </a:xfrm>
          <a:prstGeom prst="rect">
            <a:avLst/>
          </a:prstGeom>
          <a:noFill/>
        </p:spPr>
      </p:pic>
      <p:pic>
        <p:nvPicPr>
          <p:cNvPr id="13320" name="Picture 8" descr="http://jobseu.org/wp-content/uploads/2019/03/bureaucrac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3847" y="5328654"/>
            <a:ext cx="1885071" cy="1162764"/>
          </a:xfrm>
          <a:prstGeom prst="rect">
            <a:avLst/>
          </a:prstGeom>
          <a:noFill/>
        </p:spPr>
      </p:pic>
      <p:pic>
        <p:nvPicPr>
          <p:cNvPr id="13322" name="Picture 10" descr="https://www.infa.ua/wp-content/uploads/2015/04/car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83023" y="5222791"/>
            <a:ext cx="1939507" cy="1293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987892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7244" y="836712"/>
            <a:ext cx="10969943" cy="45259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u="sng" dirty="0" smtClean="0">
                <a:solidFill>
                  <a:srgbClr val="002060"/>
                </a:solidFill>
                <a:hlinkClick r:id="rId2"/>
              </a:rPr>
              <a:t>https://olgasofronova.ru/programma-nulevogo-travmatizma-dlya-organizacii.html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 ТИПОВАЯ ПРОГРАММА «нулевого травматизма»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1. Общие положения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1.1. Настоящая программа "нулевого травматизма"  ___________________                                                                                                                                            (наименование учреждения)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    (далее – Программа) разработана в соответствии с подпрограммой «Улучшение условий и охраны труда в Ростовской области» государственной программы Ростовской области «Содействие занятости населения», утвержденной постановлением Правительства Ростовской области от 25.09.2013 № 586.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1.2. Программа устанавливает общие организационно-технические мероприятия, направленные на сохранение жизни и здоровья работников в процессе их трудовой деятельности.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6340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Ростовская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131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1258" y="620688"/>
            <a:ext cx="10969943" cy="4525962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2. Цели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2.1. Обеспечение безопасности и здоровья работников на рабочем месте.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2.2. Предотвращение несчастных случаев на производстве.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2.3. Обеспечение соответствия оборудования и процессов производства государственным нормативным требованиям по охране труда, промышленной и пожарной безопасности.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3. Задачи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3.1. Снижение рисков несчастных случаев на производстве.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3.2. Внедрение системы управления профессиональными рисками.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 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132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9215" y="1052736"/>
            <a:ext cx="10969943" cy="452596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 Принципы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4.1. Приоритет жизни работника и его здоровья.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4.2. Ответственность руководителей и каждого работника за безопасность и соблюдение всех обязательных требований охраны труда.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4.3. Вовлечение работников в обеспечение безопасных условий и охраны труда.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4.4. Оценка и управление рисками на производстве, проведение регулярных аудитов безопасности.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4.5. Непрерывное обучение и информирование работников по вопросам охраны труда.</a:t>
            </a:r>
          </a:p>
          <a:p>
            <a:pPr>
              <a:buNone/>
            </a:pP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133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23229" y="836712"/>
            <a:ext cx="10969943" cy="4525962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rgbClr val="002060"/>
                </a:solidFill>
                <a:hlinkClick r:id="rId2"/>
              </a:rPr>
              <a:t>https://olgasofronova.ru/programma-nulevogo-travmatizma-dlya-organizacii.html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 Приложение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Р Е К О М Е Н Д А Ц И И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по разработке в организациях Ростовской области программы «Нулевой травматизм»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134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7244" y="404664"/>
            <a:ext cx="10969943" cy="5400600"/>
          </a:xfrm>
        </p:spPr>
        <p:txBody>
          <a:bodyPr/>
          <a:lstStyle/>
          <a:p>
            <a:pPr algn="ctr">
              <a:buNone/>
            </a:pPr>
            <a:r>
              <a:rPr lang="ru-RU" u="sng" dirty="0" smtClean="0">
                <a:solidFill>
                  <a:srgbClr val="002060"/>
                </a:solidFill>
                <a:hlinkClick r:id="rId2"/>
              </a:rPr>
              <a:t>https://olgasofronova.ru/programma-nulevogo-travmatizma-dlya-organizacii.html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ПРИЛОЖЕНИЕ к Типовой программе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"нулевого травматизма"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Рекомендуемое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ПЕРЕЧЕНЬ МЕРОПРИЯТИЙ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по реализации Типовой программы "нулевого травматизма"</a:t>
            </a: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135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7244" y="764704"/>
            <a:ext cx="11422294" cy="452596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1800" b="1" u="sng" dirty="0" smtClean="0">
                <a:solidFill>
                  <a:srgbClr val="002060"/>
                </a:solidFill>
                <a:hlinkClick r:id="rId2"/>
              </a:rPr>
              <a:t>https://xn--80adivcf8a7c0a6b.xn--p1ai/docs/prorkt-aktov/nulevoj-travmatizm-proekt.html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  <a:endParaRPr lang="ru-RU" sz="18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ПРОЕКТ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 </a:t>
            </a:r>
            <a:r>
              <a:rPr lang="ru-RU" sz="1800" b="1" dirty="0" smtClean="0">
                <a:solidFill>
                  <a:srgbClr val="002060"/>
                </a:solidFill>
              </a:rPr>
              <a:t>ГЛАВА</a:t>
            </a:r>
            <a:r>
              <a:rPr lang="ru-RU" sz="1800" b="1" dirty="0" smtClean="0">
                <a:solidFill>
                  <a:srgbClr val="00206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ГОРОДСКОГО ПОСЕЛЕНИЯ СМЫШЛЯЕВКА МУНИЦИПАЛЬНОГО РАЙОНА ВОЛЖСКИЙ САМАРСКОЙ ОБЛАСТИ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 </a:t>
            </a:r>
            <a:r>
              <a:rPr lang="ru-RU" sz="1800" b="1" dirty="0" smtClean="0">
                <a:solidFill>
                  <a:srgbClr val="002060"/>
                </a:solidFill>
              </a:rPr>
              <a:t>ПОСТАНОВЛЕНИЕ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 от  «____»  ___________ 2018 г.  № ____</a:t>
            </a:r>
          </a:p>
          <a:p>
            <a:pPr>
              <a:buNone/>
            </a:pPr>
            <a:r>
              <a:rPr lang="x-none" sz="1800" b="1" smtClean="0">
                <a:solidFill>
                  <a:srgbClr val="002060"/>
                </a:solidFill>
              </a:rPr>
              <a:t>Об  утверждении в Администрации городского поселения Смышляевка муниципального района Волжский Самарской области программы «Нулевой травматизм» на 2018-2020 годы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ПАСПОРТ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муниципальной программы 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«Нулевого травматизма» в Администрации городского поселения </a:t>
            </a:r>
            <a:r>
              <a:rPr lang="ru-RU" sz="1800" b="1" dirty="0" err="1" smtClean="0">
                <a:solidFill>
                  <a:srgbClr val="002060"/>
                </a:solidFill>
              </a:rPr>
              <a:t>Смышляевка</a:t>
            </a:r>
            <a:r>
              <a:rPr lang="x-none" sz="1800" b="1" smtClean="0">
                <a:solidFill>
                  <a:srgbClr val="002060"/>
                </a:solidFill>
              </a:rPr>
              <a:t> муниципального района Волжский Самарской области на 2018-2020 год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1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4180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Самарская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136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1258" y="836712"/>
            <a:ext cx="10969943" cy="4525962"/>
          </a:xfrm>
        </p:spPr>
        <p:txBody>
          <a:bodyPr/>
          <a:lstStyle/>
          <a:p>
            <a:pPr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2060"/>
                </a:solidFill>
                <a:hlinkClick r:id="rId2"/>
              </a:rPr>
              <a:t>http://www.neftegorskadm.ru/sites/default/files/filelist/programma_nulevoy_travmatizm.pdf</a:t>
            </a:r>
            <a:r>
              <a:rPr lang="ru-RU" sz="2000" b="1" dirty="0" smtClean="0">
                <a:solidFill>
                  <a:srgbClr val="002060"/>
                </a:solidFill>
              </a:rPr>
              <a:t>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Согласно пункту 1.2. Протокола итогового заседания проектного офиса по разработке и реализации проекта «Создание макета программы «Нулевой травматизм» для органов исполнительной власти Самарской области, подведомственных им организаций, предприятий курируемых сфер и иных организаций Самарской области» под председательством </a:t>
            </a:r>
            <a:r>
              <a:rPr lang="ru-RU" sz="2000" b="1" dirty="0" err="1" smtClean="0">
                <a:solidFill>
                  <a:srgbClr val="002060"/>
                </a:solidFill>
              </a:rPr>
              <a:t>Врио</a:t>
            </a:r>
            <a:r>
              <a:rPr lang="ru-RU" sz="2000" b="1" dirty="0" smtClean="0">
                <a:solidFill>
                  <a:srgbClr val="002060"/>
                </a:solidFill>
              </a:rPr>
              <a:t> вице-губернатора Самарской области А.Б.Фетисова от 11.09.2018 № 1 (далее – протокол) направляем Вам типовую программу в целях разработки на ее основе корпоративных программ «Нулевого травматизма» и их последующей реализации.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137</a:t>
            </a:fld>
            <a:endParaRPr lang="ru-RU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4180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Самарская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1259" y="332656"/>
            <a:ext cx="11326308" cy="61926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В разрабатываемые организациями программы рекомендуется включать следующие разделы: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паспорт программы;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цели и задачи программы;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показатели (индикаторы) достижения целей и решения задач программы;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перечень и описание программных мероприятий;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обоснование объема финансовых ресурсов, необходимых для реализации программы;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анализ рисков реализации программы.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методика оценки уровня реализации программы.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Программа, как правило, содержит: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титульный лист;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паспорт;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содержательную часть; </a:t>
            </a: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приложения.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Данная типовая программа носит рекомендательный характер и в случае принятия работодателем решения о разработке соответствующей корпоративной программы может быть использована в качестве методической основы для ее разработки полностью или частично, адаптирована с учетом специфики производственной деятельности организации, ее внутренних стандартов в области охраны труда.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138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09441" y="1124744"/>
            <a:ext cx="10969943" cy="488235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1800" b="1" dirty="0" smtClean="0">
                <a:solidFill>
                  <a:srgbClr val="002060"/>
                </a:solidFill>
                <a:hlinkClick r:id="rId2"/>
              </a:rPr>
              <a:t>http://internat5-tlt.ru/pages/os/docum/nulltravm.pdf</a:t>
            </a:r>
            <a:r>
              <a:rPr lang="ru-RU" sz="1800" b="1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УТВЕРЖДАЮ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Председатель профкома Директор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___________ </a:t>
            </a:r>
            <a:r>
              <a:rPr lang="ru-RU" sz="1800" b="1" dirty="0" err="1" smtClean="0">
                <a:solidFill>
                  <a:srgbClr val="002060"/>
                </a:solidFill>
              </a:rPr>
              <a:t>А.Ю.Яценко</a:t>
            </a:r>
            <a:r>
              <a:rPr lang="ru-RU" sz="1800" b="1" dirty="0" smtClean="0">
                <a:solidFill>
                  <a:srgbClr val="002060"/>
                </a:solidFill>
              </a:rPr>
              <a:t> ГБОУ школа-интернат №5 г.о. Тольятти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_____________________ А.П. Стариков</a:t>
            </a:r>
          </a:p>
          <a:p>
            <a:pPr algn="ctr"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Приказ от 04.12.2018 № 70-5</a:t>
            </a:r>
          </a:p>
          <a:p>
            <a:pPr algn="ctr"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Программа «Нулевой травматизм» Государственного бюджетного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общеобразовательного учреждения Самарской области</a:t>
            </a:r>
          </a:p>
          <a:p>
            <a:pPr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«Школы-интерната № 5 для обучающихся с ограниченными возможностями здоровья городского округа Тольятти»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85010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Самарская область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139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2" descr="http://www.lesindustry.ru/assets/files/gal_fl/NAmNYccafiQSFF6j2nH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8032"/>
            <a:ext cx="12188825" cy="4534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025408" y="465993"/>
            <a:ext cx="7057610" cy="9264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t"/>
            <a:r>
              <a:rPr lang="ru-RU" sz="2400" b="1" dirty="0" smtClean="0">
                <a:solidFill>
                  <a:srgbClr val="009900"/>
                </a:solidFill>
              </a:rPr>
              <a:t>Производство </a:t>
            </a:r>
            <a:r>
              <a:rPr lang="ru-RU" sz="2400" b="1" dirty="0" err="1" smtClean="0">
                <a:solidFill>
                  <a:srgbClr val="009900"/>
                </a:solidFill>
              </a:rPr>
              <a:t>биотоплива</a:t>
            </a:r>
            <a:endParaRPr lang="ru-RU" sz="2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562074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hlinkClick r:id="rId2"/>
              </a:rPr>
              <a:t>http://www.tlt-tet.ru/assets/files/litvinov/programma-nulevogo-travmatizma.pdf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140</a:t>
            </a:fld>
            <a:endParaRPr lang="ru-RU"/>
          </a:p>
        </p:txBody>
      </p:sp>
      <p:pic>
        <p:nvPicPr>
          <p:cNvPr id="529410" name="Picture 2" descr="C:\Users\kuznetcova\Desktop\Screenshot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642" y="836712"/>
            <a:ext cx="7198925" cy="57606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27244" y="1268760"/>
            <a:ext cx="10969943" cy="452596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Ольга Сафронова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старший преподаватель КГПУ им. В.П. Астафьева, преподаватель учебного центра «Электросвязь» по курсу «Охрана труда», специалист по охране труда муниципального бюджетного дошкольного образовательного учреждения №9 г. Красноярск.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70609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Красноярск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141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Программа нулевого травматизма для организации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Из истории вопроса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Зачем необходимо разрабатывать  программу?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Что  включает концепция «Нулевого травматизма»?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Что может включать программа «Нулевой травматизм»? Чем программа «Нулевой травматизм» отличается от ежегодных мероприятий по улучшению условий и охраны труда, разрабатываемых в организации?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hlinkClick r:id="rId2"/>
              </a:rPr>
              <a:t>https://olgasofronova.ru/programma-nulevogo-travmatizma-dlya-organizacii.html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142</a:t>
            </a:fld>
            <a:endParaRPr lang="ru-RU"/>
          </a:p>
        </p:txBody>
      </p:sp>
    </p:spTree>
  </p:cSld>
  <p:clrMapOvr>
    <a:masterClrMapping/>
  </p:clrMapOvr>
  <p:transition spd="med">
    <p:fad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goldkeybereza.ucoz.ru/img/87-10-kartinki-bezopasnost-det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461" y="0"/>
            <a:ext cx="10542542" cy="687741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89956" y="365760"/>
            <a:ext cx="11611042" cy="18703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4800" dirty="0" smtClean="0">
                <a:solidFill>
                  <a:srgbClr val="C00000"/>
                </a:solidFill>
              </a:rPr>
              <a:t>Перестаньте управлять охраной труда!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56322" name="Picture 2" descr="https://med-explorer.ru/wp-content/uploads/2016/02/-%D0%B7%D1%83%D0%B1%D0%B0-e1454704450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794" y="2270145"/>
            <a:ext cx="4568950" cy="3525013"/>
          </a:xfrm>
          <a:prstGeom prst="rect">
            <a:avLst/>
          </a:prstGeom>
          <a:noFill/>
        </p:spPr>
      </p:pic>
      <p:pic>
        <p:nvPicPr>
          <p:cNvPr id="56325" name="Picture 5" descr="C:\Users\kuznetcova\Desktop\Screenshot_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3857" y="1948898"/>
            <a:ext cx="6476218" cy="3791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853766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="" xmlns:p14="http://schemas.microsoft.com/office/powerpoint/2010/main" val="4024918609"/>
              </p:ext>
            </p:extLst>
          </p:nvPr>
        </p:nvGraphicFramePr>
        <p:xfrm>
          <a:off x="-2" y="4"/>
          <a:ext cx="12188828" cy="6021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4701">
                  <a:extLst>
                    <a:ext uri="{9D8B030D-6E8A-4147-A177-3AD203B41FA5}">
                      <a16:colId xmlns="" xmlns:a16="http://schemas.microsoft.com/office/drawing/2014/main" val="2174682287"/>
                    </a:ext>
                  </a:extLst>
                </a:gridCol>
                <a:gridCol w="3950452">
                  <a:extLst>
                    <a:ext uri="{9D8B030D-6E8A-4147-A177-3AD203B41FA5}">
                      <a16:colId xmlns="" xmlns:a16="http://schemas.microsoft.com/office/drawing/2014/main" val="3438048619"/>
                    </a:ext>
                  </a:extLst>
                </a:gridCol>
                <a:gridCol w="4063675">
                  <a:extLst>
                    <a:ext uri="{9D8B030D-6E8A-4147-A177-3AD203B41FA5}">
                      <a16:colId xmlns="" xmlns:a16="http://schemas.microsoft.com/office/drawing/2014/main" val="1782250579"/>
                    </a:ext>
                  </a:extLst>
                </a:gridCol>
              </a:tblGrid>
              <a:tr h="1572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ГОСТР 54934—2012/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OHSAS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18001:2007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СИСТЕМЫ МЕНЕДЖМЕНТА БЕЗОПАСНОСТИ ТРУДА И ОХРАНЫ ЗДОРОВЬЯ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Требования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OHSAS 18001:2007 Системы менеджмента в области профессиональной безопасности и охраны труда – Требования</a:t>
                      </a:r>
                    </a:p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Международный СТАНДАРТ ISO/DIS 45001</a:t>
                      </a:r>
                    </a:p>
                    <a:p>
                      <a:pPr algn="ctr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Системы менеджмента охраны здоровья и безопасности труда – Требования и рекомендации по применению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47689775"/>
                  </a:ext>
                </a:extLst>
              </a:tr>
              <a:tr h="2315590">
                <a:tc>
                  <a:txBody>
                    <a:bodyPr/>
                    <a:lstStyle/>
                    <a:p>
                      <a:pPr indent="330200" algn="just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 spc="0" dirty="0">
                          <a:solidFill>
                            <a:srgbClr val="1A6B49"/>
                          </a:solidFill>
                          <a:effectLst/>
                        </a:rPr>
                        <a:t>Система менеджмента </a:t>
                      </a:r>
                      <a:r>
                        <a:rPr lang="ru-RU" sz="1200" b="1" spc="0" dirty="0" err="1">
                          <a:solidFill>
                            <a:srgbClr val="1A6B49"/>
                          </a:solidFill>
                          <a:effectLst/>
                        </a:rPr>
                        <a:t>БТиОЗ</a:t>
                      </a:r>
                      <a:r>
                        <a:rPr lang="ru-RU" sz="1200" b="1" spc="0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(</a:t>
                      </a:r>
                      <a:r>
                        <a:rPr lang="en-US" sz="1200" b="1" dirty="0">
                          <a:solidFill>
                            <a:srgbClr val="1A6B49"/>
                          </a:solidFill>
                          <a:effectLst/>
                        </a:rPr>
                        <a:t>OH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&amp;</a:t>
                      </a:r>
                      <a:r>
                        <a:rPr lang="en-US" sz="1200" b="1" dirty="0">
                          <a:solidFill>
                            <a:srgbClr val="1A6B49"/>
                          </a:solidFill>
                          <a:effectLst/>
                        </a:rPr>
                        <a:t>S management system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): </a:t>
                      </a:r>
                      <a:r>
                        <a:rPr lang="ru-RU" sz="1200" b="1" u="sng" dirty="0">
                          <a:solidFill>
                            <a:srgbClr val="1A6B49"/>
                          </a:solidFill>
                          <a:effectLst/>
                        </a:rPr>
                        <a:t>Часть системы менеджмента организации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, используемая для разработки и реализации ее политики в области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БТиОЗ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, а также для менеджмента рисков в области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БТиОЗ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1A6B49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1A6B49"/>
                          </a:solidFill>
                          <a:effectLst/>
                        </a:rPr>
                        <a:t>Система 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менеджмента OH&amp;S: </a:t>
                      </a:r>
                      <a:r>
                        <a:rPr lang="ru-RU" sz="1200" b="1" u="sng" dirty="0">
                          <a:solidFill>
                            <a:srgbClr val="1A6B49"/>
                          </a:solidFill>
                          <a:effectLst/>
                        </a:rPr>
                        <a:t>часть системы менеджмента Организации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, используемая для разработки и внедрения ее политики OH&amp;S и управления ее рисками в области OH&amp;S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1A6B4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1A6B49"/>
                          </a:solidFill>
                          <a:effectLst/>
                        </a:rPr>
                        <a:t>Система 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менеджмента охраны здоровья и безопасности труда (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occupational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health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and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safety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management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system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)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система менеджмента ОЗБТ (OH&amp;S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management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A6B49"/>
                          </a:solidFill>
                          <a:effectLst/>
                        </a:rPr>
                        <a:t>system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) </a:t>
                      </a:r>
                      <a:r>
                        <a:rPr lang="ru-RU" sz="1200" b="1" dirty="0" smtClean="0">
                          <a:solidFill>
                            <a:srgbClr val="1A6B49"/>
                          </a:solidFill>
                          <a:effectLst/>
                        </a:rPr>
                        <a:t>- система 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менеджмента или </a:t>
                      </a:r>
                      <a:r>
                        <a:rPr lang="ru-RU" sz="1200" b="1" u="sng" dirty="0">
                          <a:solidFill>
                            <a:srgbClr val="1A6B49"/>
                          </a:solidFill>
                          <a:effectLst/>
                        </a:rPr>
                        <a:t>часть системы менеджмента</a:t>
                      </a: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, применяемая для выполнения политики ОЗБТ  </a:t>
                      </a:r>
                      <a:endParaRPr lang="ru-RU" sz="1200" b="1" dirty="0">
                        <a:solidFill>
                          <a:srgbClr val="1A6B4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49712166"/>
                  </a:ext>
                </a:extLst>
              </a:tr>
              <a:tr h="2133113">
                <a:tc>
                  <a:txBody>
                    <a:bodyPr/>
                    <a:lstStyle/>
                    <a:p>
                      <a:pPr indent="33020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 spc="250">
                          <a:solidFill>
                            <a:srgbClr val="1A6B49"/>
                          </a:solidFill>
                          <a:effectLst/>
                        </a:rPr>
                        <a:t>Примечания</a:t>
                      </a:r>
                      <a:endParaRPr lang="ru-RU" sz="1200" b="1">
                        <a:solidFill>
                          <a:srgbClr val="1A6B49"/>
                        </a:solidFill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1A6B49"/>
                          </a:solidFill>
                          <a:effectLst/>
                        </a:rPr>
                        <a:t>1. Система менеджмента — это совокупность взаимосвязанных элементов, используемых для разработки политики и постановки целей, а также достижения этих целей.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1A6B49"/>
                          </a:solidFill>
                          <a:effectLst/>
                        </a:rPr>
                        <a:t> </a:t>
                      </a:r>
                      <a:endParaRPr lang="ru-RU" sz="1200" b="1">
                        <a:solidFill>
                          <a:srgbClr val="1A6B4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ПРИМЕЧАНИЕ 1 Система менеджмента – это набор взаимосвязанных элементов, используемых для разработки политики и целей и достижения этих целей.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1A6B4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A6B49"/>
                          </a:solidFill>
                          <a:effectLst/>
                        </a:rPr>
                        <a:t>Примечание 1 к определению: Ожидаемыми результатами системы менеджмента ОЗБТ является предотвращение травм и ущерба для здоровья работников  и обеспечение безопасных и здоровых условий труда на рабочем(их) месте(ах). </a:t>
                      </a:r>
                      <a:endParaRPr lang="ru-RU" sz="1200" b="1" dirty="0">
                        <a:solidFill>
                          <a:srgbClr val="1A6B4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19" marR="451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09668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45861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229" y="188640"/>
            <a:ext cx="10969943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Исполнительный комитет по охране труда Великобритании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287" y="1425040"/>
            <a:ext cx="11710251" cy="4740265"/>
          </a:xfrm>
        </p:spPr>
        <p:txBody>
          <a:bodyPr>
            <a:normAutofit/>
          </a:bodyPr>
          <a:lstStyle/>
          <a:p>
            <a:pPr fontAlgn="ctr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Эффективные руководители 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знают риски, с которыми сталкиваются их организации, оценивают их по степени значимости и принимают меры по их контролю. </a:t>
            </a:r>
          </a:p>
          <a:p>
            <a:pPr font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Диапазон рисков выходит за рамки рисков в области охраны труда. </a:t>
            </a:r>
          </a:p>
          <a:p>
            <a:pPr fontAlgn="ctr"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Вопросы безопасности и здоровья тесно взаимосвязаны с проблемами в области качества, окружающей среды и активов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fontAlgn="ctr">
              <a:buNone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r" fontAlgn="ctr">
              <a:buNone/>
            </a:pP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www.hse.gov.uk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managing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risk-profiling.htm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r" fontAlgn="ctr">
              <a:buNone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ctr">
              <a:buNone/>
            </a:pPr>
            <a:r>
              <a:rPr lang="ru-RU" sz="3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Политика организации в области </a:t>
            </a:r>
            <a:r>
              <a:rPr lang="en-US" sz="3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охраны</a:t>
            </a:r>
            <a:r>
              <a:rPr lang="en-US" sz="3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труда</a:t>
            </a:r>
            <a:r>
              <a:rPr lang="en-US" sz="3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это декларирование принципов и общих правил, которые служат руководством к действию. </a:t>
            </a:r>
          </a:p>
          <a:p>
            <a:pPr fontAlgn="ctr">
              <a:buNone/>
            </a:pPr>
            <a:r>
              <a:rPr lang="ru-RU" sz="3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Высшее руководство должно быть привержено обеспечению того, чтобы политика проводилась без каких-либо исключений. </a:t>
            </a:r>
          </a:p>
          <a:p>
            <a:pPr fontAlgn="ctr">
              <a:buNone/>
            </a:pPr>
            <a:r>
              <a:rPr lang="ru-RU" sz="3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Политика в области </a:t>
            </a:r>
            <a:r>
              <a:rPr lang="en-US" sz="3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охраны</a:t>
            </a:r>
            <a:r>
              <a:rPr lang="en-US" sz="3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труда</a:t>
            </a:r>
            <a:r>
              <a:rPr lang="en-US" sz="3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должна иметь такое же значение, как и другие политики организации</a:t>
            </a:r>
          </a:p>
          <a:p>
            <a:pPr fontAlgn="ctr">
              <a:buNone/>
            </a:pP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r" fontAlgn="ctr">
              <a:buNone/>
            </a:pPr>
            <a:r>
              <a:rPr lang="en-US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https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en-US" sz="1800" b="1" u="sng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ccohs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.</a:t>
            </a:r>
            <a:r>
              <a:rPr lang="en-US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ca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r>
              <a:rPr lang="en-US" sz="1800" b="1" u="sng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oshanswers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r>
              <a:rPr lang="en-US" sz="1800" b="1" u="sng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hsprograms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/</a:t>
            </a:r>
            <a:r>
              <a:rPr lang="en-US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basic</a:t>
            </a:r>
            <a:r>
              <a:rPr lang="ru-RU" sz="1800" b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.</a:t>
            </a:r>
            <a:r>
              <a:rPr lang="en-US" sz="1800" b="1" u="sng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/>
              </a:rPr>
              <a:t>htm</a:t>
            </a:r>
            <a:r>
              <a:rPr lang="en-US" sz="1800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04612" y="76200"/>
            <a:ext cx="9978084" cy="10969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Канадский центр охраны труда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Исполнительный комитет по охране труда Великобритании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Любая организация </a:t>
            </a:r>
            <a:r>
              <a:rPr lang="ru-RU" sz="2800" b="1" i="1" dirty="0" smtClean="0">
                <a:solidFill>
                  <a:srgbClr val="002060"/>
                </a:solidFill>
                <a:latin typeface="+mj-lt"/>
              </a:rPr>
              <a:t>будет эффективно функционировать </a:t>
            </a: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только в том случае, </a:t>
            </a:r>
            <a:r>
              <a:rPr lang="ru-RU" sz="2800" b="1" i="1" dirty="0" smtClean="0">
                <a:solidFill>
                  <a:srgbClr val="002060"/>
                </a:solidFill>
                <a:latin typeface="+mj-lt"/>
              </a:rPr>
              <a:t>если  процессы управления охраной труда не будут отличаться от процессов управления, например, заработной платой, кадрами, финансами или качеством</a:t>
            </a:r>
            <a:r>
              <a:rPr lang="ru-RU" sz="2800" dirty="0" smtClean="0">
                <a:solidFill>
                  <a:srgbClr val="002060"/>
                </a:solidFill>
                <a:latin typeface="+mj-lt"/>
              </a:rPr>
              <a:t>. Управление охраной труда должно быть частью повседневного процесса управления организацией и неотъемлемой частью поведения и отношения к вопросам безопасности и сохранения здоровья на рабочем месте.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  <a:latin typeface="+mj-lt"/>
            </a:endParaRPr>
          </a:p>
          <a:p>
            <a:pPr algn="r">
              <a:buNone/>
            </a:pPr>
            <a:r>
              <a:rPr lang="ru-RU" sz="1800" b="1" u="sng" dirty="0" smtClean="0">
                <a:hlinkClick r:id="rId2"/>
              </a:rPr>
              <a:t>http://www.hse.gov.uk/pUbns/indg275.pdf</a:t>
            </a:r>
            <a:endParaRPr lang="ru-RU" sz="18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37" r="18237"/>
          <a:stretch>
            <a:fillRect/>
          </a:stretch>
        </p:blipFill>
        <p:spPr/>
      </p:pic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268572" y="4530294"/>
            <a:ext cx="10578368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bg1"/>
                </a:solidFill>
              </a:rPr>
              <a:t>Доклад </a:t>
            </a:r>
            <a:r>
              <a:rPr lang="ru-RU" b="1" dirty="0" smtClean="0">
                <a:solidFill>
                  <a:schemeClr val="bg1"/>
                </a:solidFill>
              </a:rPr>
              <a:t>Международной </a:t>
            </a:r>
            <a:r>
              <a:rPr lang="ru-RU" b="1" dirty="0" smtClean="0">
                <a:solidFill>
                  <a:schemeClr val="bg1"/>
                </a:solidFill>
              </a:rPr>
              <a:t>консультативной </a:t>
            </a:r>
            <a:r>
              <a:rPr lang="ru-RU" b="1" dirty="0">
                <a:solidFill>
                  <a:schemeClr val="bg1"/>
                </a:solidFill>
              </a:rPr>
              <a:t>группы по </a:t>
            </a:r>
            <a:r>
              <a:rPr lang="ru-RU" b="1" dirty="0" smtClean="0">
                <a:solidFill>
                  <a:schemeClr val="bg1"/>
                </a:solidFill>
              </a:rPr>
              <a:t>ядерной </a:t>
            </a:r>
            <a:r>
              <a:rPr lang="ru-RU" b="1" dirty="0" smtClean="0">
                <a:solidFill>
                  <a:schemeClr val="bg1"/>
                </a:solidFill>
              </a:rPr>
              <a:t>безопасности 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(1991 г</a:t>
            </a:r>
            <a:r>
              <a:rPr lang="ru-RU" b="1" dirty="0" smtClean="0">
                <a:solidFill>
                  <a:schemeClr val="bg1"/>
                </a:solidFill>
              </a:rPr>
              <a:t>.)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067388" y="292801"/>
            <a:ext cx="572705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	Термин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"Культура безопасности" впервые появился в "Итоговом докладе МКГЯБ о совещании по рассмотрению причин и последствий аварии в Чернобыле", опубликованном МАГАТЭ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400" b="1" i="1" u="sng" dirty="0">
                <a:solidFill>
                  <a:schemeClr val="accent1">
                    <a:lumMod val="50000"/>
                  </a:schemeClr>
                </a:solidFill>
              </a:rPr>
              <a:t>1986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году, и далее раскрыт в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«Основных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принципах безопасности атомных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электростанций», выпущенных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400" b="1" i="1" u="sng" dirty="0">
                <a:solidFill>
                  <a:schemeClr val="accent1">
                    <a:lumMod val="50000"/>
                  </a:schemeClr>
                </a:solidFill>
              </a:rPr>
              <a:t>1988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году.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	После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публикации этих двух докладов термин "Культура безопасности" все в большей степени используется в литературе в связи с безопасностью атомных электростанций. Однако значение термина было оставлено открытым для толкования, и к тому же отсутствовало руководство относительно того, как можно оценить Культуру безопасности.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Настоящий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доклад раскрывает концепцию Культуры безопасности применительно к организациям и отдельным лицам, занятым деятельностью в области ядерной энергетики, и предоставляет основу для суждения об эффективности Культуры безопасности в конкретных случаях с целью определения возможных усовершенствований</a:t>
            </a:r>
            <a:endParaRPr lang="ko-KR" altLang="en-US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260301" y="357546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0497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 descr="http://profmechta.ru/images/6fbeedcedbb60c181483b13b1758fae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3586"/>
            <a:ext cx="12188825" cy="5334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65608" y="332656"/>
            <a:ext cx="7057610" cy="9264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t"/>
            <a:r>
              <a:rPr lang="ru-RU" sz="2400" b="1" dirty="0" err="1" smtClean="0">
                <a:solidFill>
                  <a:srgbClr val="009900"/>
                </a:solidFill>
              </a:rPr>
              <a:t>Нанотехнологии</a:t>
            </a:r>
            <a:r>
              <a:rPr lang="ru-RU" sz="2400" b="1" dirty="0" smtClean="0">
                <a:solidFill>
                  <a:srgbClr val="009900"/>
                </a:solidFill>
              </a:rPr>
              <a:t> </a:t>
            </a:r>
            <a:endParaRPr lang="ru-RU" sz="2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37" r="18237"/>
          <a:stretch>
            <a:fillRect/>
          </a:stretch>
        </p:blipFill>
        <p:spPr/>
      </p:pic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943852" y="243374"/>
            <a:ext cx="58917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	Культура безопасности — это такой набор характеристик 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особенностей деятельности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организаций и поведения отдельных лиц,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который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устанавливает, что проблемам безопасности АС, как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обладающим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высшим приоритетом,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</a:rPr>
              <a:t>уделяется внимание, определяемое их </a:t>
            </a: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</a:rPr>
              <a:t>значимостью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ko-KR" alt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219122" y="316355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268572" y="4530294"/>
            <a:ext cx="10578368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bg1"/>
                </a:solidFill>
              </a:rPr>
              <a:t>Доклад </a:t>
            </a:r>
            <a:r>
              <a:rPr lang="ru-RU" b="1" dirty="0" smtClean="0">
                <a:solidFill>
                  <a:schemeClr val="bg1"/>
                </a:solidFill>
              </a:rPr>
              <a:t>Международной </a:t>
            </a:r>
            <a:r>
              <a:rPr lang="ru-RU" b="1" dirty="0" smtClean="0">
                <a:solidFill>
                  <a:schemeClr val="bg1"/>
                </a:solidFill>
              </a:rPr>
              <a:t>консультативной </a:t>
            </a:r>
            <a:r>
              <a:rPr lang="ru-RU" b="1" dirty="0">
                <a:solidFill>
                  <a:schemeClr val="bg1"/>
                </a:solidFill>
              </a:rPr>
              <a:t>группы по </a:t>
            </a:r>
            <a:r>
              <a:rPr lang="ru-RU" b="1" dirty="0" smtClean="0">
                <a:solidFill>
                  <a:schemeClr val="bg1"/>
                </a:solidFill>
              </a:rPr>
              <a:t>ядерной </a:t>
            </a:r>
            <a:r>
              <a:rPr lang="ru-RU" b="1" dirty="0" smtClean="0">
                <a:solidFill>
                  <a:schemeClr val="bg1"/>
                </a:solidFill>
              </a:rPr>
              <a:t>безопасности 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(1991 г</a:t>
            </a:r>
            <a:r>
              <a:rPr lang="ru-RU" b="1" dirty="0" smtClean="0">
                <a:solidFill>
                  <a:schemeClr val="bg1"/>
                </a:solidFill>
              </a:rPr>
              <a:t>.)</a:t>
            </a:r>
            <a:endParaRPr lang="ko-KR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05841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Вторая Стратегическая конференция по культуре профилактики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Дрездене, 2011 год 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</a:rPr>
              <a:t>Пять 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</a:rPr>
              <a:t>основных принципов культуры безопасности и гигиены труда и определили новые подходы к совершенствованию процессов и структур в интересах профилактики. культура в промышленности и обществе</a:t>
            </a:r>
            <a:endParaRPr lang="en-US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="" xmlns:a16="http://schemas.microsoft.com/office/drawing/2014/main" id="{5BB01913-C366-4773-A2B8-84415AA3ECA1}"/>
              </a:ext>
            </a:extLst>
          </p:cNvPr>
          <p:cNvSpPr txBox="1"/>
          <p:nvPr/>
        </p:nvSpPr>
        <p:spPr>
          <a:xfrm>
            <a:off x="7353360" y="5499573"/>
            <a:ext cx="405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Интеграция профилактики в систему социального обеспечения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1DC58185-BE3B-484C-A76B-311DDD7FF121}"/>
              </a:ext>
            </a:extLst>
          </p:cNvPr>
          <p:cNvSpPr txBox="1"/>
          <p:nvPr/>
        </p:nvSpPr>
        <p:spPr>
          <a:xfrm>
            <a:off x="7336126" y="1872304"/>
            <a:ext cx="405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Сокращение несчастных случаев на производстве и профессиональных заболеваний (</a:t>
            </a:r>
            <a:r>
              <a:rPr lang="en-US" sz="1200" dirty="0"/>
              <a:t>Vision Zero</a:t>
            </a:r>
            <a:r>
              <a:rPr lang="ru-RU" sz="1200" dirty="0"/>
              <a:t>)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389D9A97-A9AC-4C24-BC92-D6C3CAFFB3F8}"/>
              </a:ext>
            </a:extLst>
          </p:cNvPr>
          <p:cNvSpPr txBox="1"/>
          <p:nvPr/>
        </p:nvSpPr>
        <p:spPr>
          <a:xfrm>
            <a:off x="7353360" y="2809028"/>
            <a:ext cx="405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Повышение осведомленности, развитие компетенций и наращивание потенциала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F19782EA-6668-43F1-9D5D-8BDE1E891BF9}"/>
              </a:ext>
            </a:extLst>
          </p:cNvPr>
          <p:cNvSpPr txBox="1"/>
          <p:nvPr/>
        </p:nvSpPr>
        <p:spPr>
          <a:xfrm>
            <a:off x="7336125" y="3713647"/>
            <a:ext cx="405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Сотрудничество между общественным здравоохранением и охраной труда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90F27AE5-F4E2-4C03-9645-DBD19EABAE61}"/>
              </a:ext>
            </a:extLst>
          </p:cNvPr>
          <p:cNvSpPr txBox="1"/>
          <p:nvPr/>
        </p:nvSpPr>
        <p:spPr>
          <a:xfrm>
            <a:off x="7370595" y="4617835"/>
            <a:ext cx="405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Здоровье и безопасность как неотъемлемая часть образа жизни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" name="Group 141">
            <a:extLst>
              <a:ext uri="{FF2B5EF4-FFF2-40B4-BE49-F238E27FC236}">
                <a16:creationId xmlns="" xmlns:a16="http://schemas.microsoft.com/office/drawing/2014/main" id="{D1805251-C854-4BCB-8768-A844304E640D}"/>
              </a:ext>
            </a:extLst>
          </p:cNvPr>
          <p:cNvGrpSpPr/>
          <p:nvPr/>
        </p:nvGrpSpPr>
        <p:grpSpPr>
          <a:xfrm rot="10800000" flipH="1">
            <a:off x="609940" y="2901355"/>
            <a:ext cx="2126979" cy="2127533"/>
            <a:chOff x="6876256" y="3063517"/>
            <a:chExt cx="1944216" cy="1944216"/>
          </a:xfrm>
          <a:scene3d>
            <a:camera prst="perspectiveLeft">
              <a:rot lat="0" lon="3900000" rev="0"/>
            </a:camera>
            <a:lightRig rig="threePt" dir="t"/>
          </a:scene3d>
        </p:grpSpPr>
        <p:sp>
          <p:nvSpPr>
            <p:cNvPr id="143" name="Oval 142">
              <a:extLst>
                <a:ext uri="{FF2B5EF4-FFF2-40B4-BE49-F238E27FC236}">
                  <a16:creationId xmlns="" xmlns:a16="http://schemas.microsoft.com/office/drawing/2014/main" id="{0A3FA544-23F1-4FFA-8D39-278730FAA99B}"/>
                </a:ext>
              </a:extLst>
            </p:cNvPr>
            <p:cNvSpPr/>
            <p:nvPr/>
          </p:nvSpPr>
          <p:spPr>
            <a:xfrm>
              <a:off x="6876256" y="3063517"/>
              <a:ext cx="1944216" cy="1944216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tx1">
                  <a:lumMod val="85000"/>
                  <a:lumOff val="15000"/>
                </a:schemeClr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4" name="Oval 143">
              <a:extLst>
                <a:ext uri="{FF2B5EF4-FFF2-40B4-BE49-F238E27FC236}">
                  <a16:creationId xmlns="" xmlns:a16="http://schemas.microsoft.com/office/drawing/2014/main" id="{7F054E57-2B31-424A-8E30-B0C8894972A4}"/>
                </a:ext>
              </a:extLst>
            </p:cNvPr>
            <p:cNvSpPr/>
            <p:nvPr/>
          </p:nvSpPr>
          <p:spPr>
            <a:xfrm>
              <a:off x="7165759" y="3353020"/>
              <a:ext cx="1365211" cy="1365211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tx1">
                  <a:lumMod val="85000"/>
                  <a:lumOff val="15000"/>
                </a:schemeClr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45" name="Oval 144">
              <a:extLst>
                <a:ext uri="{FF2B5EF4-FFF2-40B4-BE49-F238E27FC236}">
                  <a16:creationId xmlns="" xmlns:a16="http://schemas.microsoft.com/office/drawing/2014/main" id="{0B467C1F-FDDE-4227-AD38-87038AA433AD}"/>
                </a:ext>
              </a:extLst>
            </p:cNvPr>
            <p:cNvSpPr/>
            <p:nvPr/>
          </p:nvSpPr>
          <p:spPr>
            <a:xfrm>
              <a:off x="7487073" y="3674334"/>
              <a:ext cx="722583" cy="722583"/>
            </a:xfrm>
            <a:prstGeom prst="ellipse">
              <a:avLst/>
            </a:prstGeom>
            <a:solidFill>
              <a:schemeClr val="accent4"/>
            </a:solidFill>
            <a:ln w="165100">
              <a:solidFill>
                <a:schemeClr val="tx1">
                  <a:lumMod val="85000"/>
                  <a:lumOff val="15000"/>
                </a:schemeClr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979DC158-C373-4DCD-8746-855AB256D371}"/>
              </a:ext>
            </a:extLst>
          </p:cNvPr>
          <p:cNvSpPr/>
          <p:nvPr/>
        </p:nvSpPr>
        <p:spPr>
          <a:xfrm>
            <a:off x="6654865" y="4602451"/>
            <a:ext cx="594709" cy="594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7" name="Rectangle 146">
            <a:extLst>
              <a:ext uri="{FF2B5EF4-FFF2-40B4-BE49-F238E27FC236}">
                <a16:creationId xmlns="" xmlns:a16="http://schemas.microsoft.com/office/drawing/2014/main" id="{6E9AA5F6-2B27-4AA6-98A3-CC7C363768F2}"/>
              </a:ext>
            </a:extLst>
          </p:cNvPr>
          <p:cNvSpPr/>
          <p:nvPr/>
        </p:nvSpPr>
        <p:spPr>
          <a:xfrm>
            <a:off x="6654865" y="3679598"/>
            <a:ext cx="594709" cy="5948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8" name="Rectangle 147">
            <a:extLst>
              <a:ext uri="{FF2B5EF4-FFF2-40B4-BE49-F238E27FC236}">
                <a16:creationId xmlns="" xmlns:a16="http://schemas.microsoft.com/office/drawing/2014/main" id="{F97C889D-108D-43E8-A845-BEB8F39C7B5F}"/>
              </a:ext>
            </a:extLst>
          </p:cNvPr>
          <p:cNvSpPr/>
          <p:nvPr/>
        </p:nvSpPr>
        <p:spPr>
          <a:xfrm>
            <a:off x="6654865" y="2756746"/>
            <a:ext cx="594709" cy="59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49" name="Parallelogram 148">
            <a:extLst>
              <a:ext uri="{FF2B5EF4-FFF2-40B4-BE49-F238E27FC236}">
                <a16:creationId xmlns="" xmlns:a16="http://schemas.microsoft.com/office/drawing/2014/main" id="{6EABB42F-F2DF-425D-AFD2-19FE4C01DF66}"/>
              </a:ext>
            </a:extLst>
          </p:cNvPr>
          <p:cNvSpPr/>
          <p:nvPr/>
        </p:nvSpPr>
        <p:spPr>
          <a:xfrm rot="10800000">
            <a:off x="3614113" y="3707092"/>
            <a:ext cx="1400121" cy="276883"/>
          </a:xfrm>
          <a:prstGeom prst="parallelogram">
            <a:avLst>
              <a:gd name="adj" fmla="val 1922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0" name="Rectangle 149">
            <a:extLst>
              <a:ext uri="{FF2B5EF4-FFF2-40B4-BE49-F238E27FC236}">
                <a16:creationId xmlns="" xmlns:a16="http://schemas.microsoft.com/office/drawing/2014/main" id="{919209EF-948C-4CDD-9FFF-DFA364D50243}"/>
              </a:ext>
            </a:extLst>
          </p:cNvPr>
          <p:cNvSpPr/>
          <p:nvPr/>
        </p:nvSpPr>
        <p:spPr>
          <a:xfrm>
            <a:off x="6654865" y="5525306"/>
            <a:ext cx="594709" cy="594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1" name="Rectangle 150">
            <a:extLst>
              <a:ext uri="{FF2B5EF4-FFF2-40B4-BE49-F238E27FC236}">
                <a16:creationId xmlns="" xmlns:a16="http://schemas.microsoft.com/office/drawing/2014/main" id="{D16513EF-EB0D-4599-891B-BBB6210D95A8}"/>
              </a:ext>
            </a:extLst>
          </p:cNvPr>
          <p:cNvSpPr/>
          <p:nvPr/>
        </p:nvSpPr>
        <p:spPr>
          <a:xfrm>
            <a:off x="6654865" y="1833893"/>
            <a:ext cx="594709" cy="594864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7" name="Rectangle 156">
            <a:extLst>
              <a:ext uri="{FF2B5EF4-FFF2-40B4-BE49-F238E27FC236}">
                <a16:creationId xmlns="" xmlns:a16="http://schemas.microsoft.com/office/drawing/2014/main" id="{09CFA400-18B8-4633-AAD9-CC4AC9D03EE2}"/>
              </a:ext>
            </a:extLst>
          </p:cNvPr>
          <p:cNvSpPr/>
          <p:nvPr/>
        </p:nvSpPr>
        <p:spPr>
          <a:xfrm>
            <a:off x="4487494" y="3794697"/>
            <a:ext cx="966401" cy="557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8" name="Rectangle 157">
            <a:extLst>
              <a:ext uri="{FF2B5EF4-FFF2-40B4-BE49-F238E27FC236}">
                <a16:creationId xmlns="" xmlns:a16="http://schemas.microsoft.com/office/drawing/2014/main" id="{C3F4E9E9-AE6E-49C5-A46C-A3FEBCB0CBCE}"/>
              </a:ext>
            </a:extLst>
          </p:cNvPr>
          <p:cNvSpPr/>
          <p:nvPr/>
        </p:nvSpPr>
        <p:spPr>
          <a:xfrm>
            <a:off x="4487494" y="3871949"/>
            <a:ext cx="966401" cy="557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9" name="Rectangle 158">
            <a:extLst>
              <a:ext uri="{FF2B5EF4-FFF2-40B4-BE49-F238E27FC236}">
                <a16:creationId xmlns="" xmlns:a16="http://schemas.microsoft.com/office/drawing/2014/main" id="{DBD09650-7555-43D9-A935-69459AB441AA}"/>
              </a:ext>
            </a:extLst>
          </p:cNvPr>
          <p:cNvSpPr/>
          <p:nvPr/>
        </p:nvSpPr>
        <p:spPr>
          <a:xfrm>
            <a:off x="4487494" y="3949201"/>
            <a:ext cx="966401" cy="55762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4023BCC4-E00A-4165-9FB9-2678B02F2AF5}"/>
              </a:ext>
            </a:extLst>
          </p:cNvPr>
          <p:cNvSpPr/>
          <p:nvPr/>
        </p:nvSpPr>
        <p:spPr>
          <a:xfrm>
            <a:off x="4487494" y="4026453"/>
            <a:ext cx="966401" cy="557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61" name="Rectangle 160">
            <a:extLst>
              <a:ext uri="{FF2B5EF4-FFF2-40B4-BE49-F238E27FC236}">
                <a16:creationId xmlns="" xmlns:a16="http://schemas.microsoft.com/office/drawing/2014/main" id="{25891BDB-4C5F-40F6-B320-B4E90AD3DE1D}"/>
              </a:ext>
            </a:extLst>
          </p:cNvPr>
          <p:cNvSpPr/>
          <p:nvPr/>
        </p:nvSpPr>
        <p:spPr>
          <a:xfrm>
            <a:off x="4487494" y="4103704"/>
            <a:ext cx="966401" cy="557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3" name="Group 161">
            <a:extLst>
              <a:ext uri="{FF2B5EF4-FFF2-40B4-BE49-F238E27FC236}">
                <a16:creationId xmlns="" xmlns:a16="http://schemas.microsoft.com/office/drawing/2014/main" id="{926A1A1D-E7F1-439E-92E3-4BE6D768005F}"/>
              </a:ext>
            </a:extLst>
          </p:cNvPr>
          <p:cNvGrpSpPr/>
          <p:nvPr/>
        </p:nvGrpSpPr>
        <p:grpSpPr>
          <a:xfrm>
            <a:off x="1673427" y="3315052"/>
            <a:ext cx="3403769" cy="1346565"/>
            <a:chOff x="903886" y="3331350"/>
            <a:chExt cx="3297058" cy="1304009"/>
          </a:xfrm>
        </p:grpSpPr>
        <p:sp>
          <p:nvSpPr>
            <p:cNvPr id="163" name="Rectangle 34">
              <a:extLst>
                <a:ext uri="{FF2B5EF4-FFF2-40B4-BE49-F238E27FC236}">
                  <a16:creationId xmlns="" xmlns:a16="http://schemas.microsoft.com/office/drawing/2014/main" id="{409BD097-9493-466A-97DE-B545AB99F5BB}"/>
                </a:ext>
              </a:extLst>
            </p:cNvPr>
            <p:cNvSpPr/>
            <p:nvPr/>
          </p:nvSpPr>
          <p:spPr>
            <a:xfrm>
              <a:off x="903886" y="3968006"/>
              <a:ext cx="704227" cy="36000"/>
            </a:xfrm>
            <a:custGeom>
              <a:avLst/>
              <a:gdLst/>
              <a:ahLst/>
              <a:cxnLst/>
              <a:rect l="l" t="t" r="r" b="b"/>
              <a:pathLst>
                <a:path w="704227" h="36000">
                  <a:moveTo>
                    <a:pt x="0" y="0"/>
                  </a:moveTo>
                  <a:lnTo>
                    <a:pt x="704227" y="0"/>
                  </a:lnTo>
                  <a:lnTo>
                    <a:pt x="704227" y="36000"/>
                  </a:lnTo>
                  <a:lnTo>
                    <a:pt x="0" y="360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grpSp>
          <p:nvGrpSpPr>
            <p:cNvPr id="5" name="Group 163">
              <a:extLst>
                <a:ext uri="{FF2B5EF4-FFF2-40B4-BE49-F238E27FC236}">
                  <a16:creationId xmlns="" xmlns:a16="http://schemas.microsoft.com/office/drawing/2014/main" id="{ECC7F9CF-3B31-480F-90FB-883F0E31C559}"/>
                </a:ext>
              </a:extLst>
            </p:cNvPr>
            <p:cNvGrpSpPr/>
            <p:nvPr/>
          </p:nvGrpSpPr>
          <p:grpSpPr>
            <a:xfrm>
              <a:off x="1475656" y="3331350"/>
              <a:ext cx="2725288" cy="1304009"/>
              <a:chOff x="1475656" y="3331350"/>
              <a:chExt cx="2725288" cy="1304009"/>
            </a:xfrm>
          </p:grpSpPr>
          <p:sp>
            <p:nvSpPr>
              <p:cNvPr id="165" name="Parallelogram 164">
                <a:extLst>
                  <a:ext uri="{FF2B5EF4-FFF2-40B4-BE49-F238E27FC236}">
                    <a16:creationId xmlns="" xmlns:a16="http://schemas.microsoft.com/office/drawing/2014/main" id="{F4DA4716-ADA3-482D-8B6A-AA5AB00A018E}"/>
                  </a:ext>
                </a:extLst>
              </p:cNvPr>
              <p:cNvSpPr/>
              <p:nvPr/>
            </p:nvSpPr>
            <p:spPr>
              <a:xfrm rot="10680000" flipH="1">
                <a:off x="2793780" y="4038224"/>
                <a:ext cx="1201835" cy="597135"/>
              </a:xfrm>
              <a:prstGeom prst="parallelogram">
                <a:avLst>
                  <a:gd name="adj" fmla="val 62269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6" name="Parallelogram 165">
                <a:extLst>
                  <a:ext uri="{FF2B5EF4-FFF2-40B4-BE49-F238E27FC236}">
                    <a16:creationId xmlns="" xmlns:a16="http://schemas.microsoft.com/office/drawing/2014/main" id="{AD46643C-0983-4981-9ED8-A185E221DB4C}"/>
                  </a:ext>
                </a:extLst>
              </p:cNvPr>
              <p:cNvSpPr/>
              <p:nvPr/>
            </p:nvSpPr>
            <p:spPr>
              <a:xfrm rot="10920000">
                <a:off x="2793780" y="3331350"/>
                <a:ext cx="1201835" cy="597135"/>
              </a:xfrm>
              <a:prstGeom prst="parallelogram">
                <a:avLst>
                  <a:gd name="adj" fmla="val 62269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6" name="Group 166">
                <a:extLst>
                  <a:ext uri="{FF2B5EF4-FFF2-40B4-BE49-F238E27FC236}">
                    <a16:creationId xmlns="" xmlns:a16="http://schemas.microsoft.com/office/drawing/2014/main" id="{87980BC6-3359-4E0B-84B8-F3A0C9BBB435}"/>
                  </a:ext>
                </a:extLst>
              </p:cNvPr>
              <p:cNvGrpSpPr/>
              <p:nvPr/>
            </p:nvGrpSpPr>
            <p:grpSpPr>
              <a:xfrm>
                <a:off x="1475656" y="3862961"/>
                <a:ext cx="2152334" cy="246090"/>
                <a:chOff x="1688158" y="3440846"/>
                <a:chExt cx="1659706" cy="379529"/>
              </a:xfrm>
            </p:grpSpPr>
            <p:sp>
              <p:nvSpPr>
                <p:cNvPr id="169" name="Trapezoid 33">
                  <a:extLst>
                    <a:ext uri="{FF2B5EF4-FFF2-40B4-BE49-F238E27FC236}">
                      <a16:creationId xmlns="" xmlns:a16="http://schemas.microsoft.com/office/drawing/2014/main" id="{6B2B6B3C-24AD-4898-9C5B-B0099B798C54}"/>
                    </a:ext>
                  </a:extLst>
                </p:cNvPr>
                <p:cNvSpPr/>
                <p:nvPr/>
              </p:nvSpPr>
              <p:spPr>
                <a:xfrm rot="5400000" flipH="1">
                  <a:off x="2653493" y="3090551"/>
                  <a:ext cx="308621" cy="10801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621" h="1080120">
                      <a:moveTo>
                        <a:pt x="308621" y="1080120"/>
                      </a:moveTo>
                      <a:lnTo>
                        <a:pt x="232649" y="0"/>
                      </a:lnTo>
                      <a:lnTo>
                        <a:pt x="75972" y="0"/>
                      </a:lnTo>
                      <a:lnTo>
                        <a:pt x="0" y="108012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70" name="Chord 169">
                  <a:extLst>
                    <a:ext uri="{FF2B5EF4-FFF2-40B4-BE49-F238E27FC236}">
                      <a16:creationId xmlns="" xmlns:a16="http://schemas.microsoft.com/office/drawing/2014/main" id="{809DEE2A-F489-4AED-BEEA-789A2A72AC71}"/>
                    </a:ext>
                  </a:extLst>
                </p:cNvPr>
                <p:cNvSpPr/>
                <p:nvPr/>
              </p:nvSpPr>
              <p:spPr>
                <a:xfrm>
                  <a:off x="1688158" y="3454556"/>
                  <a:ext cx="155575" cy="352111"/>
                </a:xfrm>
                <a:prstGeom prst="chord">
                  <a:avLst>
                    <a:gd name="adj1" fmla="val 5391179"/>
                    <a:gd name="adj2" fmla="val 1620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171" name="Trapezoid 37">
                  <a:extLst>
                    <a:ext uri="{FF2B5EF4-FFF2-40B4-BE49-F238E27FC236}">
                      <a16:creationId xmlns="" xmlns:a16="http://schemas.microsoft.com/office/drawing/2014/main" id="{6F6859DA-3132-4B81-BDBC-2473C31C992A}"/>
                    </a:ext>
                  </a:extLst>
                </p:cNvPr>
                <p:cNvSpPr/>
                <p:nvPr/>
              </p:nvSpPr>
              <p:spPr>
                <a:xfrm rot="5400000" flipH="1">
                  <a:off x="1825951" y="3378583"/>
                  <a:ext cx="379529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529" h="504056">
                      <a:moveTo>
                        <a:pt x="379529" y="504056"/>
                      </a:moveTo>
                      <a:lnTo>
                        <a:pt x="344075" y="0"/>
                      </a:lnTo>
                      <a:lnTo>
                        <a:pt x="35454" y="0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  <p:sp>
            <p:nvSpPr>
              <p:cNvPr id="168" name="Parallelogram 167">
                <a:extLst>
                  <a:ext uri="{FF2B5EF4-FFF2-40B4-BE49-F238E27FC236}">
                    <a16:creationId xmlns="" xmlns:a16="http://schemas.microsoft.com/office/drawing/2014/main" id="{4A213342-B521-4A6D-A91C-A70787050841}"/>
                  </a:ext>
                </a:extLst>
              </p:cNvPr>
              <p:cNvSpPr/>
              <p:nvPr/>
            </p:nvSpPr>
            <p:spPr>
              <a:xfrm rot="10800000" flipH="1">
                <a:off x="2788579" y="3979133"/>
                <a:ext cx="1412365" cy="268133"/>
              </a:xfrm>
              <a:prstGeom prst="parallelogram">
                <a:avLst>
                  <a:gd name="adj" fmla="val 20586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</p:grpSp>
      <p:sp>
        <p:nvSpPr>
          <p:cNvPr id="172" name="Freeform 47">
            <a:extLst>
              <a:ext uri="{FF2B5EF4-FFF2-40B4-BE49-F238E27FC236}">
                <a16:creationId xmlns="" xmlns:a16="http://schemas.microsoft.com/office/drawing/2014/main" id="{498A6AD0-40EF-4BB3-945E-DD8D32A78992}"/>
              </a:ext>
            </a:extLst>
          </p:cNvPr>
          <p:cNvSpPr/>
          <p:nvPr/>
        </p:nvSpPr>
        <p:spPr>
          <a:xfrm>
            <a:off x="5452268" y="1833897"/>
            <a:ext cx="1204500" cy="2019981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711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9785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065"/>
              <a:gd name="connsiteY0" fmla="*/ 1901373 h 1953837"/>
              <a:gd name="connsiteX1" fmla="*/ 1180112 w 1183065"/>
              <a:gd name="connsiteY1" fmla="*/ 0 h 1953837"/>
              <a:gd name="connsiteX2" fmla="*/ 1183065 w 1183065"/>
              <a:gd name="connsiteY2" fmla="*/ 572452 h 1953837"/>
              <a:gd name="connsiteX3" fmla="*/ 0 w 1183065"/>
              <a:gd name="connsiteY3" fmla="*/ 1953837 h 1953837"/>
              <a:gd name="connsiteX4" fmla="*/ 457 w 1183065"/>
              <a:gd name="connsiteY4" fmla="*/ 1901373 h 1953837"/>
              <a:gd name="connsiteX0" fmla="*/ 457 w 1183065"/>
              <a:gd name="connsiteY0" fmla="*/ 1901373 h 1956143"/>
              <a:gd name="connsiteX1" fmla="*/ 1180112 w 1183065"/>
              <a:gd name="connsiteY1" fmla="*/ 0 h 1956143"/>
              <a:gd name="connsiteX2" fmla="*/ 1183065 w 1183065"/>
              <a:gd name="connsiteY2" fmla="*/ 572452 h 1956143"/>
              <a:gd name="connsiteX3" fmla="*/ 0 w 1183065"/>
              <a:gd name="connsiteY3" fmla="*/ 1956143 h 1956143"/>
              <a:gd name="connsiteX4" fmla="*/ 457 w 1183065"/>
              <a:gd name="connsiteY4" fmla="*/ 1901373 h 195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65" h="1956143">
                <a:moveTo>
                  <a:pt x="457" y="1901373"/>
                </a:moveTo>
                <a:lnTo>
                  <a:pt x="1180112" y="0"/>
                </a:lnTo>
                <a:cubicBezTo>
                  <a:pt x="1181245" y="193422"/>
                  <a:pt x="1181932" y="379030"/>
                  <a:pt x="1183065" y="572452"/>
                </a:cubicBezTo>
                <a:lnTo>
                  <a:pt x="0" y="1956143"/>
                </a:lnTo>
                <a:cubicBezTo>
                  <a:pt x="152" y="1939424"/>
                  <a:pt x="305" y="1918092"/>
                  <a:pt x="457" y="1901373"/>
                </a:cubicBez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3" name="Freeform 48">
            <a:extLst>
              <a:ext uri="{FF2B5EF4-FFF2-40B4-BE49-F238E27FC236}">
                <a16:creationId xmlns="" xmlns:a16="http://schemas.microsoft.com/office/drawing/2014/main" id="{4834166C-49A3-49D0-8F27-0F1C2CF63CD3}"/>
              </a:ext>
            </a:extLst>
          </p:cNvPr>
          <p:cNvSpPr/>
          <p:nvPr/>
        </p:nvSpPr>
        <p:spPr>
          <a:xfrm>
            <a:off x="5452365" y="2756746"/>
            <a:ext cx="1204405" cy="1171728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8973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4698">
                <a:moveTo>
                  <a:pt x="32" y="1082755"/>
                </a:moveTo>
                <a:lnTo>
                  <a:pt x="1182019" y="0"/>
                </a:lnTo>
                <a:cubicBezTo>
                  <a:pt x="1182337" y="191213"/>
                  <a:pt x="1182654" y="387760"/>
                  <a:pt x="1182972" y="578973"/>
                </a:cubicBezTo>
                <a:lnTo>
                  <a:pt x="1522" y="1134698"/>
                </a:lnTo>
                <a:cubicBezTo>
                  <a:pt x="1840" y="1116569"/>
                  <a:pt x="-286" y="1100884"/>
                  <a:pt x="32" y="10827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4" name="Freeform 49">
            <a:extLst>
              <a:ext uri="{FF2B5EF4-FFF2-40B4-BE49-F238E27FC236}">
                <a16:creationId xmlns="" xmlns:a16="http://schemas.microsoft.com/office/drawing/2014/main" id="{22F92E3A-4114-4088-8F61-F12871E26CBC}"/>
              </a:ext>
            </a:extLst>
          </p:cNvPr>
          <p:cNvSpPr/>
          <p:nvPr/>
        </p:nvSpPr>
        <p:spPr>
          <a:xfrm>
            <a:off x="5452307" y="3679477"/>
            <a:ext cx="1204461" cy="594533"/>
          </a:xfrm>
          <a:custGeom>
            <a:avLst/>
            <a:gdLst>
              <a:gd name="connsiteX0" fmla="*/ 0 w 1182941"/>
              <a:gd name="connsiteY0" fmla="*/ 339925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339925 h 571075"/>
              <a:gd name="connsiteX0" fmla="*/ 0 w 1182941"/>
              <a:gd name="connsiteY0" fmla="*/ 259242 h 571075"/>
              <a:gd name="connsiteX1" fmla="*/ 1182941 w 1182941"/>
              <a:gd name="connsiteY1" fmla="*/ 571075 h 571075"/>
              <a:gd name="connsiteX2" fmla="*/ 1182941 w 1182941"/>
              <a:gd name="connsiteY2" fmla="*/ 0 h 571075"/>
              <a:gd name="connsiteX3" fmla="*/ 0 w 1182941"/>
              <a:gd name="connsiteY3" fmla="*/ 259242 h 571075"/>
              <a:gd name="connsiteX0" fmla="*/ 576 w 1183517"/>
              <a:gd name="connsiteY0" fmla="*/ 259242 h 571075"/>
              <a:gd name="connsiteX1" fmla="*/ 9283 w 1183517"/>
              <a:gd name="connsiteY1" fmla="*/ 305851 h 571075"/>
              <a:gd name="connsiteX2" fmla="*/ 1183517 w 1183517"/>
              <a:gd name="connsiteY2" fmla="*/ 571075 h 571075"/>
              <a:gd name="connsiteX3" fmla="*/ 1183517 w 1183517"/>
              <a:gd name="connsiteY3" fmla="*/ 0 h 571075"/>
              <a:gd name="connsiteX4" fmla="*/ 576 w 1183517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59242 h 571075"/>
              <a:gd name="connsiteX1" fmla="*/ 8707 w 1182941"/>
              <a:gd name="connsiteY1" fmla="*/ 305851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1610 w 1184551"/>
              <a:gd name="connsiteY0" fmla="*/ 259242 h 571075"/>
              <a:gd name="connsiteX1" fmla="*/ 2982 w 1184551"/>
              <a:gd name="connsiteY1" fmla="*/ 303406 h 571075"/>
              <a:gd name="connsiteX2" fmla="*/ 1184551 w 1184551"/>
              <a:gd name="connsiteY2" fmla="*/ 571075 h 571075"/>
              <a:gd name="connsiteX3" fmla="*/ 1184551 w 1184551"/>
              <a:gd name="connsiteY3" fmla="*/ 0 h 571075"/>
              <a:gd name="connsiteX4" fmla="*/ 1610 w 1184551"/>
              <a:gd name="connsiteY4" fmla="*/ 259242 h 571075"/>
              <a:gd name="connsiteX0" fmla="*/ 0 w 1182941"/>
              <a:gd name="connsiteY0" fmla="*/ 259242 h 571075"/>
              <a:gd name="connsiteX1" fmla="*/ 1372 w 1182941"/>
              <a:gd name="connsiteY1" fmla="*/ 303406 h 571075"/>
              <a:gd name="connsiteX2" fmla="*/ 1182941 w 1182941"/>
              <a:gd name="connsiteY2" fmla="*/ 571075 h 571075"/>
              <a:gd name="connsiteX3" fmla="*/ 1182941 w 1182941"/>
              <a:gd name="connsiteY3" fmla="*/ 0 h 571075"/>
              <a:gd name="connsiteX4" fmla="*/ 0 w 1182941"/>
              <a:gd name="connsiteY4" fmla="*/ 259242 h 571075"/>
              <a:gd name="connsiteX0" fmla="*/ 0 w 1182941"/>
              <a:gd name="connsiteY0" fmla="*/ 266577 h 578410"/>
              <a:gd name="connsiteX1" fmla="*/ 1372 w 1182941"/>
              <a:gd name="connsiteY1" fmla="*/ 310741 h 578410"/>
              <a:gd name="connsiteX2" fmla="*/ 1182941 w 1182941"/>
              <a:gd name="connsiteY2" fmla="*/ 578410 h 578410"/>
              <a:gd name="connsiteX3" fmla="*/ 1180496 w 1182941"/>
              <a:gd name="connsiteY3" fmla="*/ 0 h 578410"/>
              <a:gd name="connsiteX4" fmla="*/ 0 w 1182941"/>
              <a:gd name="connsiteY4" fmla="*/ 266577 h 578410"/>
              <a:gd name="connsiteX0" fmla="*/ 0 w 1182941"/>
              <a:gd name="connsiteY0" fmla="*/ 266577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6577 h 575743"/>
              <a:gd name="connsiteX0" fmla="*/ 0 w 1182941"/>
              <a:gd name="connsiteY0" fmla="*/ 261965 h 575743"/>
              <a:gd name="connsiteX1" fmla="*/ 1372 w 1182941"/>
              <a:gd name="connsiteY1" fmla="*/ 310741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0 w 1182941"/>
              <a:gd name="connsiteY0" fmla="*/ 261965 h 575743"/>
              <a:gd name="connsiteX1" fmla="*/ 1372 w 1182941"/>
              <a:gd name="connsiteY1" fmla="*/ 317659 h 575743"/>
              <a:gd name="connsiteX2" fmla="*/ 1182941 w 1182941"/>
              <a:gd name="connsiteY2" fmla="*/ 575743 h 575743"/>
              <a:gd name="connsiteX3" fmla="*/ 1180496 w 1182941"/>
              <a:gd name="connsiteY3" fmla="*/ 0 h 575743"/>
              <a:gd name="connsiteX4" fmla="*/ 0 w 1182941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966 w 1181569"/>
              <a:gd name="connsiteY0" fmla="*/ 261965 h 575743"/>
              <a:gd name="connsiteX1" fmla="*/ 0 w 1181569"/>
              <a:gd name="connsiteY1" fmla="*/ 317659 h 575743"/>
              <a:gd name="connsiteX2" fmla="*/ 1181569 w 1181569"/>
              <a:gd name="connsiteY2" fmla="*/ 575743 h 575743"/>
              <a:gd name="connsiteX3" fmla="*/ 1179124 w 1181569"/>
              <a:gd name="connsiteY3" fmla="*/ 0 h 575743"/>
              <a:gd name="connsiteX4" fmla="*/ 966 w 1181569"/>
              <a:gd name="connsiteY4" fmla="*/ 261965 h 575743"/>
              <a:gd name="connsiteX0" fmla="*/ 1982 w 1182585"/>
              <a:gd name="connsiteY0" fmla="*/ 261965 h 575743"/>
              <a:gd name="connsiteX1" fmla="*/ 1016 w 1182585"/>
              <a:gd name="connsiteY1" fmla="*/ 317659 h 575743"/>
              <a:gd name="connsiteX2" fmla="*/ 1182585 w 1182585"/>
              <a:gd name="connsiteY2" fmla="*/ 575743 h 575743"/>
              <a:gd name="connsiteX3" fmla="*/ 1180140 w 1182585"/>
              <a:gd name="connsiteY3" fmla="*/ 0 h 575743"/>
              <a:gd name="connsiteX4" fmla="*/ 1982 w 1182585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7659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  <a:gd name="connsiteX0" fmla="*/ 1940 w 1182543"/>
              <a:gd name="connsiteY0" fmla="*/ 261965 h 575743"/>
              <a:gd name="connsiteX1" fmla="*/ 3312 w 1182543"/>
              <a:gd name="connsiteY1" fmla="*/ 317659 h 575743"/>
              <a:gd name="connsiteX2" fmla="*/ 1182543 w 1182543"/>
              <a:gd name="connsiteY2" fmla="*/ 575743 h 575743"/>
              <a:gd name="connsiteX3" fmla="*/ 1180098 w 1182543"/>
              <a:gd name="connsiteY3" fmla="*/ 0 h 575743"/>
              <a:gd name="connsiteX4" fmla="*/ 1940 w 1182543"/>
              <a:gd name="connsiteY4" fmla="*/ 261965 h 575743"/>
              <a:gd name="connsiteX0" fmla="*/ 2423 w 1183026"/>
              <a:gd name="connsiteY0" fmla="*/ 261965 h 575743"/>
              <a:gd name="connsiteX1" fmla="*/ 1457 w 1183026"/>
              <a:gd name="connsiteY1" fmla="*/ 315354 h 575743"/>
              <a:gd name="connsiteX2" fmla="*/ 1183026 w 1183026"/>
              <a:gd name="connsiteY2" fmla="*/ 575743 h 575743"/>
              <a:gd name="connsiteX3" fmla="*/ 1180581 w 1183026"/>
              <a:gd name="connsiteY3" fmla="*/ 0 h 575743"/>
              <a:gd name="connsiteX4" fmla="*/ 2423 w 1183026"/>
              <a:gd name="connsiteY4" fmla="*/ 261965 h 57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026" h="575743">
                <a:moveTo>
                  <a:pt x="2423" y="261965"/>
                </a:moveTo>
                <a:cubicBezTo>
                  <a:pt x="-3106" y="295430"/>
                  <a:pt x="2736" y="276999"/>
                  <a:pt x="1457" y="315354"/>
                </a:cubicBezTo>
                <a:lnTo>
                  <a:pt x="1183026" y="575743"/>
                </a:lnTo>
                <a:lnTo>
                  <a:pt x="1180581" y="0"/>
                </a:lnTo>
                <a:lnTo>
                  <a:pt x="2423" y="2619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5" name="Freeform 50">
            <a:extLst>
              <a:ext uri="{FF2B5EF4-FFF2-40B4-BE49-F238E27FC236}">
                <a16:creationId xmlns="" xmlns:a16="http://schemas.microsoft.com/office/drawing/2014/main" id="{94421D3D-1D10-4393-B5E2-74BDB5D2F463}"/>
              </a:ext>
            </a:extLst>
          </p:cNvPr>
          <p:cNvSpPr/>
          <p:nvPr/>
        </p:nvSpPr>
        <p:spPr>
          <a:xfrm flipV="1">
            <a:off x="5454450" y="4102852"/>
            <a:ext cx="1202319" cy="2016763"/>
          </a:xfrm>
          <a:custGeom>
            <a:avLst/>
            <a:gdLst>
              <a:gd name="connsiteX0" fmla="*/ 0 w 1177747"/>
              <a:gd name="connsiteY0" fmla="*/ 1945843 h 1945843"/>
              <a:gd name="connsiteX1" fmla="*/ 1177747 w 1177747"/>
              <a:gd name="connsiteY1" fmla="*/ 0 h 1945843"/>
              <a:gd name="connsiteX2" fmla="*/ 1177747 w 1177747"/>
              <a:gd name="connsiteY2" fmla="*/ 563270 h 1945843"/>
              <a:gd name="connsiteX3" fmla="*/ 0 w 1177747"/>
              <a:gd name="connsiteY3" fmla="*/ 1945843 h 1945843"/>
              <a:gd name="connsiteX0" fmla="*/ 0 w 1177747"/>
              <a:gd name="connsiteY0" fmla="*/ 1945843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45843 h 2001427"/>
              <a:gd name="connsiteX0" fmla="*/ 0 w 1177747"/>
              <a:gd name="connsiteY0" fmla="*/ 1905052 h 2001427"/>
              <a:gd name="connsiteX1" fmla="*/ 1177747 w 1177747"/>
              <a:gd name="connsiteY1" fmla="*/ 0 h 2001427"/>
              <a:gd name="connsiteX2" fmla="*/ 1177747 w 1177747"/>
              <a:gd name="connsiteY2" fmla="*/ 563270 h 2001427"/>
              <a:gd name="connsiteX3" fmla="*/ 4432 w 1177747"/>
              <a:gd name="connsiteY3" fmla="*/ 2001427 h 2001427"/>
              <a:gd name="connsiteX4" fmla="*/ 0 w 1177747"/>
              <a:gd name="connsiteY4" fmla="*/ 1905052 h 2001427"/>
              <a:gd name="connsiteX0" fmla="*/ 0 w 1177747"/>
              <a:gd name="connsiteY0" fmla="*/ 1905052 h 1967434"/>
              <a:gd name="connsiteX1" fmla="*/ 1177747 w 1177747"/>
              <a:gd name="connsiteY1" fmla="*/ 0 h 1967434"/>
              <a:gd name="connsiteX2" fmla="*/ 1177747 w 1177747"/>
              <a:gd name="connsiteY2" fmla="*/ 563270 h 1967434"/>
              <a:gd name="connsiteX3" fmla="*/ 4432 w 1177747"/>
              <a:gd name="connsiteY3" fmla="*/ 1967434 h 1967434"/>
              <a:gd name="connsiteX4" fmla="*/ 0 w 1177747"/>
              <a:gd name="connsiteY4" fmla="*/ 1905052 h 1967434"/>
              <a:gd name="connsiteX0" fmla="*/ 0 w 1181147"/>
              <a:gd name="connsiteY0" fmla="*/ 1905052 h 1967434"/>
              <a:gd name="connsiteX1" fmla="*/ 1177747 w 1181147"/>
              <a:gd name="connsiteY1" fmla="*/ 0 h 1967434"/>
              <a:gd name="connsiteX2" fmla="*/ 1181147 w 1181147"/>
              <a:gd name="connsiteY2" fmla="*/ 580267 h 1967434"/>
              <a:gd name="connsiteX3" fmla="*/ 4432 w 1181147"/>
              <a:gd name="connsiteY3" fmla="*/ 1967434 h 1967434"/>
              <a:gd name="connsiteX4" fmla="*/ 0 w 1181147"/>
              <a:gd name="connsiteY4" fmla="*/ 1905052 h 1967434"/>
              <a:gd name="connsiteX0" fmla="*/ 0 w 1181147"/>
              <a:gd name="connsiteY0" fmla="*/ 1891455 h 1953837"/>
              <a:gd name="connsiteX1" fmla="*/ 1174347 w 1181147"/>
              <a:gd name="connsiteY1" fmla="*/ 0 h 1953837"/>
              <a:gd name="connsiteX2" fmla="*/ 1181147 w 1181147"/>
              <a:gd name="connsiteY2" fmla="*/ 566670 h 1953837"/>
              <a:gd name="connsiteX3" fmla="*/ 4432 w 1181147"/>
              <a:gd name="connsiteY3" fmla="*/ 1953837 h 1953837"/>
              <a:gd name="connsiteX4" fmla="*/ 0 w 1181147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66670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0 w 1184694"/>
              <a:gd name="connsiteY0" fmla="*/ 1891455 h 1953837"/>
              <a:gd name="connsiteX1" fmla="*/ 1184544 w 1184694"/>
              <a:gd name="connsiteY1" fmla="*/ 0 h 1953837"/>
              <a:gd name="connsiteX2" fmla="*/ 1181147 w 1184694"/>
              <a:gd name="connsiteY2" fmla="*/ 573468 h 1953837"/>
              <a:gd name="connsiteX3" fmla="*/ 4432 w 1184694"/>
              <a:gd name="connsiteY3" fmla="*/ 1953837 h 1953837"/>
              <a:gd name="connsiteX4" fmla="*/ 0 w 1184694"/>
              <a:gd name="connsiteY4" fmla="*/ 1891455 h 1953837"/>
              <a:gd name="connsiteX0" fmla="*/ 457 w 1180262"/>
              <a:gd name="connsiteY0" fmla="*/ 1903679 h 1953837"/>
              <a:gd name="connsiteX1" fmla="*/ 1180112 w 1180262"/>
              <a:gd name="connsiteY1" fmla="*/ 0 h 1953837"/>
              <a:gd name="connsiteX2" fmla="*/ 1176715 w 1180262"/>
              <a:gd name="connsiteY2" fmla="*/ 573468 h 1953837"/>
              <a:gd name="connsiteX3" fmla="*/ 0 w 1180262"/>
              <a:gd name="connsiteY3" fmla="*/ 1953837 h 1953837"/>
              <a:gd name="connsiteX4" fmla="*/ 457 w 118026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6612"/>
              <a:gd name="connsiteY0" fmla="*/ 1903679 h 1953837"/>
              <a:gd name="connsiteX1" fmla="*/ 1186462 w 1186612"/>
              <a:gd name="connsiteY1" fmla="*/ 0 h 1953837"/>
              <a:gd name="connsiteX2" fmla="*/ 1183065 w 1186612"/>
              <a:gd name="connsiteY2" fmla="*/ 560768 h 1953837"/>
              <a:gd name="connsiteX3" fmla="*/ 0 w 1186612"/>
              <a:gd name="connsiteY3" fmla="*/ 1953837 h 1953837"/>
              <a:gd name="connsiteX4" fmla="*/ 457 w 1186612"/>
              <a:gd name="connsiteY4" fmla="*/ 1903679 h 1953837"/>
              <a:gd name="connsiteX0" fmla="*/ 457 w 1183065"/>
              <a:gd name="connsiteY0" fmla="*/ 1903679 h 1953837"/>
              <a:gd name="connsiteX1" fmla="*/ 1180112 w 1183065"/>
              <a:gd name="connsiteY1" fmla="*/ 0 h 1953837"/>
              <a:gd name="connsiteX2" fmla="*/ 1183065 w 1183065"/>
              <a:gd name="connsiteY2" fmla="*/ 560768 h 1953837"/>
              <a:gd name="connsiteX3" fmla="*/ 0 w 1183065"/>
              <a:gd name="connsiteY3" fmla="*/ 1953837 h 1953837"/>
              <a:gd name="connsiteX4" fmla="*/ 457 w 1183065"/>
              <a:gd name="connsiteY4" fmla="*/ 1903679 h 1953837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69183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457 w 1183262"/>
              <a:gd name="connsiteY0" fmla="*/ 1912094 h 1962252"/>
              <a:gd name="connsiteX1" fmla="*/ 1182917 w 1183262"/>
              <a:gd name="connsiteY1" fmla="*/ 0 h 1962252"/>
              <a:gd name="connsiteX2" fmla="*/ 1183065 w 1183262"/>
              <a:gd name="connsiteY2" fmla="*/ 574518 h 1962252"/>
              <a:gd name="connsiteX3" fmla="*/ 0 w 1183262"/>
              <a:gd name="connsiteY3" fmla="*/ 1962252 h 1962252"/>
              <a:gd name="connsiteX4" fmla="*/ 457 w 1183262"/>
              <a:gd name="connsiteY4" fmla="*/ 1912094 h 1962252"/>
              <a:gd name="connsiteX0" fmla="*/ 3 w 1182808"/>
              <a:gd name="connsiteY0" fmla="*/ 1912094 h 1946110"/>
              <a:gd name="connsiteX1" fmla="*/ 1182463 w 1182808"/>
              <a:gd name="connsiteY1" fmla="*/ 0 h 1946110"/>
              <a:gd name="connsiteX2" fmla="*/ 1182611 w 1182808"/>
              <a:gd name="connsiteY2" fmla="*/ 574518 h 1946110"/>
              <a:gd name="connsiteX3" fmla="*/ 6561 w 1182808"/>
              <a:gd name="connsiteY3" fmla="*/ 1946110 h 1946110"/>
              <a:gd name="connsiteX4" fmla="*/ 3 w 1182808"/>
              <a:gd name="connsiteY4" fmla="*/ 1912094 h 1946110"/>
              <a:gd name="connsiteX0" fmla="*/ 8 w 1178136"/>
              <a:gd name="connsiteY0" fmla="*/ 1895953 h 1946110"/>
              <a:gd name="connsiteX1" fmla="*/ 1177791 w 1178136"/>
              <a:gd name="connsiteY1" fmla="*/ 0 h 1946110"/>
              <a:gd name="connsiteX2" fmla="*/ 1177939 w 1178136"/>
              <a:gd name="connsiteY2" fmla="*/ 574518 h 1946110"/>
              <a:gd name="connsiteX3" fmla="*/ 1889 w 1178136"/>
              <a:gd name="connsiteY3" fmla="*/ 1946110 h 1946110"/>
              <a:gd name="connsiteX4" fmla="*/ 8 w 1178136"/>
              <a:gd name="connsiteY4" fmla="*/ 1895953 h 1946110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457 w 1178585"/>
              <a:gd name="connsiteY0" fmla="*/ 1895953 h 1953027"/>
              <a:gd name="connsiteX1" fmla="*/ 1178240 w 1178585"/>
              <a:gd name="connsiteY1" fmla="*/ 0 h 1953027"/>
              <a:gd name="connsiteX2" fmla="*/ 1178388 w 1178585"/>
              <a:gd name="connsiteY2" fmla="*/ 574518 h 1953027"/>
              <a:gd name="connsiteX3" fmla="*/ 0 w 1178585"/>
              <a:gd name="connsiteY3" fmla="*/ 1953027 h 1953027"/>
              <a:gd name="connsiteX4" fmla="*/ 457 w 1178585"/>
              <a:gd name="connsiteY4" fmla="*/ 1895953 h 1953027"/>
              <a:gd name="connsiteX0" fmla="*/ 2795 w 1180923"/>
              <a:gd name="connsiteY0" fmla="*/ 1895953 h 1948415"/>
              <a:gd name="connsiteX1" fmla="*/ 1180578 w 1180923"/>
              <a:gd name="connsiteY1" fmla="*/ 0 h 1948415"/>
              <a:gd name="connsiteX2" fmla="*/ 1180726 w 1180923"/>
              <a:gd name="connsiteY2" fmla="*/ 574518 h 1948415"/>
              <a:gd name="connsiteX3" fmla="*/ 0 w 1180923"/>
              <a:gd name="connsiteY3" fmla="*/ 1948415 h 1948415"/>
              <a:gd name="connsiteX4" fmla="*/ 2795 w 1180923"/>
              <a:gd name="connsiteY4" fmla="*/ 1895953 h 1948415"/>
              <a:gd name="connsiteX0" fmla="*/ 2795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2795 w 1180923"/>
              <a:gd name="connsiteY4" fmla="*/ 1895953 h 1953027"/>
              <a:gd name="connsiteX0" fmla="*/ 456 w 1180923"/>
              <a:gd name="connsiteY0" fmla="*/ 1895953 h 1953027"/>
              <a:gd name="connsiteX1" fmla="*/ 1180578 w 1180923"/>
              <a:gd name="connsiteY1" fmla="*/ 0 h 1953027"/>
              <a:gd name="connsiteX2" fmla="*/ 1180726 w 1180923"/>
              <a:gd name="connsiteY2" fmla="*/ 574518 h 1953027"/>
              <a:gd name="connsiteX3" fmla="*/ 0 w 1180923"/>
              <a:gd name="connsiteY3" fmla="*/ 1953027 h 1953027"/>
              <a:gd name="connsiteX4" fmla="*/ 456 w 1180923"/>
              <a:gd name="connsiteY4" fmla="*/ 1895953 h 195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923" h="1953027">
                <a:moveTo>
                  <a:pt x="456" y="1895953"/>
                </a:moveTo>
                <a:lnTo>
                  <a:pt x="1180578" y="0"/>
                </a:lnTo>
                <a:cubicBezTo>
                  <a:pt x="1181711" y="193422"/>
                  <a:pt x="1179593" y="381096"/>
                  <a:pt x="1180726" y="574518"/>
                </a:cubicBezTo>
                <a:lnTo>
                  <a:pt x="0" y="1953027"/>
                </a:lnTo>
                <a:cubicBezTo>
                  <a:pt x="152" y="1936308"/>
                  <a:pt x="304" y="1912672"/>
                  <a:pt x="456" y="189595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76" name="Freeform 51">
            <a:extLst>
              <a:ext uri="{FF2B5EF4-FFF2-40B4-BE49-F238E27FC236}">
                <a16:creationId xmlns="" xmlns:a16="http://schemas.microsoft.com/office/drawing/2014/main" id="{FE86FB25-861F-44F1-B524-44AD6E245E8F}"/>
              </a:ext>
            </a:extLst>
          </p:cNvPr>
          <p:cNvSpPr/>
          <p:nvPr/>
        </p:nvSpPr>
        <p:spPr>
          <a:xfrm flipV="1">
            <a:off x="5452365" y="4026453"/>
            <a:ext cx="1204405" cy="1174482"/>
          </a:xfrm>
          <a:custGeom>
            <a:avLst/>
            <a:gdLst>
              <a:gd name="connsiteX0" fmla="*/ 3399 w 1186340"/>
              <a:gd name="connsiteY0" fmla="*/ 1104759 h 1159147"/>
              <a:gd name="connsiteX1" fmla="*/ 1182941 w 1186340"/>
              <a:gd name="connsiteY1" fmla="*/ 0 h 1159147"/>
              <a:gd name="connsiteX2" fmla="*/ 1186340 w 1186340"/>
              <a:gd name="connsiteY2" fmla="*/ 554079 h 1159147"/>
              <a:gd name="connsiteX3" fmla="*/ 0 w 1186340"/>
              <a:gd name="connsiteY3" fmla="*/ 1159147 h 1159147"/>
              <a:gd name="connsiteX4" fmla="*/ 3399 w 1186340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6340 w 1187831"/>
              <a:gd name="connsiteY2" fmla="*/ 554079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3399 w 1187831"/>
              <a:gd name="connsiteY0" fmla="*/ 1104759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3399 w 1187831"/>
              <a:gd name="connsiteY4" fmla="*/ 1104759 h 1159147"/>
              <a:gd name="connsiteX0" fmla="*/ 13179 w 1187831"/>
              <a:gd name="connsiteY0" fmla="*/ 1080310 h 1159147"/>
              <a:gd name="connsiteX1" fmla="*/ 1187831 w 1187831"/>
              <a:gd name="connsiteY1" fmla="*/ 0 h 1159147"/>
              <a:gd name="connsiteX2" fmla="*/ 1183895 w 1187831"/>
              <a:gd name="connsiteY2" fmla="*/ 566304 h 1159147"/>
              <a:gd name="connsiteX3" fmla="*/ 0 w 1187831"/>
              <a:gd name="connsiteY3" fmla="*/ 1159147 h 1159147"/>
              <a:gd name="connsiteX4" fmla="*/ 13179 w 1187831"/>
              <a:gd name="connsiteY4" fmla="*/ 1080310 h 1159147"/>
              <a:gd name="connsiteX0" fmla="*/ 955 w 1175607"/>
              <a:gd name="connsiteY0" fmla="*/ 1080310 h 1134698"/>
              <a:gd name="connsiteX1" fmla="*/ 1175607 w 1175607"/>
              <a:gd name="connsiteY1" fmla="*/ 0 h 1134698"/>
              <a:gd name="connsiteX2" fmla="*/ 1171671 w 1175607"/>
              <a:gd name="connsiteY2" fmla="*/ 566304 h 1134698"/>
              <a:gd name="connsiteX3" fmla="*/ 0 w 1175607"/>
              <a:gd name="connsiteY3" fmla="*/ 1134698 h 1134698"/>
              <a:gd name="connsiteX4" fmla="*/ 955 w 1175607"/>
              <a:gd name="connsiteY4" fmla="*/ 1080310 h 1134698"/>
              <a:gd name="connsiteX0" fmla="*/ 10 w 1181997"/>
              <a:gd name="connsiteY0" fmla="*/ 1082755 h 1134698"/>
              <a:gd name="connsiteX1" fmla="*/ 1181997 w 1181997"/>
              <a:gd name="connsiteY1" fmla="*/ 0 h 1134698"/>
              <a:gd name="connsiteX2" fmla="*/ 1178061 w 1181997"/>
              <a:gd name="connsiteY2" fmla="*/ 566304 h 1134698"/>
              <a:gd name="connsiteX3" fmla="*/ 6390 w 1181997"/>
              <a:gd name="connsiteY3" fmla="*/ 1134698 h 1134698"/>
              <a:gd name="connsiteX4" fmla="*/ 10 w 1181997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8083 w 1182019"/>
              <a:gd name="connsiteY2" fmla="*/ 566304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3193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019"/>
              <a:gd name="connsiteY0" fmla="*/ 1082755 h 1134698"/>
              <a:gd name="connsiteX1" fmla="*/ 1182019 w 1182019"/>
              <a:gd name="connsiteY1" fmla="*/ 0 h 1134698"/>
              <a:gd name="connsiteX2" fmla="*/ 1175638 w 1182019"/>
              <a:gd name="connsiteY2" fmla="*/ 573639 h 1134698"/>
              <a:gd name="connsiteX3" fmla="*/ 1522 w 1182019"/>
              <a:gd name="connsiteY3" fmla="*/ 1134698 h 1134698"/>
              <a:gd name="connsiteX4" fmla="*/ 32 w 1182019"/>
              <a:gd name="connsiteY4" fmla="*/ 1082755 h 1134698"/>
              <a:gd name="connsiteX0" fmla="*/ 32 w 1182972"/>
              <a:gd name="connsiteY0" fmla="*/ 1082755 h 1134698"/>
              <a:gd name="connsiteX1" fmla="*/ 1182019 w 1182972"/>
              <a:gd name="connsiteY1" fmla="*/ 0 h 1134698"/>
              <a:gd name="connsiteX2" fmla="*/ 1182972 w 1182972"/>
              <a:gd name="connsiteY2" fmla="*/ 573639 h 1134698"/>
              <a:gd name="connsiteX3" fmla="*/ 1522 w 1182972"/>
              <a:gd name="connsiteY3" fmla="*/ 1134698 h 1134698"/>
              <a:gd name="connsiteX4" fmla="*/ 32 w 1182972"/>
              <a:gd name="connsiteY4" fmla="*/ 1082755 h 1134698"/>
              <a:gd name="connsiteX0" fmla="*/ 32 w 1182972"/>
              <a:gd name="connsiteY0" fmla="*/ 1085422 h 1137365"/>
              <a:gd name="connsiteX1" fmla="*/ 1182019 w 1182972"/>
              <a:gd name="connsiteY1" fmla="*/ 0 h 1137365"/>
              <a:gd name="connsiteX2" fmla="*/ 1182972 w 1182972"/>
              <a:gd name="connsiteY2" fmla="*/ 576306 h 1137365"/>
              <a:gd name="connsiteX3" fmla="*/ 1522 w 1182972"/>
              <a:gd name="connsiteY3" fmla="*/ 1137365 h 1137365"/>
              <a:gd name="connsiteX4" fmla="*/ 32 w 1182972"/>
              <a:gd name="connsiteY4" fmla="*/ 1085422 h 113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972" h="1137365">
                <a:moveTo>
                  <a:pt x="32" y="1085422"/>
                </a:moveTo>
                <a:lnTo>
                  <a:pt x="1182019" y="0"/>
                </a:lnTo>
                <a:cubicBezTo>
                  <a:pt x="1182337" y="191213"/>
                  <a:pt x="1182654" y="385093"/>
                  <a:pt x="1182972" y="576306"/>
                </a:cubicBezTo>
                <a:lnTo>
                  <a:pt x="1522" y="1137365"/>
                </a:lnTo>
                <a:cubicBezTo>
                  <a:pt x="1840" y="1119236"/>
                  <a:pt x="-286" y="1103551"/>
                  <a:pt x="32" y="1085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5" name="Parallelogram 15">
            <a:extLst>
              <a:ext uri="{FF2B5EF4-FFF2-40B4-BE49-F238E27FC236}">
                <a16:creationId xmlns=""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6678185" y="2796024"/>
            <a:ext cx="497544" cy="544184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8" name="Block Arc 20">
            <a:extLst>
              <a:ext uri="{FF2B5EF4-FFF2-40B4-BE49-F238E27FC236}">
                <a16:creationId xmlns="" xmlns:a16="http://schemas.microsoft.com/office/drawing/2014/main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6683661" y="3714197"/>
            <a:ext cx="488492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9" name="Heart 17">
            <a:extLst>
              <a:ext uri="{FF2B5EF4-FFF2-40B4-BE49-F238E27FC236}">
                <a16:creationId xmlns="" xmlns:a16="http://schemas.microsoft.com/office/drawing/2014/main" id="{FD25AA3C-FD36-4FC1-9406-60F9CCE3DC0D}"/>
              </a:ext>
            </a:extLst>
          </p:cNvPr>
          <p:cNvSpPr/>
          <p:nvPr/>
        </p:nvSpPr>
        <p:spPr>
          <a:xfrm>
            <a:off x="6676373" y="4672910"/>
            <a:ext cx="501168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0" name="Donut 24">
            <a:extLst>
              <a:ext uri="{FF2B5EF4-FFF2-40B4-BE49-F238E27FC236}">
                <a16:creationId xmlns="" xmlns:a16="http://schemas.microsoft.com/office/drawing/2014/main" id="{2358F6B7-5407-478C-BBCE-24DB33354B70}"/>
              </a:ext>
            </a:extLst>
          </p:cNvPr>
          <p:cNvSpPr/>
          <p:nvPr/>
        </p:nvSpPr>
        <p:spPr>
          <a:xfrm>
            <a:off x="6667521" y="1857716"/>
            <a:ext cx="565914" cy="547217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1" name="Chord 38">
            <a:extLst>
              <a:ext uri="{FF2B5EF4-FFF2-40B4-BE49-F238E27FC236}">
                <a16:creationId xmlns="" xmlns:a16="http://schemas.microsoft.com/office/drawing/2014/main" id="{284AD387-FD7A-4FAE-86E7-99768FD2F34F}"/>
              </a:ext>
            </a:extLst>
          </p:cNvPr>
          <p:cNvSpPr/>
          <p:nvPr/>
        </p:nvSpPr>
        <p:spPr>
          <a:xfrm>
            <a:off x="6760555" y="5570704"/>
            <a:ext cx="438494" cy="525066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="" xmlns:p14="http://schemas.microsoft.com/office/powerpoint/2010/main" val="65096177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27" r="31727"/>
          <a:stretch>
            <a:fillRect/>
          </a:stretch>
        </p:blipFill>
        <p:spPr/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A8DE644-77E8-4E3F-B4F5-82E2EDC888BF}"/>
              </a:ext>
            </a:extLst>
          </p:cNvPr>
          <p:cNvSpPr txBox="1"/>
          <p:nvPr/>
        </p:nvSpPr>
        <p:spPr>
          <a:xfrm>
            <a:off x="8498682" y="1254840"/>
            <a:ext cx="3282697" cy="20313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Принцип,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который участники сочли наиболее актуальным, был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принцип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№. 2 Повышение осведомленности, развитие компетенций и наращивание потенциала</a:t>
            </a:r>
            <a:endParaRPr lang="en-US" altLang="ko-KR" dirty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99A4A716-0F9E-4F8C-B12E-0245D0398B7C}"/>
              </a:ext>
            </a:extLst>
          </p:cNvPr>
          <p:cNvSpPr txBox="1"/>
          <p:nvPr/>
        </p:nvSpPr>
        <p:spPr>
          <a:xfrm flipH="1">
            <a:off x="407446" y="751668"/>
            <a:ext cx="3282697" cy="303766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80000"/>
              </a:lnSpc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Vision Zero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- это </a:t>
            </a: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основной подход, который подготавливает почву (стратегию) и формирует крышу (цель) для культуры предотвращения. </a:t>
            </a:r>
            <a:endParaRPr lang="en-US" altLang="ko-KR" sz="2000" dirty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D98B04E-8E1A-4651-9D8B-8AA66726C3E8}"/>
              </a:ext>
            </a:extLst>
          </p:cNvPr>
          <p:cNvSpPr/>
          <p:nvPr/>
        </p:nvSpPr>
        <p:spPr>
          <a:xfrm>
            <a:off x="0" y="4472492"/>
            <a:ext cx="12188825" cy="93731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Вторая Стратегическая конференция по культуре профилактики в Дрездене, 2011 год 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28953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rgbClr val="A69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919334" y="4747270"/>
            <a:ext cx="5175079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ko-KR" b="1" dirty="0" smtClean="0">
                <a:solidFill>
                  <a:schemeClr val="bg1"/>
                </a:solidFill>
              </a:rPr>
              <a:t>Всемирный день охраны труда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136525" y="400173"/>
            <a:ext cx="61847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90603C"/>
                </a:solidFill>
              </a:rPr>
              <a:t>Доклад МОТ 2015 г. «ВМЕСТЕ ПОВЫСИМ КУЛЬУРУ ПРОФИЛАКТИКИ В ОХРАНЕ ТРУДА»</a:t>
            </a:r>
          </a:p>
          <a:p>
            <a:r>
              <a:rPr lang="ru-RU" b="1" i="1" dirty="0" smtClean="0">
                <a:solidFill>
                  <a:srgbClr val="90603C"/>
                </a:solidFill>
              </a:rPr>
              <a:t>Национальная культура охраны труда – это уважение права на безопасные и здоровые условия труда на всех уровнях, когда правительства, работодатели и работники активно участвуют в обеспечении безопасной и безвредной для здоровья производственной среды, четко определяя права и обязанности, и когда наивысший приоритет отдается принципу профилактики</a:t>
            </a:r>
            <a:endParaRPr lang="ko-KR" altLang="en-US" b="1" dirty="0">
              <a:solidFill>
                <a:srgbClr val="90603C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359129" y="423448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Рисунок 11" descr="16042018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t="14280" b="14280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21015669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чего начать?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287" y="1772817"/>
            <a:ext cx="11539810" cy="478278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«Отсутствие признания руководством уникальности личности, творчества, инноваций, отсутствие человечности может выражаться в издевательстве, неуважении, невосприимчивости, дискриминации, чрезмерной нагрузке на работников и нереалистичных ожиданиях в отношении производительности.</a:t>
            </a:r>
            <a:endParaRPr lang="ru-RU" sz="1600" dirty="0" smtClean="0">
              <a:solidFill>
                <a:srgbClr val="002060"/>
              </a:solidFill>
              <a:latin typeface="+mj-lt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Отсутствие доверия или его недостаток также, по-видимому, является общим элементом в производственных отношениях, где не существует единого отношения к общим целей организации. Это чрезвычайно дорогостоящий и непродуктивный способ управлять бизнесом».</a:t>
            </a:r>
          </a:p>
          <a:p>
            <a:pPr>
              <a:buNone/>
            </a:pPr>
            <a:r>
              <a:rPr lang="en-US" sz="1600" i="1" dirty="0" smtClean="0">
                <a:solidFill>
                  <a:srgbClr val="002060"/>
                </a:solidFill>
                <a:latin typeface="+mj-lt"/>
              </a:rPr>
              <a:t>Stephen M. R. Covey and Douglas R. Conant,</a:t>
            </a:r>
            <a:r>
              <a:rPr lang="ru-RU" sz="1600" i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1600" i="1" dirty="0" smtClean="0">
                <a:solidFill>
                  <a:srgbClr val="002060"/>
                </a:solidFill>
                <a:latin typeface="+mj-lt"/>
              </a:rPr>
              <a:t>The Connection Between Employee Trust and Financial Performance, Harvard Business Review, 2016 </a:t>
            </a:r>
            <a:endParaRPr lang="ru-RU" sz="1600" dirty="0" smtClean="0">
              <a:solidFill>
                <a:srgbClr val="002060"/>
              </a:solidFill>
              <a:latin typeface="+mj-lt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«... если не будет преодолено недоверие к рабочей силе, тогда самые благие намерения и сложные управленческие инициативы будут рассматриваться с цинизмом, скепсисом и всячески саботироваться».</a:t>
            </a:r>
            <a:endParaRPr lang="ru-RU" sz="1600" dirty="0" smtClean="0">
              <a:solidFill>
                <a:srgbClr val="002060"/>
              </a:solidFill>
              <a:latin typeface="+mj-lt"/>
            </a:endParaRPr>
          </a:p>
          <a:p>
            <a:pPr>
              <a:buNone/>
            </a:pPr>
            <a:r>
              <a:rPr lang="en-US" sz="1600" i="1" dirty="0" smtClean="0">
                <a:solidFill>
                  <a:srgbClr val="002060"/>
                </a:solidFill>
                <a:latin typeface="+mj-lt"/>
              </a:rPr>
              <a:t>Neil </a:t>
            </a:r>
            <a:r>
              <a:rPr lang="en-US" sz="1600" i="1" dirty="0" err="1" smtClean="0">
                <a:solidFill>
                  <a:srgbClr val="002060"/>
                </a:solidFill>
                <a:latin typeface="+mj-lt"/>
              </a:rPr>
              <a:t>Gunningham</a:t>
            </a:r>
            <a:r>
              <a:rPr lang="en-US" sz="1600" i="1" dirty="0" smtClean="0">
                <a:solidFill>
                  <a:srgbClr val="002060"/>
                </a:solidFill>
                <a:latin typeface="+mj-lt"/>
              </a:rPr>
              <a:t> and Darren Sinclair,</a:t>
            </a:r>
            <a:r>
              <a:rPr lang="ru-RU" sz="1600" i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1600" i="1" dirty="0" smtClean="0">
                <a:solidFill>
                  <a:srgbClr val="002060"/>
                </a:solidFill>
                <a:latin typeface="+mj-lt"/>
              </a:rPr>
              <a:t>Managing Mining Hazards - Regulation, Safety and Trust, 2012</a:t>
            </a:r>
            <a:endParaRPr lang="ru-RU" sz="1600" i="1" dirty="0" smtClean="0">
              <a:solidFill>
                <a:srgbClr val="002060"/>
              </a:solidFill>
              <a:latin typeface="+mj-lt"/>
            </a:endParaRPr>
          </a:p>
          <a:p>
            <a:pPr algn="r">
              <a:buNone/>
            </a:pPr>
            <a:r>
              <a:rPr lang="en-US" sz="1600" dirty="0" smtClean="0">
                <a:solidFill>
                  <a:srgbClr val="002060"/>
                </a:solidFill>
                <a:latin typeface="+mj-lt"/>
                <a:hlinkClick r:id="rId2"/>
              </a:rPr>
              <a:t>https://www.ey.com/Publication/vwLUAssets/EY-why-should-i-trust-you-a-fresh-look-at-hse-culture/$FILE/EY-a-fresh-look-at-hse-culture.pdf</a:t>
            </a:r>
            <a:r>
              <a:rPr lang="ru-RU" sz="1600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16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170" name="Picture 2" descr="https://kazan.silakadrov.ru/files/article_in_journal/15-biznes_zorin-upravlenie_stroitsya_na_dover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55522" cy="1700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Смена парадигмы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AE1A8-C010-4CE7-BFCF-91C2151EB513}" type="slidenum">
              <a:rPr lang="ru-RU" smtClean="0"/>
              <a:pPr>
                <a:defRPr/>
              </a:pPr>
              <a:t>155</a:t>
            </a:fld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1" y="1484785"/>
            <a:ext cx="5227344" cy="5373215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Охрана труда – это религия: в неё можно не верить, но ритуалы соблюдать обязательно.</a:t>
            </a:r>
          </a:p>
          <a:p>
            <a:pPr marL="0" indent="0" algn="r"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Плакат в кабинете охраны труда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6723246" y="1484785"/>
            <a:ext cx="5465579" cy="53732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Скажи мне – и я забуду.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Покажи мне – и я запомню.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Вовлеки меня – и я пойму и поверю.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Китайская мудрость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264741" y="3158836"/>
            <a:ext cx="1421107" cy="6650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s://cont.ws/uploads/pic/2016/3/4387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7327"/>
            <a:ext cx="4078714" cy="2770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www.ggoffice.com/wp-content/uploads/2016/12/teamwork-3_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126" y="4902244"/>
            <a:ext cx="4174699" cy="1920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elmontage.ru/image/cache/catalog/sds/a_36-2340-8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720" y="2167381"/>
            <a:ext cx="1506192" cy="1506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21AF9A27-7FF1-4013-B095-48D090C511C6}"/>
              </a:ext>
            </a:extLst>
          </p:cNvPr>
          <p:cNvGrpSpPr/>
          <p:nvPr/>
        </p:nvGrpSpPr>
        <p:grpSpPr>
          <a:xfrm>
            <a:off x="3740202" y="1763795"/>
            <a:ext cx="4708422" cy="3723835"/>
            <a:chOff x="2228055" y="1971102"/>
            <a:chExt cx="4575969" cy="3618138"/>
          </a:xfrm>
        </p:grpSpPr>
        <p:sp>
          <p:nvSpPr>
            <p:cNvPr id="8" name="Freeform 18">
              <a:extLst>
                <a:ext uri="{FF2B5EF4-FFF2-40B4-BE49-F238E27FC236}">
                  <a16:creationId xmlns="" xmlns:a16="http://schemas.microsoft.com/office/drawing/2014/main" id="{8C2A3CAF-74F9-4B6E-841E-A026F21AC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055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913381" y="1203"/>
                  </a:lnTo>
                  <a:lnTo>
                    <a:pt x="2053042" y="12022"/>
                  </a:lnTo>
                  <a:lnTo>
                    <a:pt x="2185723" y="30056"/>
                  </a:lnTo>
                  <a:lnTo>
                    <a:pt x="2312583" y="56506"/>
                  </a:lnTo>
                  <a:lnTo>
                    <a:pt x="2433624" y="88967"/>
                  </a:lnTo>
                  <a:lnTo>
                    <a:pt x="2545354" y="131046"/>
                  </a:lnTo>
                  <a:lnTo>
                    <a:pt x="2653593" y="176731"/>
                  </a:lnTo>
                  <a:lnTo>
                    <a:pt x="2752521" y="230833"/>
                  </a:lnTo>
                  <a:lnTo>
                    <a:pt x="2763561" y="238103"/>
                  </a:lnTo>
                  <a:lnTo>
                    <a:pt x="2764776" y="236609"/>
                  </a:lnTo>
                  <a:cubicBezTo>
                    <a:pt x="3318761" y="687035"/>
                    <a:pt x="3404939" y="1500322"/>
                    <a:pt x="2957653" y="2056846"/>
                  </a:cubicBezTo>
                  <a:lnTo>
                    <a:pt x="2794867" y="1926012"/>
                  </a:lnTo>
                  <a:cubicBezTo>
                    <a:pt x="3170184" y="1459033"/>
                    <a:pt x="3097872" y="776605"/>
                    <a:pt x="2633024" y="398652"/>
                  </a:cubicBezTo>
                  <a:lnTo>
                    <a:pt x="2635535" y="395564"/>
                  </a:lnTo>
                  <a:cubicBezTo>
                    <a:pt x="2458856" y="294299"/>
                    <a:pt x="2250796" y="159602"/>
                    <a:pt x="1912553" y="162771"/>
                  </a:cubicBezTo>
                  <a:cubicBezTo>
                    <a:pt x="1018501" y="171149"/>
                    <a:pt x="651082" y="745769"/>
                    <a:pt x="651082" y="1464934"/>
                  </a:cubicBezTo>
                  <a:cubicBezTo>
                    <a:pt x="651082" y="2065638"/>
                    <a:pt x="1045124" y="2571338"/>
                    <a:pt x="1581345" y="2720212"/>
                  </a:cubicBezTo>
                  <a:cubicBezTo>
                    <a:pt x="2189761" y="2865156"/>
                    <a:pt x="2916596" y="3085457"/>
                    <a:pt x="3019039" y="3381117"/>
                  </a:cubicBezTo>
                  <a:lnTo>
                    <a:pt x="3030682" y="3420409"/>
                  </a:lnTo>
                  <a:lnTo>
                    <a:pt x="3049304" y="3486532"/>
                  </a:lnTo>
                  <a:lnTo>
                    <a:pt x="3067926" y="3553859"/>
                  </a:lnTo>
                  <a:lnTo>
                    <a:pt x="3088874" y="3615173"/>
                  </a:lnTo>
                  <a:lnTo>
                    <a:pt x="3090086" y="3618138"/>
                  </a:lnTo>
                  <a:lnTo>
                    <a:pt x="1487028" y="3618138"/>
                  </a:lnTo>
                  <a:lnTo>
                    <a:pt x="1482754" y="3594736"/>
                  </a:lnTo>
                  <a:lnTo>
                    <a:pt x="1471115" y="3529813"/>
                  </a:lnTo>
                  <a:lnTo>
                    <a:pt x="1458312" y="3466094"/>
                  </a:lnTo>
                  <a:lnTo>
                    <a:pt x="1443182" y="3404780"/>
                  </a:lnTo>
                  <a:lnTo>
                    <a:pt x="1428052" y="3345869"/>
                  </a:lnTo>
                  <a:lnTo>
                    <a:pt x="1409430" y="3294173"/>
                  </a:lnTo>
                  <a:lnTo>
                    <a:pt x="1389645" y="3249689"/>
                  </a:lnTo>
                  <a:lnTo>
                    <a:pt x="1368696" y="3214824"/>
                  </a:lnTo>
                  <a:lnTo>
                    <a:pt x="1345419" y="3193183"/>
                  </a:lnTo>
                  <a:lnTo>
                    <a:pt x="1319814" y="3182363"/>
                  </a:lnTo>
                  <a:lnTo>
                    <a:pt x="1290717" y="3177554"/>
                  </a:lnTo>
                  <a:lnTo>
                    <a:pt x="1256965" y="3179958"/>
                  </a:lnTo>
                  <a:lnTo>
                    <a:pt x="1223213" y="3184767"/>
                  </a:lnTo>
                  <a:lnTo>
                    <a:pt x="1191790" y="3193183"/>
                  </a:lnTo>
                  <a:lnTo>
                    <a:pt x="1161529" y="3201598"/>
                  </a:lnTo>
                  <a:lnTo>
                    <a:pt x="1133597" y="3210015"/>
                  </a:lnTo>
                  <a:lnTo>
                    <a:pt x="1112647" y="3217228"/>
                  </a:lnTo>
                  <a:lnTo>
                    <a:pt x="1062602" y="3234059"/>
                  </a:lnTo>
                  <a:lnTo>
                    <a:pt x="1005573" y="3249689"/>
                  </a:lnTo>
                  <a:lnTo>
                    <a:pt x="941560" y="3262914"/>
                  </a:lnTo>
                  <a:lnTo>
                    <a:pt x="874056" y="3271330"/>
                  </a:lnTo>
                  <a:lnTo>
                    <a:pt x="806552" y="3278543"/>
                  </a:lnTo>
                  <a:lnTo>
                    <a:pt x="737886" y="3280948"/>
                  </a:lnTo>
                  <a:lnTo>
                    <a:pt x="672709" y="3276139"/>
                  </a:lnTo>
                  <a:lnTo>
                    <a:pt x="611025" y="3265318"/>
                  </a:lnTo>
                  <a:lnTo>
                    <a:pt x="577273" y="3256902"/>
                  </a:lnTo>
                  <a:lnTo>
                    <a:pt x="543521" y="3241274"/>
                  </a:lnTo>
                  <a:lnTo>
                    <a:pt x="509769" y="3223240"/>
                  </a:lnTo>
                  <a:lnTo>
                    <a:pt x="480674" y="3201598"/>
                  </a:lnTo>
                  <a:lnTo>
                    <a:pt x="450413" y="3175149"/>
                  </a:lnTo>
                  <a:lnTo>
                    <a:pt x="427136" y="3147498"/>
                  </a:lnTo>
                  <a:lnTo>
                    <a:pt x="410841" y="3112633"/>
                  </a:lnTo>
                  <a:lnTo>
                    <a:pt x="398039" y="3072958"/>
                  </a:lnTo>
                  <a:lnTo>
                    <a:pt x="393384" y="3029676"/>
                  </a:lnTo>
                  <a:lnTo>
                    <a:pt x="398039" y="2981586"/>
                  </a:lnTo>
                  <a:lnTo>
                    <a:pt x="403859" y="2947924"/>
                  </a:lnTo>
                  <a:lnTo>
                    <a:pt x="412006" y="2910653"/>
                  </a:lnTo>
                  <a:lnTo>
                    <a:pt x="421316" y="2872182"/>
                  </a:lnTo>
                  <a:lnTo>
                    <a:pt x="424808" y="2834911"/>
                  </a:lnTo>
                  <a:lnTo>
                    <a:pt x="424808" y="2795237"/>
                  </a:lnTo>
                  <a:lnTo>
                    <a:pt x="414333" y="2760372"/>
                  </a:lnTo>
                  <a:lnTo>
                    <a:pt x="403859" y="2741136"/>
                  </a:lnTo>
                  <a:lnTo>
                    <a:pt x="385236" y="2723102"/>
                  </a:lnTo>
                  <a:lnTo>
                    <a:pt x="365452" y="2709877"/>
                  </a:lnTo>
                  <a:lnTo>
                    <a:pt x="344502" y="2699057"/>
                  </a:lnTo>
                  <a:lnTo>
                    <a:pt x="323552" y="2683427"/>
                  </a:lnTo>
                  <a:lnTo>
                    <a:pt x="307259" y="2666596"/>
                  </a:lnTo>
                  <a:lnTo>
                    <a:pt x="294455" y="2644956"/>
                  </a:lnTo>
                  <a:lnTo>
                    <a:pt x="289800" y="2620911"/>
                  </a:lnTo>
                  <a:lnTo>
                    <a:pt x="292128" y="2596866"/>
                  </a:lnTo>
                  <a:lnTo>
                    <a:pt x="300275" y="2574023"/>
                  </a:lnTo>
                  <a:lnTo>
                    <a:pt x="310750" y="2554786"/>
                  </a:lnTo>
                  <a:lnTo>
                    <a:pt x="317733" y="2535551"/>
                  </a:lnTo>
                  <a:lnTo>
                    <a:pt x="283982" y="2511505"/>
                  </a:lnTo>
                  <a:lnTo>
                    <a:pt x="260703" y="2487461"/>
                  </a:lnTo>
                  <a:lnTo>
                    <a:pt x="247901" y="2463416"/>
                  </a:lnTo>
                  <a:lnTo>
                    <a:pt x="245574" y="2436966"/>
                  </a:lnTo>
                  <a:lnTo>
                    <a:pt x="249066" y="2412922"/>
                  </a:lnTo>
                  <a:lnTo>
                    <a:pt x="258376" y="2386471"/>
                  </a:lnTo>
                  <a:lnTo>
                    <a:pt x="271178" y="2360023"/>
                  </a:lnTo>
                  <a:lnTo>
                    <a:pt x="285145" y="2333572"/>
                  </a:lnTo>
                  <a:lnTo>
                    <a:pt x="297948" y="2305921"/>
                  </a:lnTo>
                  <a:lnTo>
                    <a:pt x="310750" y="2279471"/>
                  </a:lnTo>
                  <a:lnTo>
                    <a:pt x="317733" y="2250617"/>
                  </a:lnTo>
                  <a:lnTo>
                    <a:pt x="294455" y="2228976"/>
                  </a:lnTo>
                  <a:lnTo>
                    <a:pt x="261868" y="2212145"/>
                  </a:lnTo>
                  <a:lnTo>
                    <a:pt x="225789" y="2196515"/>
                  </a:lnTo>
                  <a:lnTo>
                    <a:pt x="188545" y="2183290"/>
                  </a:lnTo>
                  <a:lnTo>
                    <a:pt x="150138" y="2170066"/>
                  </a:lnTo>
                  <a:lnTo>
                    <a:pt x="111731" y="2156841"/>
                  </a:lnTo>
                  <a:lnTo>
                    <a:pt x="75651" y="2141212"/>
                  </a:lnTo>
                  <a:lnTo>
                    <a:pt x="46554" y="2124381"/>
                  </a:lnTo>
                  <a:lnTo>
                    <a:pt x="20950" y="2100335"/>
                  </a:lnTo>
                  <a:lnTo>
                    <a:pt x="5820" y="2071482"/>
                  </a:lnTo>
                  <a:lnTo>
                    <a:pt x="0" y="2041425"/>
                  </a:lnTo>
                  <a:lnTo>
                    <a:pt x="4656" y="2012571"/>
                  </a:lnTo>
                  <a:lnTo>
                    <a:pt x="15130" y="1986122"/>
                  </a:lnTo>
                  <a:lnTo>
                    <a:pt x="31424" y="1964481"/>
                  </a:lnTo>
                  <a:lnTo>
                    <a:pt x="51209" y="1942841"/>
                  </a:lnTo>
                  <a:lnTo>
                    <a:pt x="69831" y="1924807"/>
                  </a:lnTo>
                  <a:lnTo>
                    <a:pt x="84961" y="1910380"/>
                  </a:lnTo>
                  <a:lnTo>
                    <a:pt x="129188" y="1857481"/>
                  </a:lnTo>
                  <a:lnTo>
                    <a:pt x="175742" y="1809391"/>
                  </a:lnTo>
                  <a:lnTo>
                    <a:pt x="222297" y="1761301"/>
                  </a:lnTo>
                  <a:lnTo>
                    <a:pt x="266523" y="1708402"/>
                  </a:lnTo>
                  <a:lnTo>
                    <a:pt x="308423" y="1656704"/>
                  </a:lnTo>
                  <a:lnTo>
                    <a:pt x="346829" y="1597795"/>
                  </a:lnTo>
                  <a:lnTo>
                    <a:pt x="378254" y="1534075"/>
                  </a:lnTo>
                  <a:lnTo>
                    <a:pt x="395711" y="1481176"/>
                  </a:lnTo>
                  <a:lnTo>
                    <a:pt x="401531" y="1429479"/>
                  </a:lnTo>
                  <a:lnTo>
                    <a:pt x="401531" y="1374175"/>
                  </a:lnTo>
                  <a:cubicBezTo>
                    <a:pt x="401143" y="1354538"/>
                    <a:pt x="400754" y="1334901"/>
                    <a:pt x="400367" y="1315264"/>
                  </a:cubicBezTo>
                  <a:lnTo>
                    <a:pt x="398039" y="1256355"/>
                  </a:lnTo>
                  <a:lnTo>
                    <a:pt x="400367" y="1192635"/>
                  </a:lnTo>
                  <a:lnTo>
                    <a:pt x="406186" y="1125309"/>
                  </a:lnTo>
                  <a:lnTo>
                    <a:pt x="471362" y="847589"/>
                  </a:lnTo>
                  <a:lnTo>
                    <a:pt x="512097" y="746600"/>
                  </a:lnTo>
                  <a:lnTo>
                    <a:pt x="560979" y="652824"/>
                  </a:lnTo>
                  <a:lnTo>
                    <a:pt x="618008" y="565059"/>
                  </a:lnTo>
                  <a:lnTo>
                    <a:pt x="683184" y="482103"/>
                  </a:lnTo>
                  <a:lnTo>
                    <a:pt x="755343" y="406361"/>
                  </a:lnTo>
                  <a:lnTo>
                    <a:pt x="833322" y="336631"/>
                  </a:lnTo>
                  <a:lnTo>
                    <a:pt x="918283" y="272912"/>
                  </a:lnTo>
                  <a:lnTo>
                    <a:pt x="1006736" y="216405"/>
                  </a:lnTo>
                  <a:lnTo>
                    <a:pt x="1102172" y="165911"/>
                  </a:lnTo>
                  <a:lnTo>
                    <a:pt x="1199936" y="123832"/>
                  </a:lnTo>
                  <a:lnTo>
                    <a:pt x="1298864" y="86563"/>
                  </a:lnTo>
                  <a:lnTo>
                    <a:pt x="1631727" y="108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/>
            </a:p>
          </p:txBody>
        </p:sp>
        <p:grpSp>
          <p:nvGrpSpPr>
            <p:cNvPr id="3" name="Group 8">
              <a:extLst>
                <a:ext uri="{FF2B5EF4-FFF2-40B4-BE49-F238E27FC236}">
                  <a16:creationId xmlns="" xmlns:a16="http://schemas.microsoft.com/office/drawing/2014/main" id="{3F7C7035-5F1B-4C77-B730-424AB094F28D}"/>
                </a:ext>
              </a:extLst>
            </p:cNvPr>
            <p:cNvGrpSpPr/>
            <p:nvPr/>
          </p:nvGrpSpPr>
          <p:grpSpPr>
            <a:xfrm>
              <a:off x="4023554" y="4019367"/>
              <a:ext cx="1008112" cy="734938"/>
              <a:chOff x="3509379" y="4293096"/>
              <a:chExt cx="1008112" cy="734938"/>
            </a:xfrm>
          </p:grpSpPr>
          <p:sp>
            <p:nvSpPr>
              <p:cNvPr id="11" name="Rounded Rectangle 10">
                <a:extLst>
                  <a:ext uri="{FF2B5EF4-FFF2-40B4-BE49-F238E27FC236}">
                    <a16:creationId xmlns="" xmlns:a16="http://schemas.microsoft.com/office/drawing/2014/main" id="{D01712F7-CEB8-4C93-84DB-52B85B3180E8}"/>
                  </a:ext>
                </a:extLst>
              </p:cNvPr>
              <p:cNvSpPr/>
              <p:nvPr/>
            </p:nvSpPr>
            <p:spPr>
              <a:xfrm>
                <a:off x="3509379" y="4293096"/>
                <a:ext cx="1008112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2" name="Rounded Rectangle 13">
                <a:extLst>
                  <a:ext uri="{FF2B5EF4-FFF2-40B4-BE49-F238E27FC236}">
                    <a16:creationId xmlns="" xmlns:a16="http://schemas.microsoft.com/office/drawing/2014/main" id="{B33C049F-3F98-4469-A8A6-833E19324A53}"/>
                  </a:ext>
                </a:extLst>
              </p:cNvPr>
              <p:cNvSpPr/>
              <p:nvPr/>
            </p:nvSpPr>
            <p:spPr>
              <a:xfrm>
                <a:off x="3581435" y="4537695"/>
                <a:ext cx="864000" cy="1800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3" name="Chord 12">
                <a:extLst>
                  <a:ext uri="{FF2B5EF4-FFF2-40B4-BE49-F238E27FC236}">
                    <a16:creationId xmlns="" xmlns:a16="http://schemas.microsoft.com/office/drawing/2014/main" id="{10043205-493D-4CE9-89E6-B7D715DFAA76}"/>
                  </a:ext>
                </a:extLst>
              </p:cNvPr>
              <p:cNvSpPr/>
              <p:nvPr/>
            </p:nvSpPr>
            <p:spPr>
              <a:xfrm>
                <a:off x="3766973" y="4535109"/>
                <a:ext cx="492925" cy="492925"/>
              </a:xfrm>
              <a:prstGeom prst="chord">
                <a:avLst>
                  <a:gd name="adj1" fmla="val 21471232"/>
                  <a:gd name="adj2" fmla="val 10878117"/>
                </a:avLst>
              </a:prstGeom>
              <a:solidFill>
                <a:schemeClr val="tx2">
                  <a:lumMod val="5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10" name="Freeform 18">
              <a:extLst>
                <a:ext uri="{FF2B5EF4-FFF2-40B4-BE49-F238E27FC236}">
                  <a16:creationId xmlns="" xmlns:a16="http://schemas.microsoft.com/office/drawing/2014/main" id="{76A7136C-8599-42B6-8AEE-EBB40B43FF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60064" y="1971102"/>
              <a:ext cx="3243960" cy="3618138"/>
            </a:xfrm>
            <a:custGeom>
              <a:avLst/>
              <a:gdLst/>
              <a:ahLst/>
              <a:cxnLst/>
              <a:rect l="l" t="t" r="r" b="b"/>
              <a:pathLst>
                <a:path w="3243960" h="3618138">
                  <a:moveTo>
                    <a:pt x="1764407" y="0"/>
                  </a:moveTo>
                  <a:lnTo>
                    <a:pt x="1631727" y="10821"/>
                  </a:lnTo>
                  <a:lnTo>
                    <a:pt x="1298864" y="86563"/>
                  </a:lnTo>
                  <a:lnTo>
                    <a:pt x="1199936" y="123832"/>
                  </a:lnTo>
                  <a:lnTo>
                    <a:pt x="1102172" y="165911"/>
                  </a:lnTo>
                  <a:lnTo>
                    <a:pt x="1006736" y="216405"/>
                  </a:lnTo>
                  <a:lnTo>
                    <a:pt x="918283" y="272912"/>
                  </a:lnTo>
                  <a:lnTo>
                    <a:pt x="833322" y="336631"/>
                  </a:lnTo>
                  <a:lnTo>
                    <a:pt x="755343" y="406361"/>
                  </a:lnTo>
                  <a:lnTo>
                    <a:pt x="683184" y="482103"/>
                  </a:lnTo>
                  <a:lnTo>
                    <a:pt x="618008" y="565059"/>
                  </a:lnTo>
                  <a:lnTo>
                    <a:pt x="560979" y="652824"/>
                  </a:lnTo>
                  <a:lnTo>
                    <a:pt x="512097" y="746600"/>
                  </a:lnTo>
                  <a:lnTo>
                    <a:pt x="471362" y="847589"/>
                  </a:lnTo>
                  <a:lnTo>
                    <a:pt x="406186" y="1125309"/>
                  </a:lnTo>
                  <a:lnTo>
                    <a:pt x="400367" y="1192635"/>
                  </a:lnTo>
                  <a:lnTo>
                    <a:pt x="398039" y="1256355"/>
                  </a:lnTo>
                  <a:lnTo>
                    <a:pt x="400367" y="1315264"/>
                  </a:lnTo>
                  <a:cubicBezTo>
                    <a:pt x="400754" y="1334901"/>
                    <a:pt x="401143" y="1354538"/>
                    <a:pt x="401531" y="1374175"/>
                  </a:cubicBezTo>
                  <a:lnTo>
                    <a:pt x="401531" y="1429479"/>
                  </a:lnTo>
                  <a:lnTo>
                    <a:pt x="395711" y="1481176"/>
                  </a:lnTo>
                  <a:lnTo>
                    <a:pt x="378254" y="1534075"/>
                  </a:lnTo>
                  <a:lnTo>
                    <a:pt x="346829" y="1597795"/>
                  </a:lnTo>
                  <a:lnTo>
                    <a:pt x="308423" y="1656704"/>
                  </a:lnTo>
                  <a:lnTo>
                    <a:pt x="266523" y="1708402"/>
                  </a:lnTo>
                  <a:lnTo>
                    <a:pt x="222297" y="1761301"/>
                  </a:lnTo>
                  <a:lnTo>
                    <a:pt x="175742" y="1809391"/>
                  </a:lnTo>
                  <a:lnTo>
                    <a:pt x="129188" y="1857481"/>
                  </a:lnTo>
                  <a:lnTo>
                    <a:pt x="84961" y="1910380"/>
                  </a:lnTo>
                  <a:lnTo>
                    <a:pt x="69831" y="1924807"/>
                  </a:lnTo>
                  <a:lnTo>
                    <a:pt x="51209" y="1942841"/>
                  </a:lnTo>
                  <a:lnTo>
                    <a:pt x="31424" y="1964481"/>
                  </a:lnTo>
                  <a:lnTo>
                    <a:pt x="15130" y="1986122"/>
                  </a:lnTo>
                  <a:lnTo>
                    <a:pt x="4656" y="2012571"/>
                  </a:lnTo>
                  <a:lnTo>
                    <a:pt x="0" y="2041425"/>
                  </a:lnTo>
                  <a:lnTo>
                    <a:pt x="5820" y="2071482"/>
                  </a:lnTo>
                  <a:lnTo>
                    <a:pt x="20950" y="2100335"/>
                  </a:lnTo>
                  <a:lnTo>
                    <a:pt x="46554" y="2124381"/>
                  </a:lnTo>
                  <a:lnTo>
                    <a:pt x="75651" y="2141212"/>
                  </a:lnTo>
                  <a:lnTo>
                    <a:pt x="111731" y="2156841"/>
                  </a:lnTo>
                  <a:lnTo>
                    <a:pt x="150138" y="2170066"/>
                  </a:lnTo>
                  <a:lnTo>
                    <a:pt x="188545" y="2183290"/>
                  </a:lnTo>
                  <a:lnTo>
                    <a:pt x="225789" y="2196515"/>
                  </a:lnTo>
                  <a:lnTo>
                    <a:pt x="261868" y="2212145"/>
                  </a:lnTo>
                  <a:lnTo>
                    <a:pt x="294455" y="2228976"/>
                  </a:lnTo>
                  <a:lnTo>
                    <a:pt x="317733" y="2250617"/>
                  </a:lnTo>
                  <a:lnTo>
                    <a:pt x="310750" y="2279471"/>
                  </a:lnTo>
                  <a:lnTo>
                    <a:pt x="297948" y="2305921"/>
                  </a:lnTo>
                  <a:lnTo>
                    <a:pt x="285145" y="2333572"/>
                  </a:lnTo>
                  <a:lnTo>
                    <a:pt x="271178" y="2360023"/>
                  </a:lnTo>
                  <a:lnTo>
                    <a:pt x="258376" y="2386471"/>
                  </a:lnTo>
                  <a:lnTo>
                    <a:pt x="249066" y="2412922"/>
                  </a:lnTo>
                  <a:lnTo>
                    <a:pt x="245574" y="2436966"/>
                  </a:lnTo>
                  <a:lnTo>
                    <a:pt x="247901" y="2463416"/>
                  </a:lnTo>
                  <a:lnTo>
                    <a:pt x="260703" y="2487461"/>
                  </a:lnTo>
                  <a:lnTo>
                    <a:pt x="283982" y="2511505"/>
                  </a:lnTo>
                  <a:lnTo>
                    <a:pt x="317733" y="2535551"/>
                  </a:lnTo>
                  <a:lnTo>
                    <a:pt x="310750" y="2554786"/>
                  </a:lnTo>
                  <a:lnTo>
                    <a:pt x="300275" y="2574023"/>
                  </a:lnTo>
                  <a:lnTo>
                    <a:pt x="292128" y="2596866"/>
                  </a:lnTo>
                  <a:lnTo>
                    <a:pt x="289800" y="2620911"/>
                  </a:lnTo>
                  <a:lnTo>
                    <a:pt x="294455" y="2644956"/>
                  </a:lnTo>
                  <a:lnTo>
                    <a:pt x="307259" y="2666596"/>
                  </a:lnTo>
                  <a:lnTo>
                    <a:pt x="323552" y="2683427"/>
                  </a:lnTo>
                  <a:lnTo>
                    <a:pt x="344502" y="2699057"/>
                  </a:lnTo>
                  <a:lnTo>
                    <a:pt x="365452" y="2709877"/>
                  </a:lnTo>
                  <a:lnTo>
                    <a:pt x="385236" y="2723102"/>
                  </a:lnTo>
                  <a:lnTo>
                    <a:pt x="403859" y="2741136"/>
                  </a:lnTo>
                  <a:lnTo>
                    <a:pt x="414333" y="2760372"/>
                  </a:lnTo>
                  <a:lnTo>
                    <a:pt x="424808" y="2795237"/>
                  </a:lnTo>
                  <a:lnTo>
                    <a:pt x="424808" y="2834911"/>
                  </a:lnTo>
                  <a:lnTo>
                    <a:pt x="421316" y="2872182"/>
                  </a:lnTo>
                  <a:lnTo>
                    <a:pt x="412006" y="2910653"/>
                  </a:lnTo>
                  <a:lnTo>
                    <a:pt x="403859" y="2947924"/>
                  </a:lnTo>
                  <a:lnTo>
                    <a:pt x="398039" y="2981586"/>
                  </a:lnTo>
                  <a:lnTo>
                    <a:pt x="393384" y="3029676"/>
                  </a:lnTo>
                  <a:lnTo>
                    <a:pt x="398039" y="3072958"/>
                  </a:lnTo>
                  <a:lnTo>
                    <a:pt x="410841" y="3112633"/>
                  </a:lnTo>
                  <a:lnTo>
                    <a:pt x="427136" y="3147498"/>
                  </a:lnTo>
                  <a:lnTo>
                    <a:pt x="450413" y="3175149"/>
                  </a:lnTo>
                  <a:lnTo>
                    <a:pt x="480674" y="3201598"/>
                  </a:lnTo>
                  <a:lnTo>
                    <a:pt x="509769" y="3223240"/>
                  </a:lnTo>
                  <a:lnTo>
                    <a:pt x="543521" y="3241274"/>
                  </a:lnTo>
                  <a:lnTo>
                    <a:pt x="577273" y="3256902"/>
                  </a:lnTo>
                  <a:lnTo>
                    <a:pt x="611025" y="3265318"/>
                  </a:lnTo>
                  <a:lnTo>
                    <a:pt x="672709" y="3276139"/>
                  </a:lnTo>
                  <a:lnTo>
                    <a:pt x="737886" y="3280948"/>
                  </a:lnTo>
                  <a:lnTo>
                    <a:pt x="806552" y="3278543"/>
                  </a:lnTo>
                  <a:lnTo>
                    <a:pt x="874056" y="3271330"/>
                  </a:lnTo>
                  <a:lnTo>
                    <a:pt x="941560" y="3262914"/>
                  </a:lnTo>
                  <a:lnTo>
                    <a:pt x="1005573" y="3249689"/>
                  </a:lnTo>
                  <a:lnTo>
                    <a:pt x="1062602" y="3234059"/>
                  </a:lnTo>
                  <a:lnTo>
                    <a:pt x="1112647" y="3217228"/>
                  </a:lnTo>
                  <a:lnTo>
                    <a:pt x="1133597" y="3210015"/>
                  </a:lnTo>
                  <a:lnTo>
                    <a:pt x="1161529" y="3201598"/>
                  </a:lnTo>
                  <a:lnTo>
                    <a:pt x="1191790" y="3193183"/>
                  </a:lnTo>
                  <a:lnTo>
                    <a:pt x="1223213" y="3184767"/>
                  </a:lnTo>
                  <a:lnTo>
                    <a:pt x="1256965" y="3179958"/>
                  </a:lnTo>
                  <a:lnTo>
                    <a:pt x="1290717" y="3177554"/>
                  </a:lnTo>
                  <a:lnTo>
                    <a:pt x="1319814" y="3182363"/>
                  </a:lnTo>
                  <a:lnTo>
                    <a:pt x="1345419" y="3193183"/>
                  </a:lnTo>
                  <a:lnTo>
                    <a:pt x="1368696" y="3214824"/>
                  </a:lnTo>
                  <a:lnTo>
                    <a:pt x="1389645" y="3249689"/>
                  </a:lnTo>
                  <a:lnTo>
                    <a:pt x="1409430" y="3294173"/>
                  </a:lnTo>
                  <a:lnTo>
                    <a:pt x="1428052" y="3345869"/>
                  </a:lnTo>
                  <a:lnTo>
                    <a:pt x="1443182" y="3404780"/>
                  </a:lnTo>
                  <a:lnTo>
                    <a:pt x="1458312" y="3466094"/>
                  </a:lnTo>
                  <a:lnTo>
                    <a:pt x="1471115" y="3529813"/>
                  </a:lnTo>
                  <a:lnTo>
                    <a:pt x="1482754" y="3594736"/>
                  </a:lnTo>
                  <a:lnTo>
                    <a:pt x="1487029" y="3618138"/>
                  </a:lnTo>
                  <a:lnTo>
                    <a:pt x="3090086" y="3618138"/>
                  </a:lnTo>
                  <a:lnTo>
                    <a:pt x="3088874" y="3615173"/>
                  </a:lnTo>
                  <a:lnTo>
                    <a:pt x="3067926" y="3553859"/>
                  </a:lnTo>
                  <a:lnTo>
                    <a:pt x="3049304" y="3486532"/>
                  </a:lnTo>
                  <a:lnTo>
                    <a:pt x="3030682" y="3420409"/>
                  </a:lnTo>
                  <a:lnTo>
                    <a:pt x="3019039" y="3381117"/>
                  </a:lnTo>
                  <a:cubicBezTo>
                    <a:pt x="2916596" y="3085457"/>
                    <a:pt x="2189761" y="2865156"/>
                    <a:pt x="1581345" y="2720212"/>
                  </a:cubicBezTo>
                  <a:cubicBezTo>
                    <a:pt x="1045124" y="2571338"/>
                    <a:pt x="651082" y="2065638"/>
                    <a:pt x="651082" y="1464934"/>
                  </a:cubicBezTo>
                  <a:cubicBezTo>
                    <a:pt x="651082" y="745769"/>
                    <a:pt x="1018501" y="171149"/>
                    <a:pt x="1912553" y="162771"/>
                  </a:cubicBezTo>
                  <a:cubicBezTo>
                    <a:pt x="2250796" y="159602"/>
                    <a:pt x="2458856" y="294299"/>
                    <a:pt x="2635535" y="395564"/>
                  </a:cubicBezTo>
                  <a:lnTo>
                    <a:pt x="2633024" y="398652"/>
                  </a:lnTo>
                  <a:cubicBezTo>
                    <a:pt x="3097872" y="776605"/>
                    <a:pt x="3170184" y="1459033"/>
                    <a:pt x="2794867" y="1926012"/>
                  </a:cubicBezTo>
                  <a:lnTo>
                    <a:pt x="2957653" y="2056846"/>
                  </a:lnTo>
                  <a:cubicBezTo>
                    <a:pt x="3404939" y="1500322"/>
                    <a:pt x="3318761" y="687035"/>
                    <a:pt x="2764776" y="236609"/>
                  </a:cubicBezTo>
                  <a:lnTo>
                    <a:pt x="2763561" y="238103"/>
                  </a:lnTo>
                  <a:lnTo>
                    <a:pt x="2752521" y="230833"/>
                  </a:lnTo>
                  <a:lnTo>
                    <a:pt x="2653593" y="176731"/>
                  </a:lnTo>
                  <a:lnTo>
                    <a:pt x="2545354" y="131046"/>
                  </a:lnTo>
                  <a:lnTo>
                    <a:pt x="2433624" y="88967"/>
                  </a:lnTo>
                  <a:lnTo>
                    <a:pt x="2312583" y="56506"/>
                  </a:lnTo>
                  <a:lnTo>
                    <a:pt x="2185723" y="30056"/>
                  </a:lnTo>
                  <a:lnTo>
                    <a:pt x="2053042" y="12022"/>
                  </a:lnTo>
                  <a:lnTo>
                    <a:pt x="1913381" y="12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/>
            </a:p>
          </p:txBody>
        </p:sp>
      </p:grpSp>
      <p:sp>
        <p:nvSpPr>
          <p:cNvPr id="18" name="Rounded Rectangle 24">
            <a:extLst>
              <a:ext uri="{FF2B5EF4-FFF2-40B4-BE49-F238E27FC236}">
                <a16:creationId xmlns="" xmlns:a16="http://schemas.microsoft.com/office/drawing/2014/main" id="{23FD4401-13CD-470E-895D-436EF44DD147}"/>
              </a:ext>
            </a:extLst>
          </p:cNvPr>
          <p:cNvSpPr/>
          <p:nvPr/>
        </p:nvSpPr>
        <p:spPr>
          <a:xfrm>
            <a:off x="9925710" y="1746308"/>
            <a:ext cx="285332" cy="208600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1" name="Oval 21">
            <a:extLst>
              <a:ext uri="{FF2B5EF4-FFF2-40B4-BE49-F238E27FC236}">
                <a16:creationId xmlns="" xmlns:a16="http://schemas.microsoft.com/office/drawing/2014/main" id="{895FF4DC-99EB-4987-81C5-A50AE7F0EA41}"/>
              </a:ext>
            </a:extLst>
          </p:cNvPr>
          <p:cNvSpPr/>
          <p:nvPr/>
        </p:nvSpPr>
        <p:spPr>
          <a:xfrm rot="20700000">
            <a:off x="1998450" y="4236438"/>
            <a:ext cx="337189" cy="295599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32" name="Pie 2">
            <a:extLst>
              <a:ext uri="{FF2B5EF4-FFF2-40B4-BE49-F238E27FC236}">
                <a16:creationId xmlns="" xmlns:a16="http://schemas.microsoft.com/office/drawing/2014/main" id="{DC5347CC-61F4-483C-A692-D14FEAD58663}"/>
              </a:ext>
            </a:extLst>
          </p:cNvPr>
          <p:cNvSpPr/>
          <p:nvPr/>
        </p:nvSpPr>
        <p:spPr>
          <a:xfrm>
            <a:off x="9898982" y="4217631"/>
            <a:ext cx="338795" cy="333208"/>
          </a:xfrm>
          <a:custGeom>
            <a:avLst/>
            <a:gdLst/>
            <a:ahLst/>
            <a:cxnLst/>
            <a:rect l="l" t="t" r="r" b="b"/>
            <a:pathLst>
              <a:path w="3851322" h="3786842">
                <a:moveTo>
                  <a:pt x="3845029" y="1629937"/>
                </a:moveTo>
                <a:lnTo>
                  <a:pt x="3851322" y="1762720"/>
                </a:lnTo>
                <a:lnTo>
                  <a:pt x="3812477" y="1776859"/>
                </a:lnTo>
                <a:lnTo>
                  <a:pt x="3444864" y="1775585"/>
                </a:lnTo>
                <a:close/>
                <a:moveTo>
                  <a:pt x="3791299" y="1322869"/>
                </a:moveTo>
                <a:cubicBezTo>
                  <a:pt x="3804294" y="1363489"/>
                  <a:pt x="3813753" y="1405089"/>
                  <a:pt x="3820726" y="1447230"/>
                </a:cubicBezTo>
                <a:lnTo>
                  <a:pt x="2923542" y="1773779"/>
                </a:lnTo>
                <a:lnTo>
                  <a:pt x="2555935" y="1772505"/>
                </a:lnTo>
                <a:close/>
                <a:moveTo>
                  <a:pt x="3686733" y="1034305"/>
                </a:moveTo>
                <a:cubicBezTo>
                  <a:pt x="3706467" y="1071934"/>
                  <a:pt x="3722972" y="1111031"/>
                  <a:pt x="3736130" y="1151397"/>
                </a:cubicBezTo>
                <a:lnTo>
                  <a:pt x="2052009" y="1764367"/>
                </a:lnTo>
                <a:lnTo>
                  <a:pt x="2052009" y="1629296"/>
                </a:lnTo>
                <a:close/>
                <a:moveTo>
                  <a:pt x="3531650" y="764128"/>
                </a:moveTo>
                <a:cubicBezTo>
                  <a:pt x="3557479" y="799119"/>
                  <a:pt x="3581112" y="835525"/>
                  <a:pt x="3601539" y="873761"/>
                </a:cubicBezTo>
                <a:lnTo>
                  <a:pt x="2052009" y="1437744"/>
                </a:lnTo>
                <a:lnTo>
                  <a:pt x="2052009" y="1302673"/>
                </a:lnTo>
                <a:close/>
                <a:moveTo>
                  <a:pt x="3320179" y="514474"/>
                </a:moveTo>
                <a:lnTo>
                  <a:pt x="3414136" y="615348"/>
                </a:lnTo>
                <a:lnTo>
                  <a:pt x="2052009" y="1111121"/>
                </a:lnTo>
                <a:lnTo>
                  <a:pt x="2052009" y="976050"/>
                </a:lnTo>
                <a:close/>
                <a:moveTo>
                  <a:pt x="3038975" y="290201"/>
                </a:moveTo>
                <a:cubicBezTo>
                  <a:pt x="3082160" y="317774"/>
                  <a:pt x="3124087" y="347421"/>
                  <a:pt x="3164106" y="379728"/>
                </a:cubicBezTo>
                <a:lnTo>
                  <a:pt x="2052009" y="784498"/>
                </a:lnTo>
                <a:lnTo>
                  <a:pt x="2052009" y="649428"/>
                </a:lnTo>
                <a:close/>
                <a:moveTo>
                  <a:pt x="1800000" y="186842"/>
                </a:moveTo>
                <a:lnTo>
                  <a:pt x="1800000" y="1986842"/>
                </a:lnTo>
                <a:lnTo>
                  <a:pt x="3600000" y="1986842"/>
                </a:lnTo>
                <a:cubicBezTo>
                  <a:pt x="3600000" y="2980955"/>
                  <a:pt x="2794113" y="3786842"/>
                  <a:pt x="1800000" y="3786842"/>
                </a:cubicBezTo>
                <a:cubicBezTo>
                  <a:pt x="805887" y="3786842"/>
                  <a:pt x="0" y="2980955"/>
                  <a:pt x="0" y="1986842"/>
                </a:cubicBezTo>
                <a:cubicBezTo>
                  <a:pt x="0" y="992729"/>
                  <a:pt x="805887" y="186842"/>
                  <a:pt x="1800000" y="186842"/>
                </a:cubicBezTo>
                <a:close/>
                <a:moveTo>
                  <a:pt x="2653345" y="103936"/>
                </a:moveTo>
                <a:cubicBezTo>
                  <a:pt x="2713623" y="122781"/>
                  <a:pt x="2772066" y="146664"/>
                  <a:pt x="2828252" y="175345"/>
                </a:cubicBezTo>
                <a:lnTo>
                  <a:pt x="2052009" y="457876"/>
                </a:lnTo>
                <a:lnTo>
                  <a:pt x="2052009" y="322805"/>
                </a:lnTo>
                <a:close/>
                <a:moveTo>
                  <a:pt x="2052009" y="0"/>
                </a:moveTo>
                <a:cubicBezTo>
                  <a:pt x="2150315" y="0"/>
                  <a:pt x="2247800" y="7911"/>
                  <a:pt x="2343281" y="25238"/>
                </a:cubicBezTo>
                <a:lnTo>
                  <a:pt x="2052009" y="131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33" name="Donut 15">
            <a:extLst>
              <a:ext uri="{FF2B5EF4-FFF2-40B4-BE49-F238E27FC236}">
                <a16:creationId xmlns="" xmlns:a16="http://schemas.microsoft.com/office/drawing/2014/main" id="{3F1472E7-B90B-48D0-A48D-1FE9C3218613}"/>
              </a:ext>
            </a:extLst>
          </p:cNvPr>
          <p:cNvSpPr/>
          <p:nvPr/>
        </p:nvSpPr>
        <p:spPr>
          <a:xfrm>
            <a:off x="1987015" y="1671788"/>
            <a:ext cx="360055" cy="35764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pic>
        <p:nvPicPr>
          <p:cNvPr id="4100" name="Picture 4" descr="http://mir74.ru/uploads/posts/2015-02/1423019243_e7e8b6d3c24b250fc907ce72ae9a83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" y="4737"/>
            <a:ext cx="3624905" cy="20421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hakimoptical.ca/wp-content/uploads/2018/03/safetyglasses-hakim-optic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222" y="388064"/>
            <a:ext cx="4427931" cy="16413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resource2.ultdb.net/res/org0011/IPE/14-07/20140730O5C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529" y="2325734"/>
            <a:ext cx="2830591" cy="2430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newsroom.ferrovial.com/wp-content/uploads/sites/4/2018/07/group-of-workers-work-safety-e15119574091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755" y="5052448"/>
            <a:ext cx="3937396" cy="1699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bloggerblast.com/wp-content/uploads/Preventing-Accidents-In-The-Hom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8" y="2241814"/>
            <a:ext cx="3057072" cy="20362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vseolestnicah.ru/wp-content/uploads/2015/12/12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3028"/>
            <a:ext cx="3951039" cy="2384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198421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egion.center/source/KALUGA/456/file_6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376" y="0"/>
            <a:ext cx="5035637" cy="3799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263403" y="882103"/>
            <a:ext cx="6127984" cy="77577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Будущее сферы труда</a:t>
            </a:r>
            <a:endParaRPr lang="en-US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8" name="Picture 4" descr="https://ak6.picdn.net/shutterstock/videos/1308586/thumb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44679"/>
            <a:ext cx="6571431" cy="37031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530964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6"/>
            <a:ext cx="11055645" cy="2790825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71" r="16271"/>
          <a:stretch>
            <a:fillRect/>
          </a:stretch>
        </p:blipFill>
        <p:spPr/>
      </p:pic>
      <p:sp>
        <p:nvSpPr>
          <p:cNvPr id="9" name="제목 3">
            <a:extLst>
              <a:ext uri="{FF2B5EF4-FFF2-40B4-BE49-F238E27FC236}">
                <a16:creationId xmlns="" xmlns:a16="http://schemas.microsoft.com/office/drawing/2014/main" id="{E2B604B2-7D82-438C-932C-347EC1825B5C}"/>
              </a:ext>
            </a:extLst>
          </p:cNvPr>
          <p:cNvSpPr txBox="1">
            <a:spLocks/>
          </p:cNvSpPr>
          <p:nvPr/>
        </p:nvSpPr>
        <p:spPr>
          <a:xfrm>
            <a:off x="919334" y="4747270"/>
            <a:ext cx="5175079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ko-KR" b="1" dirty="0" smtClean="0">
                <a:solidFill>
                  <a:schemeClr val="bg1"/>
                </a:solidFill>
              </a:rPr>
              <a:t>Культура безопасности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1488385" y="713211"/>
            <a:ext cx="53058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Культура безопасности – это постоянно воспроизводимая система ценностей, установок, убеждений и мотивов, разделяемых всеми членами сообщества независимо от возраста и социального статуса, которая создается на основе приобретаемых в течение всей жизни знаний, навыков, опыта, и формирует модели поведения и отношение к безопасности, определяет принимаемые решения в опасных ситуациях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BFFCECBE-EB5E-4F38-9500-1D23F571BD0A}"/>
              </a:ext>
            </a:extLst>
          </p:cNvPr>
          <p:cNvSpPr/>
          <p:nvPr/>
        </p:nvSpPr>
        <p:spPr>
          <a:xfrm>
            <a:off x="762678" y="423448"/>
            <a:ext cx="626448" cy="579529"/>
          </a:xfrm>
          <a:custGeom>
            <a:avLst/>
            <a:gdLst/>
            <a:ahLst/>
            <a:cxnLst/>
            <a:rect l="l" t="t" r="r" b="b"/>
            <a:pathLst>
              <a:path w="152069" h="140643">
                <a:moveTo>
                  <a:pt x="139177" y="0"/>
                </a:moveTo>
                <a:lnTo>
                  <a:pt x="152069" y="20510"/>
                </a:lnTo>
                <a:cubicBezTo>
                  <a:pt x="141326" y="25003"/>
                  <a:pt x="133415" y="31693"/>
                  <a:pt x="128336" y="40581"/>
                </a:cubicBezTo>
                <a:cubicBezTo>
                  <a:pt x="123257" y="49469"/>
                  <a:pt x="120425" y="62410"/>
                  <a:pt x="119839" y="79404"/>
                </a:cubicBezTo>
                <a:lnTo>
                  <a:pt x="147381" y="79404"/>
                </a:lnTo>
                <a:lnTo>
                  <a:pt x="147381" y="140643"/>
                </a:lnTo>
                <a:lnTo>
                  <a:pt x="90831" y="140643"/>
                </a:lnTo>
                <a:lnTo>
                  <a:pt x="90831" y="92297"/>
                </a:lnTo>
                <a:cubicBezTo>
                  <a:pt x="90831" y="66122"/>
                  <a:pt x="93957" y="47174"/>
                  <a:pt x="100207" y="35454"/>
                </a:cubicBezTo>
                <a:cubicBezTo>
                  <a:pt x="108412" y="19827"/>
                  <a:pt x="121401" y="8009"/>
                  <a:pt x="139177" y="0"/>
                </a:cubicBezTo>
                <a:close/>
                <a:moveTo>
                  <a:pt x="48345" y="0"/>
                </a:moveTo>
                <a:lnTo>
                  <a:pt x="61238" y="20510"/>
                </a:lnTo>
                <a:cubicBezTo>
                  <a:pt x="50494" y="25003"/>
                  <a:pt x="42583" y="31693"/>
                  <a:pt x="37504" y="40581"/>
                </a:cubicBezTo>
                <a:cubicBezTo>
                  <a:pt x="32425" y="49469"/>
                  <a:pt x="29593" y="62410"/>
                  <a:pt x="29007" y="79404"/>
                </a:cubicBezTo>
                <a:lnTo>
                  <a:pt x="56550" y="79404"/>
                </a:lnTo>
                <a:lnTo>
                  <a:pt x="56550" y="140643"/>
                </a:lnTo>
                <a:lnTo>
                  <a:pt x="0" y="140643"/>
                </a:lnTo>
                <a:lnTo>
                  <a:pt x="0" y="92297"/>
                </a:lnTo>
                <a:cubicBezTo>
                  <a:pt x="0" y="66122"/>
                  <a:pt x="3125" y="47174"/>
                  <a:pt x="9376" y="35454"/>
                </a:cubicBezTo>
                <a:cubicBezTo>
                  <a:pt x="17580" y="19827"/>
                  <a:pt x="30570" y="8009"/>
                  <a:pt x="48345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015669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082" name="Picture 2" descr="mz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9225" y="1"/>
            <a:ext cx="4139600" cy="310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chert-poberi.ru/wp-content/uploads/proga/111/images1/201803/igor2-09031816251325_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85498"/>
            <a:ext cx="8508737" cy="4372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2" descr="http://artlife.com.ua/content/uploads/2016/12/2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775"/>
            <a:ext cx="12188825" cy="5438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159000" y="260649"/>
            <a:ext cx="8579056" cy="126609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600" b="1" dirty="0" smtClean="0">
              <a:solidFill>
                <a:srgbClr val="0099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9900"/>
                </a:solidFill>
              </a:rPr>
              <a:t> </a:t>
            </a:r>
            <a:r>
              <a:rPr lang="ru-RU" b="1" dirty="0">
                <a:solidFill>
                  <a:srgbClr val="009900"/>
                </a:solidFill>
              </a:rPr>
              <a:t>Необходимо проводить оценку вредных и опасных факторов риска на всех «зеленых рабочих местах», во всех производственных процессах и продуктах. </a:t>
            </a:r>
            <a:endParaRPr lang="ru-RU" sz="1600" b="1" dirty="0" smtClean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081089"/>
            <a:ext cx="6430876" cy="935037"/>
          </a:xfrm>
        </p:spPr>
        <p:txBody>
          <a:bodyPr lIns="45720" rIns="45720">
            <a:normAutofit/>
          </a:bodyPr>
          <a:lstStyle/>
          <a:p>
            <a:pPr marL="0" indent="0" algn="ctr" eaLnBrk="1" hangingPunct="1">
              <a:spcBef>
                <a:spcPct val="60000"/>
              </a:spcBef>
              <a:buFont typeface="Wingdings 2" pitchFamily="18" charset="2"/>
              <a:buNone/>
              <a:defRPr/>
            </a:pPr>
            <a:r>
              <a:rPr lang="ru-RU" sz="2700" i="1" dirty="0" smtClean="0">
                <a:solidFill>
                  <a:srgbClr val="227A8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</a:p>
          <a:p>
            <a:pPr marL="0" indent="0" algn="r" eaLnBrk="1" hangingPunct="1">
              <a:buFont typeface="Wingdings 2" pitchFamily="18" charset="2"/>
              <a:buNone/>
              <a:defRPr/>
            </a:pPr>
            <a:endParaRPr lang="ru-RU" sz="2700" dirty="0" smtClean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601" y="2852738"/>
            <a:ext cx="7677267" cy="2592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Кузнецова Екатерина Анатольевна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Начальник отдела экономического анализа и мониторинга условий и охраны труда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ФГБУ «</a:t>
            </a:r>
            <a:r>
              <a:rPr lang="ru-RU" sz="1800" b="1">
                <a:solidFill>
                  <a:srgbClr val="002060"/>
                </a:solidFill>
                <a:cs typeface="Arial" pitchFamily="34" charset="0"/>
              </a:rPr>
              <a:t>ВНИИ </a:t>
            </a:r>
            <a:r>
              <a:rPr lang="ru-RU" sz="1800" b="1" smtClean="0">
                <a:solidFill>
                  <a:srgbClr val="002060"/>
                </a:solidFill>
                <a:cs typeface="Arial" pitchFamily="34" charset="0"/>
              </a:rPr>
              <a:t>труда</a:t>
            </a: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» Минтруда России</a:t>
            </a:r>
          </a:p>
          <a:p>
            <a:pPr algn="ctr">
              <a:defRPr/>
            </a:pPr>
            <a:r>
              <a:rPr lang="en-US" sz="1800" b="1" dirty="0">
                <a:solidFill>
                  <a:schemeClr val="tx1"/>
                </a:solidFill>
                <a:cs typeface="Arial" pitchFamily="34" charset="0"/>
                <a:hlinkClick r:id="rId3"/>
              </a:rPr>
              <a:t>kuznetsova@vcot.info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1800" b="1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5" name="Рисунок 4" descr="2b796a68465b9274dcde802fe059367c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0276" y="2852737"/>
            <a:ext cx="4668549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Макет заголовка и объектов со списком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Добавьте первый пункт списка</a:t>
            </a:r>
          </a:p>
          <a:p>
            <a:pPr rtl="0"/>
            <a:r>
              <a:rPr lang="ru-RU" dirty="0" smtClean="0"/>
              <a:t>Добавьте второй пункт списка</a:t>
            </a:r>
          </a:p>
          <a:p>
            <a:pPr rtl="0"/>
            <a:r>
              <a:rPr lang="ru-RU" dirty="0" smtClean="0"/>
              <a:t>Добавьте третий пункт списка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7231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Макет заголовка и объектов с диаграммой</a:t>
            </a:r>
            <a:endParaRPr lang="ru-RU" dirty="0"/>
          </a:p>
        </p:txBody>
      </p:sp>
      <p:graphicFrame>
        <p:nvGraphicFramePr>
          <p:cNvPr id="14" name="Объект 13" descr="Гистограмма с группировкой&#10;2-рядная и 1-строчная смешанная диаграмма для 4 категорий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19866467"/>
              </p:ext>
            </p:extLst>
          </p:nvPr>
        </p:nvGraphicFramePr>
        <p:xfrm>
          <a:off x="1065213" y="1828800"/>
          <a:ext cx="86868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3171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Макет двух объектов с таблицей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Первый пункт списка</a:t>
            </a:r>
          </a:p>
          <a:p>
            <a:pPr rtl="0"/>
            <a:r>
              <a:rPr lang="ru-RU" dirty="0" smtClean="0"/>
              <a:t>Второй пункт списка</a:t>
            </a:r>
          </a:p>
          <a:p>
            <a:pPr rtl="0"/>
            <a:r>
              <a:rPr lang="ru-RU" dirty="0" smtClean="0"/>
              <a:t>Третий пункт списка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5255106"/>
              </p:ext>
            </p:extLst>
          </p:nvPr>
        </p:nvGraphicFramePr>
        <p:xfrm>
          <a:off x="5464175" y="1828800"/>
          <a:ext cx="4252914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17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176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ru-RU" noProof="0" dirty="0" smtClean="0"/>
                        <a:t>Предмет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Группа 1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Группа 2</a:t>
                      </a:r>
                      <a:endParaRPr lang="ru-RU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ru-RU" noProof="0" dirty="0" smtClean="0"/>
                        <a:t>Предмет 1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82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95</a:t>
                      </a:r>
                      <a:endParaRPr lang="ru-RU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ru-RU" noProof="0" dirty="0" smtClean="0"/>
                        <a:t>Предмет 2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76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88</a:t>
                      </a:r>
                      <a:endParaRPr lang="ru-RU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rtl="0"/>
                      <a:r>
                        <a:rPr lang="ru-RU" noProof="0" dirty="0" smtClean="0"/>
                        <a:t>Предмет 3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84</a:t>
                      </a:r>
                      <a:endParaRPr lang="ru-RU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noProof="0" dirty="0" smtClean="0"/>
                        <a:t>90</a:t>
                      </a:r>
                      <a:endParaRPr lang="ru-RU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2226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Макет двух объектов со </a:t>
            </a:r>
            <a:r>
              <a:rPr lang="ru-RU" dirty="0" err="1" smtClean="0"/>
              <a:t>SmartArt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Первый пункт списка</a:t>
            </a:r>
          </a:p>
          <a:p>
            <a:pPr rtl="0"/>
            <a:r>
              <a:rPr lang="ru-RU" dirty="0" smtClean="0"/>
              <a:t>Второй пункт списка</a:t>
            </a:r>
          </a:p>
          <a:p>
            <a:pPr rtl="0"/>
            <a:r>
              <a:rPr lang="ru-RU" dirty="0" smtClean="0"/>
              <a:t>Третий пункт списка</a:t>
            </a:r>
            <a:endParaRPr lang="ru-RU" dirty="0"/>
          </a:p>
        </p:txBody>
      </p:sp>
      <p:graphicFrame>
        <p:nvGraphicFramePr>
          <p:cNvPr id="8" name="Объект 7" descr="Радиальная структура, демонстрирующая отношения между четырьмя задачами и группой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406666388"/>
              </p:ext>
            </p:extLst>
          </p:nvPr>
        </p:nvGraphicFramePr>
        <p:xfrm>
          <a:off x="5464175" y="1828800"/>
          <a:ext cx="4252913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0108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Добавьте заголовок слайда — 1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1172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заголовок слайда — 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89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Добавьте заголовок слайда —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906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4140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заголовок слайда —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421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55996" y="4378036"/>
            <a:ext cx="10690615" cy="838200"/>
          </a:xfrm>
        </p:spPr>
        <p:txBody>
          <a:bodyPr rtlCol="0">
            <a:noAutofit/>
          </a:bodyPr>
          <a:lstStyle/>
          <a:p>
            <a:pPr marL="91440" indent="-9144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Термины и определения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588802" name="Picture 2" descr="http://trouble-shooter.org/wp-content/uploads/2016/05/terminolog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10837"/>
            <a:ext cx="9612684" cy="37786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заголовок слайда — 5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055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2" descr="http://www.medtech4you.biz/content/images/30030045-gh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1896" y="2032000"/>
            <a:ext cx="2450462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10" descr="http://cpmire.ie/wp-content/uploads/2015/03/SII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95" y="4483100"/>
            <a:ext cx="3332881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156593" y="50801"/>
            <a:ext cx="1189045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 МЕНЕДЖМЕНТ РИСКА. </a:t>
            </a:r>
          </a:p>
          <a:p>
            <a:pPr indent="180975" algn="ctr"/>
            <a:r>
              <a:rPr lang="ru-RU" sz="20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5400000">
            <a:off x="5669029" y="-2013156"/>
            <a:ext cx="1684677" cy="7259626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Вред (</a:t>
            </a:r>
            <a:r>
              <a:rPr lang="en-US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harm</a:t>
            </a: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):</a:t>
            </a: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defRPr/>
            </a:pP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Физический </a:t>
            </a:r>
            <a:r>
              <a:rPr lang="ru-RU" sz="1600" u="sng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ущерб</a:t>
            </a: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или урон здоровью, имуществу или окружающей среде</a:t>
            </a:r>
            <a:endParaRPr lang="ru-RU" sz="1600" dirty="0"/>
          </a:p>
        </p:txBody>
      </p:sp>
      <p:sp>
        <p:nvSpPr>
          <p:cNvPr id="9" name="Стрелка вниз 8"/>
          <p:cNvSpPr/>
          <p:nvPr/>
        </p:nvSpPr>
        <p:spPr>
          <a:xfrm rot="16200000">
            <a:off x="3586854" y="-484517"/>
            <a:ext cx="1741487" cy="7628597"/>
          </a:xfrm>
          <a:prstGeom prst="downArrow">
            <a:avLst>
              <a:gd name="adj1" fmla="val 50000"/>
              <a:gd name="adj2" fmla="val 54274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 Опасность (</a:t>
            </a:r>
            <a:r>
              <a:rPr lang="en-US" sz="1600" b="1" dirty="0">
                <a:solidFill>
                  <a:srgbClr val="000000"/>
                </a:solidFill>
                <a:cs typeface="Times New Roman" pitchFamily="18" charset="0"/>
              </a:rPr>
              <a:t>hazard</a:t>
            </a: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):</a:t>
            </a: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 </a:t>
            </a:r>
          </a:p>
          <a:p>
            <a:pPr algn="ctr">
              <a:defRPr/>
            </a:pPr>
            <a:r>
              <a:rPr lang="ru-RU" sz="1600" u="sng" dirty="0">
                <a:solidFill>
                  <a:srgbClr val="000000"/>
                </a:solidFill>
                <a:cs typeface="Times New Roman" pitchFamily="18" charset="0"/>
              </a:rPr>
              <a:t>Источник потенциального вреда </a:t>
            </a:r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или ситуация с потенциальной возможностью нанесения вреда</a:t>
            </a:r>
          </a:p>
        </p:txBody>
      </p:sp>
      <p:sp>
        <p:nvSpPr>
          <p:cNvPr id="7" name="Стрелка вниз 6"/>
          <p:cNvSpPr/>
          <p:nvPr/>
        </p:nvSpPr>
        <p:spPr>
          <a:xfrm rot="5400000">
            <a:off x="5978844" y="770899"/>
            <a:ext cx="2474424" cy="8669006"/>
          </a:xfrm>
          <a:prstGeom prst="downArrow">
            <a:avLst>
              <a:gd name="adj1" fmla="val 50000"/>
              <a:gd name="adj2" fmla="val 54274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indent="180975" algn="ctr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Риск (</a:t>
            </a:r>
            <a:r>
              <a:rPr lang="en-US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risk</a:t>
            </a: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):</a:t>
            </a:r>
          </a:p>
          <a:p>
            <a:pPr indent="180975" algn="just" eaLnBrk="0" hangingPunct="0">
              <a:defRPr/>
            </a:pP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Сочетание вероятности события и его последствий.</a:t>
            </a:r>
            <a:endParaRPr lang="ru-RU" sz="1600" dirty="0">
              <a:solidFill>
                <a:schemeClr val="tx1"/>
              </a:solidFill>
              <a:cs typeface="Arial" pitchFamily="34" charset="0"/>
            </a:endParaRPr>
          </a:p>
          <a:p>
            <a:pPr indent="180975" algn="just" eaLnBrk="0" hangingPunct="0">
              <a:defRPr/>
            </a:pPr>
            <a:r>
              <a:rPr lang="ru-RU" sz="1600" b="1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Примечание</a:t>
            </a:r>
            <a:r>
              <a:rPr lang="ru-RU" sz="16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 - Термин «риск» обычно используется тогда, когда существует хотя бы возможность негативных последствий.</a:t>
            </a:r>
            <a:endParaRPr lang="ru-RU" sz="16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57351" name="Picture 2" descr="http://expert.ru/data/public/398781/398792/sandy-450-26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592" y="955676"/>
            <a:ext cx="2532991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4" descr="http://www.safetysign.com/images/catlog/product/large/J657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74772" y="3003551"/>
            <a:ext cx="136912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6" descr="http://market.izmirserigrafi.com/img/p/3/8/3/5/3835-thickbox_defaul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94902" y="955675"/>
            <a:ext cx="1548997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742502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9" descr="http://infoshkola.aiq.ru/Images/safe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73253" y="0"/>
            <a:ext cx="2215572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793272" y="687389"/>
            <a:ext cx="6045743" cy="4413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909998" y="2984230"/>
            <a:ext cx="10415120" cy="21114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" charset="0"/>
                <a:cs typeface="Arial" charset="0"/>
              </a:rPr>
              <a:t>Инцидент (incident)</a:t>
            </a:r>
            <a:r>
              <a:rPr lang="ru-RU">
                <a:solidFill>
                  <a:srgbClr val="002060"/>
                </a:solidFill>
                <a:latin typeface="Arial" charset="0"/>
                <a:cs typeface="Arial" charset="0"/>
              </a:rPr>
              <a:t> - событие, связанное с выполнением работы, в ходе или в результате которого возникают или могут возникнуть травма и иное ухудшение состояния здоровья (независимо от их тяжести) или смерть.</a:t>
            </a:r>
            <a:endParaRPr lang="ru-RU" b="1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Arial" charset="0"/>
                <a:cs typeface="Arial" charset="0"/>
              </a:rPr>
              <a:t>Идентификация опасности (hazard identification)</a:t>
            </a:r>
            <a:r>
              <a:rPr lang="ru-RU">
                <a:solidFill>
                  <a:srgbClr val="002060"/>
                </a:solidFill>
                <a:latin typeface="Arial" charset="0"/>
                <a:cs typeface="Arial" charset="0"/>
              </a:rPr>
              <a:t> - процесс признания существования опасности и определения ее характеристик.</a:t>
            </a:r>
            <a:endParaRPr lang="ru-RU" altLang="ja-JP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Скругленный прямоугольник 6"/>
          <p:cNvSpPr/>
          <p:nvPr/>
        </p:nvSpPr>
        <p:spPr>
          <a:xfrm>
            <a:off x="430918" y="1532250"/>
            <a:ext cx="11400860" cy="8127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ГОСТ Р 51898-2002 «54934-2012/OHSAS 18001:2007</a:t>
            </a:r>
            <a:b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"Системы менеджмента безопасности труда и охраны здоровья»</a:t>
            </a:r>
          </a:p>
        </p:txBody>
      </p:sp>
      <p:sp>
        <p:nvSpPr>
          <p:cNvPr id="59401" name="AutoShape 2" descr="http://infoshkola.aiq.ru/Images/safety.jpg"/>
          <p:cNvSpPr>
            <a:spLocks noChangeAspect="1" noChangeArrowheads="1"/>
          </p:cNvSpPr>
          <p:nvPr/>
        </p:nvSpPr>
        <p:spPr bwMode="auto">
          <a:xfrm>
            <a:off x="84645" y="-136525"/>
            <a:ext cx="40629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54380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7197" y="157018"/>
            <a:ext cx="10806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Приказ Роструда т 10.11.17 N 655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Об утверждении проверочных листов (списков контрольных вопросов) для осуществления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9756" y="2492896"/>
          <a:ext cx="11709427" cy="3960440"/>
        </p:xfrm>
        <a:graphic>
          <a:graphicData uri="http://schemas.openxmlformats.org/drawingml/2006/table">
            <a:tbl>
              <a:tblPr/>
              <a:tblGrid>
                <a:gridCol w="264740"/>
                <a:gridCol w="3345906"/>
                <a:gridCol w="8098781"/>
              </a:tblGrid>
              <a:tr h="940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dirty="0">
                          <a:solidFill>
                            <a:srgbClr val="002060"/>
                          </a:solidFill>
                        </a:rPr>
                        <a:t>N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rgbClr val="002060"/>
                          </a:solidFill>
                        </a:rPr>
                        <a:t>Перечень вопросов, отражающих содержание обязательных требований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Соотнесенные с перечнем вопросов реквизиты нормативных правовых актов, с указанием их структурных единиц, которыми установлены обязательные требования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</a:tr>
              <a:tr h="228157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871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Наличие у работодателя Положения о СУОТ, утвержденного приказом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Пункт 7 Типового положения о системе управления охраной труда, утвержденного приказом Министерства труда и социальной защиты РФ от 19 августа 2016 г. N 438н (Зарегистрирован Минюстом России 13 октября 2016 г. Регистрационный N 44037, опубликован на "Официальном интернет-портале правовой информации" (www.pravo.gov.ru) 17 октября 2016 г., в "Российской газете" от 2 ноября 2016 г. N 248) (далее - Типовое положение о системе управления охраной труда)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6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Наличие у работодателя Политики в области охраны труда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>
                          <a:solidFill>
                            <a:srgbClr val="002060"/>
                          </a:solidFill>
                        </a:rPr>
                        <a:t>Пункт 9 Типового положения о системе управления охраной труда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23">
                <a:tc gridSpan="3"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002060"/>
                          </a:solidFill>
                        </a:rPr>
                        <a:t>&lt;*&gt; При наличии у работодателя: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1100" b="1" dirty="0">
                          <a:solidFill>
                            <a:srgbClr val="002060"/>
                          </a:solidFill>
                        </a:rPr>
                        <a:t>- соответствующего вида экономической деятельности по данным Федеральной налоговой службы;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1100" b="1" dirty="0">
                          <a:solidFill>
                            <a:srgbClr val="002060"/>
                          </a:solidFill>
                        </a:rPr>
                        <a:t>- объектов недвижимости и оборудования, на которых осуществляются данный вид работ;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1100" b="1" dirty="0">
                          <a:solidFill>
                            <a:srgbClr val="002060"/>
                          </a:solidFill>
                        </a:rPr>
                        <a:t>- профессий и должностей в штатном расписании, выполняющих данный вид работ.</a:t>
                      </a:r>
                    </a:p>
                  </a:txBody>
                  <a:tcPr marL="18179" marR="18179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37922" name="Picture 2" descr="http://yastatic.net/share/static/b-share.png">
            <a:hlinkClick r:id="rId2" tooltip="ВКонтакте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22" y="-7789863"/>
            <a:ext cx="203147" cy="152400"/>
          </a:xfrm>
          <a:prstGeom prst="rect">
            <a:avLst/>
          </a:prstGeom>
          <a:noFill/>
        </p:spPr>
      </p:pic>
      <p:pic>
        <p:nvPicPr>
          <p:cNvPr id="337926" name="Picture 6" descr="http://top.list.ru/counter?id=790347;t=21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51" y="9644064"/>
            <a:ext cx="1117309" cy="295275"/>
          </a:xfrm>
          <a:prstGeom prst="rect">
            <a:avLst/>
          </a:prstGeom>
          <a:noFill/>
        </p:spPr>
      </p:pic>
      <p:pic>
        <p:nvPicPr>
          <p:cNvPr id="337927" name="Picture 7" descr="http://counter.yadro.ru/hit?t12.3;rhttp%3A//mvf.klerk.ru/zakon/mtsz655.htm;s1280*1024*24;0.173546175021087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51" y="9918701"/>
            <a:ext cx="1117309" cy="2952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77788" y="1412776"/>
            <a:ext cx="1099584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rgbClr val="002060"/>
                </a:solidFill>
              </a:rPr>
              <a:t>Проверочный лист (список контрольных вопросов) </a:t>
            </a:r>
            <a:r>
              <a:rPr lang="ru-RU" sz="1100" b="1" dirty="0" smtClean="0">
                <a:solidFill>
                  <a:srgbClr val="002060"/>
                </a:solidFill>
              </a:rPr>
              <a:t>N 31</a:t>
            </a:r>
            <a:r>
              <a:rPr lang="ru-RU" sz="1100" dirty="0" smtClean="0">
                <a:solidFill>
                  <a:srgbClr val="002060"/>
                </a:solidFill>
              </a:rPr>
              <a:t> для осуществления федерального государственного надзора за соблюдением трудового законодательства и иных нормативных правовых актов, содержащих нормы трудового права "По созданию и функционированию системы управления охраной труда (СУОТ)" &lt;*&gt;</a:t>
            </a:r>
            <a:br>
              <a:rPr lang="ru-RU" sz="1100" dirty="0" smtClean="0">
                <a:solidFill>
                  <a:srgbClr val="002060"/>
                </a:solidFill>
              </a:rPr>
            </a:b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Список контрольных вопросов (для целей опубликования на сайте Федеральной службы по труду и занятости</a:t>
            </a:r>
            <a:br>
              <a:rPr lang="ru-RU" sz="1100" dirty="0" smtClean="0">
                <a:solidFill>
                  <a:srgbClr val="002060"/>
                </a:solidFill>
              </a:rPr>
            </a:br>
            <a:r>
              <a:rPr lang="ru-RU" sz="1100" dirty="0" smtClean="0">
                <a:solidFill>
                  <a:srgbClr val="002060"/>
                </a:solidFill>
              </a:rPr>
              <a:t>и приложения к акту проверки):</a:t>
            </a:r>
            <a:endParaRPr lang="ru-RU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94746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0116" y="1196752"/>
            <a:ext cx="43359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0"/>
          <p:cNvSpPr txBox="1">
            <a:spLocks noChangeArrowheads="1"/>
          </p:cNvSpPr>
          <p:nvPr/>
        </p:nvSpPr>
        <p:spPr>
          <a:xfrm>
            <a:off x="526914" y="196851"/>
            <a:ext cx="11327565" cy="10334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91440" indent="-91440" algn="just" defTabSz="914400" fontAlgn="auto">
              <a:lnSpc>
                <a:spcPct val="90000"/>
              </a:lnSpc>
              <a:spcBef>
                <a:spcPct val="100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ru-RU" sz="2000" b="1" i="1" u="sng" dirty="0">
                <a:solidFill>
                  <a:srgbClr val="002060"/>
                </a:solidFill>
                <a:latin typeface="+mn-lt"/>
                <a:cs typeface="+mn-cs"/>
              </a:rPr>
              <a:t>Опасность</a:t>
            </a:r>
            <a:r>
              <a:rPr kumimoji="0" lang="ru-RU" sz="2800" dirty="0">
                <a:solidFill>
                  <a:srgbClr val="002060"/>
                </a:solidFill>
                <a:latin typeface="+mn-lt"/>
                <a:cs typeface="+mn-cs"/>
              </a:rPr>
              <a:t> – п</a:t>
            </a:r>
            <a:r>
              <a:rPr kumimoji="0" lang="ru-RU" sz="2000" dirty="0">
                <a:solidFill>
                  <a:srgbClr val="002060"/>
                </a:solidFill>
                <a:latin typeface="+mn-lt"/>
                <a:cs typeface="+mn-cs"/>
              </a:rPr>
              <a:t>отенциальный источник возникновения ущерба</a:t>
            </a:r>
            <a:r>
              <a:rPr kumimoji="0" lang="ru-RU" sz="2800" dirty="0">
                <a:solidFill>
                  <a:srgbClr val="002060"/>
                </a:solidFill>
                <a:latin typeface="+mn-lt"/>
                <a:cs typeface="+mn-cs"/>
              </a:rPr>
              <a:t>.	</a:t>
            </a:r>
          </a:p>
          <a:p>
            <a:pPr marL="91440" indent="-91440" algn="just" defTabSz="914400" fontAlgn="auto">
              <a:lnSpc>
                <a:spcPct val="90000"/>
              </a:lnSpc>
              <a:spcBef>
                <a:spcPct val="100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ru-RU" sz="1900" dirty="0">
                <a:solidFill>
                  <a:srgbClr val="002060"/>
                </a:solidFill>
                <a:latin typeface="+mn-lt"/>
                <a:cs typeface="+mn-cs"/>
              </a:rPr>
              <a:t>(ГОСТ Р 51898-2002 «Аспекты безопасности. Правила включения в стандарты»)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39122" y="2287589"/>
            <a:ext cx="441633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Агрессивное поведение</a:t>
            </a:r>
            <a:endParaRPr lang="en-US" sz="2000" b="1">
              <a:solidFill>
                <a:srgbClr val="002060"/>
              </a:solidFill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870646" y="3295651"/>
            <a:ext cx="259224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Острые зубы</a:t>
            </a:r>
            <a:endParaRPr lang="en-US" sz="2000" b="1">
              <a:solidFill>
                <a:srgbClr val="002060"/>
              </a:solidFill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2158438" y="4664076"/>
            <a:ext cx="278480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Острые когти</a:t>
            </a:r>
            <a:endParaRPr lang="en-US" sz="2000" b="1">
              <a:solidFill>
                <a:srgbClr val="002060"/>
              </a:solidFill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7055129" y="2071689"/>
            <a:ext cx="3552959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Неприятный запах</a:t>
            </a:r>
            <a:endParaRPr lang="en-US" sz="2000" b="1">
              <a:solidFill>
                <a:srgbClr val="002060"/>
              </a:solidFill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8972329" y="3295651"/>
            <a:ext cx="2016659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Паразиты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767337" y="4914901"/>
            <a:ext cx="537493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Неконтролируемые движения</a:t>
            </a:r>
            <a:endParaRPr lang="en-US" sz="2000" b="1">
              <a:solidFill>
                <a:srgbClr val="002060"/>
              </a:solidFill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8494088" y="2432051"/>
            <a:ext cx="191931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Аллергия</a:t>
            </a:r>
            <a:endParaRPr lang="en-US" sz="2000" b="1">
              <a:solidFill>
                <a:srgbClr val="FF0066"/>
              </a:solidFill>
            </a:endParaRP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8781880" y="3727450"/>
            <a:ext cx="239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Заражение паразитами</a:t>
            </a:r>
            <a:endParaRPr lang="en-US" sz="2000" b="1">
              <a:solidFill>
                <a:srgbClr val="FF0066"/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7245580" y="5311776"/>
            <a:ext cx="16315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Ушибы</a:t>
            </a:r>
            <a:endParaRPr lang="en-US" sz="2000" b="1">
              <a:solidFill>
                <a:srgbClr val="FF0066"/>
              </a:solidFill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2734022" y="3727451"/>
            <a:ext cx="124850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Раны</a:t>
            </a:r>
            <a:endParaRPr lang="en-US" sz="2000" b="1">
              <a:solidFill>
                <a:srgbClr val="FF0066"/>
              </a:solidFill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2448346" y="5095876"/>
            <a:ext cx="201454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Царапины</a:t>
            </a:r>
            <a:endParaRPr lang="en-US" sz="2000" b="1">
              <a:solidFill>
                <a:srgbClr val="FF0066"/>
              </a:solidFill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1392404" y="2755901"/>
            <a:ext cx="1726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</a:rPr>
              <a:t>Травмы</a:t>
            </a:r>
            <a:endParaRPr lang="en-US" sz="20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build="allAtOnce"/>
      <p:bldP spid="9" grpId="0"/>
      <p:bldP spid="10" grpId="0"/>
      <p:bldP spid="11" grpId="0"/>
      <p:bldP spid="12" grpId="0"/>
      <p:bldP spid="13" grpId="0"/>
      <p:bldP spid="14" grpId="0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 txBox="1">
            <a:spLocks noChangeArrowheads="1"/>
          </p:cNvSpPr>
          <p:nvPr/>
        </p:nvSpPr>
        <p:spPr>
          <a:xfrm>
            <a:off x="3599513" y="904876"/>
            <a:ext cx="8301520" cy="16541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algn="just" defTabSz="914400" fontAlgn="auto">
              <a:lnSpc>
                <a:spcPct val="135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r>
              <a:rPr kumimoji="0" lang="ru-RU" sz="2400" b="1" dirty="0">
                <a:solidFill>
                  <a:schemeClr val="bg1"/>
                </a:solidFill>
                <a:latin typeface="+mn-lt"/>
                <a:cs typeface="+mn-cs"/>
              </a:rPr>
              <a:t>	</a:t>
            </a:r>
            <a:r>
              <a:rPr kumimoji="0" lang="ru-RU" sz="2400" b="1" i="1" u="sng" dirty="0">
                <a:solidFill>
                  <a:srgbClr val="002060"/>
                </a:solidFill>
                <a:latin typeface="+mn-lt"/>
                <a:cs typeface="+mn-cs"/>
              </a:rPr>
              <a:t>Риск</a:t>
            </a:r>
            <a:r>
              <a:rPr kumimoji="0" lang="ru-RU" sz="2400" b="1" dirty="0">
                <a:solidFill>
                  <a:srgbClr val="002060"/>
                </a:solidFill>
                <a:latin typeface="+mn-lt"/>
                <a:cs typeface="+mn-cs"/>
              </a:rPr>
              <a:t> - сочетание вероятности наступления опасного события и тяжести травмы или ущерба для человеческого здоровья, вызванных этим событием</a:t>
            </a:r>
            <a:r>
              <a:rPr kumimoji="0" lang="ru-RU" sz="2400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endParaRPr kumimoji="0" lang="en-US" sz="24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701924" y="3501008"/>
            <a:ext cx="2109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Высокий риск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8326660" y="3356992"/>
            <a:ext cx="20681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Низкий риск</a:t>
            </a:r>
            <a:endParaRPr lang="en-GB" sz="24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7698" name="Picture 2" descr="https://otvet.imgsmail.ru/download/808171_dac8835a0afe2f58e9ad41454dcd0d27_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664"/>
            <a:ext cx="3790156" cy="2525192"/>
          </a:xfrm>
          <a:prstGeom prst="rect">
            <a:avLst/>
          </a:prstGeom>
          <a:noFill/>
        </p:spPr>
      </p:pic>
      <p:pic>
        <p:nvPicPr>
          <p:cNvPr id="157700" name="Picture 4" descr="https://dl.backbook.me/full/d76efd53d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812" y="4149080"/>
            <a:ext cx="3644620" cy="2725872"/>
          </a:xfrm>
          <a:prstGeom prst="rect">
            <a:avLst/>
          </a:prstGeom>
          <a:noFill/>
        </p:spPr>
      </p:pic>
      <p:pic>
        <p:nvPicPr>
          <p:cNvPr id="157702" name="Picture 6" descr="https://gzt.cdn.afishamedia.net/media/img/2016/11/LAPs1j14793045559018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0556" y="4086968"/>
            <a:ext cx="4153302" cy="277103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2" descr="https://tayniymir.com/wp-content/uploads/2017/08/93i598ef8bd4d3733.15633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83015" cy="2492896"/>
          </a:xfrm>
          <a:prstGeom prst="rect">
            <a:avLst/>
          </a:prstGeom>
          <a:noFill/>
        </p:spPr>
      </p:pic>
      <p:pic>
        <p:nvPicPr>
          <p:cNvPr id="222212" name="Picture 4" descr="https://www.tgcom24.mediaset.it/binary/iberpress/76.$plit/C_2_foto_251058_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23949"/>
            <a:ext cx="5302324" cy="3534051"/>
          </a:xfrm>
          <a:prstGeom prst="rect">
            <a:avLst/>
          </a:prstGeom>
          <a:noFill/>
        </p:spPr>
      </p:pic>
      <p:pic>
        <p:nvPicPr>
          <p:cNvPr id="222214" name="Picture 6" descr="https://assets.oxu.az/uploads/W1siZiIsIjIwMTcvMDkvMDgvMTMvMTQvMzYvMzMwLzQzRkVEMThFMDAwMDA1NzgtNDg2MzI2NC1pbWFnZS1hLTEwMl8xNTA0ODExMDg2NzYxLmpwZyJdXQ?sha=4b2da8bc058fbb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6460" y="3573016"/>
            <a:ext cx="4214658" cy="2808312"/>
          </a:xfrm>
          <a:prstGeom prst="rect">
            <a:avLst/>
          </a:prstGeom>
          <a:noFill/>
        </p:spPr>
      </p:pic>
      <p:pic>
        <p:nvPicPr>
          <p:cNvPr id="222216" name="Picture 8" descr="http://onfermer.ru/wp-content/uploads/2016/04/1-10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50196" y="116632"/>
            <a:ext cx="4032448" cy="3024336"/>
          </a:xfrm>
          <a:prstGeom prst="rect">
            <a:avLst/>
          </a:prstGeom>
          <a:noFill/>
        </p:spPr>
      </p:pic>
      <p:sp>
        <p:nvSpPr>
          <p:cNvPr id="222218" name="AutoShape 10" descr="https://imgp.golos.io/0x0/https:/i.imgur.com/1SiWZX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2220" name="AutoShape 12" descr="https://imgp.golos.io/0x0/https:/i.imgur.com/1SiWZX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2221" name="Picture 13" descr="C:\Users\kuznetcova\Desktop\1SiWZXQ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42683" y="548680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186" name="Picture 2" descr="http://www.funpress.ru/uploads/posts/2015-01/1421947392_tehnika-bezopasnosti-20.jpg"/>
          <p:cNvPicPr>
            <a:picLocks noChangeAspect="1" noChangeArrowheads="1"/>
          </p:cNvPicPr>
          <p:nvPr/>
        </p:nvPicPr>
        <p:blipFill>
          <a:blip r:embed="rId2"/>
          <a:srcRect t="4454" r="7825" b="2487"/>
          <a:stretch>
            <a:fillRect/>
          </a:stretch>
        </p:blipFill>
        <p:spPr bwMode="auto">
          <a:xfrm>
            <a:off x="3047207" y="1766889"/>
            <a:ext cx="57283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1"/>
          <p:cNvSpPr txBox="1">
            <a:spLocks noChangeArrowheads="1"/>
          </p:cNvSpPr>
          <p:nvPr/>
        </p:nvSpPr>
        <p:spPr>
          <a:xfrm>
            <a:off x="317418" y="261938"/>
            <a:ext cx="11710583" cy="7493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74320" indent="-274320" defTabSz="914400"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ct val="100000"/>
              <a:defRPr/>
            </a:pPr>
            <a:r>
              <a:rPr kumimoji="0" lang="ru-RU" sz="2800" b="1" dirty="0">
                <a:solidFill>
                  <a:schemeClr val="bg1"/>
                </a:solidFill>
                <a:latin typeface="+mn-lt"/>
                <a:cs typeface="+mn-cs"/>
              </a:rPr>
              <a:t>	</a:t>
            </a:r>
            <a:r>
              <a:rPr kumimoji="0" lang="ru-RU" sz="2800" b="1" i="1" u="sng" dirty="0">
                <a:solidFill>
                  <a:srgbClr val="002060"/>
                </a:solidFill>
                <a:latin typeface="+mn-lt"/>
                <a:cs typeface="+mn-cs"/>
              </a:rPr>
              <a:t>Вероятность</a:t>
            </a:r>
            <a:r>
              <a:rPr kumimoji="0" lang="ru-RU" sz="2800" b="1" dirty="0">
                <a:solidFill>
                  <a:srgbClr val="002060"/>
                </a:solidFill>
                <a:latin typeface="+mn-lt"/>
                <a:cs typeface="+mn-cs"/>
              </a:rPr>
              <a:t> – </a:t>
            </a:r>
            <a:r>
              <a:rPr kumimoji="0" lang="ru-RU" sz="2800" dirty="0">
                <a:solidFill>
                  <a:srgbClr val="002060"/>
                </a:solidFill>
                <a:latin typeface="+mn-lt"/>
                <a:cs typeface="+mn-cs"/>
              </a:rPr>
              <a:t>термин используемый для описания </a:t>
            </a:r>
            <a:r>
              <a:rPr kumimoji="0" lang="ru-RU" sz="2800" u="sng" dirty="0">
                <a:solidFill>
                  <a:srgbClr val="002060"/>
                </a:solidFill>
                <a:latin typeface="+mn-lt"/>
                <a:cs typeface="+mn-cs"/>
              </a:rPr>
              <a:t>степени правдоподобия</a:t>
            </a:r>
            <a:r>
              <a:rPr kumimoji="0" lang="ru-RU" sz="2800" dirty="0">
                <a:solidFill>
                  <a:srgbClr val="002060"/>
                </a:solidFill>
                <a:latin typeface="+mn-lt"/>
                <a:cs typeface="+mn-cs"/>
              </a:rPr>
              <a:t> того, что событие когда-либо случится</a:t>
            </a:r>
            <a:endParaRPr kumimoji="0" lang="en-US" sz="2800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pic>
        <p:nvPicPr>
          <p:cNvPr id="6" name="Picture 15" descr="Safety Pics 01 129"/>
          <p:cNvPicPr>
            <a:picLocks noChangeAspect="1" noChangeArrowheads="1"/>
          </p:cNvPicPr>
          <p:nvPr/>
        </p:nvPicPr>
        <p:blipFill>
          <a:blip r:embed="rId3">
            <a:lum bright="12000" contrast="12000"/>
          </a:blip>
          <a:srcRect/>
          <a:stretch>
            <a:fillRect/>
          </a:stretch>
        </p:blipFill>
        <p:spPr bwMode="auto">
          <a:xfrm>
            <a:off x="1" y="1766889"/>
            <a:ext cx="4170864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7188" name="Picture 4" descr="http://dmplus.com.ua/wp-content/uploads/2014/01/Montazhnyie-rabotyi-na-vyisote.jpg"/>
          <p:cNvPicPr>
            <a:picLocks noChangeAspect="1" noChangeArrowheads="1"/>
          </p:cNvPicPr>
          <p:nvPr/>
        </p:nvPicPr>
        <p:blipFill>
          <a:blip r:embed="rId4"/>
          <a:srcRect l="10118" r="22479"/>
          <a:stretch>
            <a:fillRect/>
          </a:stretch>
        </p:blipFill>
        <p:spPr bwMode="auto">
          <a:xfrm>
            <a:off x="7668803" y="1773239"/>
            <a:ext cx="4475585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7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7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6388" y="798514"/>
            <a:ext cx="7199025" cy="4397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17877" y="2208575"/>
            <a:ext cx="10415122" cy="10261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altLang="ja-JP" sz="2400" b="1">
                <a:solidFill>
                  <a:srgbClr val="002060"/>
                </a:solidFill>
                <a:cs typeface="Arial" pitchFamily="34" charset="0"/>
              </a:rPr>
              <a:t>Трудовой кодекс Российской Федерации</a:t>
            </a:r>
          </a:p>
        </p:txBody>
      </p:sp>
      <p:sp>
        <p:nvSpPr>
          <p:cNvPr id="4" name="Скругленный прямоугольник 6"/>
          <p:cNvSpPr/>
          <p:nvPr/>
        </p:nvSpPr>
        <p:spPr>
          <a:xfrm>
            <a:off x="1135536" y="3498337"/>
            <a:ext cx="10415120" cy="24409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Статья 209</a:t>
            </a:r>
          </a:p>
          <a:p>
            <a:pPr algn="ctr">
              <a:defRPr/>
            </a:pPr>
            <a:endParaRPr lang="ru-RU" altLang="ja-JP" b="1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Профессиональный риск </a:t>
            </a:r>
            <a:r>
              <a:rPr lang="ru-RU" altLang="ja-JP">
                <a:solidFill>
                  <a:srgbClr val="002060"/>
                </a:solidFill>
                <a:latin typeface="Arial" charset="0"/>
                <a:cs typeface="Arial" charset="0"/>
              </a:rPr>
              <a:t>– вероятность причинения вреда здоровью в результате воздействия вредных и (или) опасных факторов при исполнении работником обязанностей по трудовому договору или в иных случаях, установленных настоящим Кодексом, другими федеральными законами.</a:t>
            </a:r>
          </a:p>
        </p:txBody>
      </p:sp>
      <p:pic>
        <p:nvPicPr>
          <p:cNvPr id="60424" name="Picture 10" descr="Современные технологии электронного документооборота ДитаД - делопроизводство, документоведение, информационные технологии и ар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8260" y="1"/>
            <a:ext cx="4153934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081" y="457201"/>
            <a:ext cx="11520133" cy="44291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08912" y="1701467"/>
            <a:ext cx="10415120" cy="20656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ГОСТ 12.0.230-2007</a:t>
            </a:r>
          </a:p>
          <a:p>
            <a:pPr algn="ctr">
              <a:defRPr/>
            </a:pPr>
            <a:endParaRPr lang="ru-RU" altLang="ja-JP" b="1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>
                <a:solidFill>
                  <a:srgbClr val="002060"/>
                </a:solidFill>
                <a:latin typeface="Arial" charset="0"/>
                <a:cs typeface="Arial" charset="0"/>
              </a:rPr>
              <a:t>– сочетание вероятности возникновения в процессе трудовой деятельности опасного события, тяжести травмы или другого ущерба для здоровья человека, вызванных этим событием</a:t>
            </a:r>
          </a:p>
        </p:txBody>
      </p:sp>
      <p:sp>
        <p:nvSpPr>
          <p:cNvPr id="4" name="Скругленный прямоугольник 6"/>
          <p:cNvSpPr/>
          <p:nvPr/>
        </p:nvSpPr>
        <p:spPr>
          <a:xfrm>
            <a:off x="1108911" y="3938255"/>
            <a:ext cx="10415122" cy="20656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ГОСТ 12.0.010-2009</a:t>
            </a:r>
          </a:p>
          <a:p>
            <a:pPr algn="ctr">
              <a:defRPr/>
            </a:pPr>
            <a:endParaRPr lang="ru-RU" altLang="ja-JP" b="1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>
                <a:solidFill>
                  <a:srgbClr val="002060"/>
                </a:solidFill>
                <a:latin typeface="Arial" charset="0"/>
                <a:cs typeface="Arial" charset="0"/>
              </a:rPr>
              <a:t>– сочетание (произведение) вероятности (или частоты) нанесения ущерба и тяжести этого ущерба</a:t>
            </a:r>
          </a:p>
        </p:txBody>
      </p:sp>
      <p:pic>
        <p:nvPicPr>
          <p:cNvPr id="61448" name="Picture 10" descr="8aee606677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2579545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10418" y="506414"/>
            <a:ext cx="6045743" cy="4397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372" y="2622212"/>
            <a:ext cx="11365012" cy="960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6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altLang="ja-JP" sz="1600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Д</a:t>
            </a:r>
            <a:r>
              <a:rPr lang="ru-RU" sz="1600" b="1" dirty="0">
                <a:solidFill>
                  <a:srgbClr val="002060"/>
                </a:solidFill>
              </a:rPr>
              <a:t>опустимый риск</a:t>
            </a:r>
            <a:r>
              <a:rPr lang="ru-RU" sz="1600" dirty="0">
                <a:solidFill>
                  <a:srgbClr val="002060"/>
                </a:solidFill>
              </a:rPr>
              <a:t>- риск, который организация и причастные стороны готовы сохранять после обработки риска для достижения своих целей.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621373" y="3685053"/>
            <a:ext cx="11365010" cy="11259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rgbClr val="002060"/>
                </a:solidFill>
              </a:rPr>
              <a:t>Допустимость риска связана с законодательными и обязательными требованиями.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3" name="Скругленный прямоугольник 6"/>
          <p:cNvSpPr/>
          <p:nvPr/>
        </p:nvSpPr>
        <p:spPr>
          <a:xfrm>
            <a:off x="621373" y="4995959"/>
            <a:ext cx="11365010" cy="8127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</a:rPr>
              <a:t>Остаточный риск </a:t>
            </a:r>
            <a:r>
              <a:rPr lang="ru-RU" sz="1600" dirty="0">
                <a:solidFill>
                  <a:srgbClr val="002060"/>
                </a:solidFill>
              </a:rPr>
              <a:t>- риск, оставшийся после обработки риска. </a:t>
            </a:r>
          </a:p>
          <a:p>
            <a:pPr>
              <a:defRPr/>
            </a:pPr>
            <a:r>
              <a:rPr lang="ru-RU" sz="1600" dirty="0">
                <a:solidFill>
                  <a:srgbClr val="002060"/>
                </a:solidFill>
              </a:rPr>
              <a:t>Остаточный риск может представлять собой неопределенный риск. 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7119" name="Picture 16" descr="kas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5525" y="0"/>
            <a:ext cx="3343300" cy="142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6"/>
          <p:cNvSpPr/>
          <p:nvPr/>
        </p:nvSpPr>
        <p:spPr>
          <a:xfrm>
            <a:off x="1308918" y="1513815"/>
            <a:ext cx="9700976" cy="8127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>
                <a:solidFill>
                  <a:srgbClr val="002060"/>
                </a:solidFill>
                <a:latin typeface="Arial" charset="0"/>
                <a:cs typeface="Arial" charset="0"/>
              </a:rPr>
              <a:t>ГОСТ Р 51897-2011 / Руководство ИСО 73:2009</a:t>
            </a:r>
          </a:p>
          <a:p>
            <a:pPr algn="ctr">
              <a:defRPr/>
            </a:pPr>
            <a:r>
              <a:rPr lang="ru-RU" altLang="ja-JP">
                <a:solidFill>
                  <a:srgbClr val="002060"/>
                </a:solidFill>
                <a:latin typeface="Arial" charset="0"/>
                <a:cs typeface="Arial" charset="0"/>
              </a:rPr>
              <a:t>«Менеджмент риска. Термины и определения»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4"/>
          <p:cNvSpPr>
            <a:spLocks noChangeArrowheads="1"/>
          </p:cNvSpPr>
          <p:nvPr/>
        </p:nvSpPr>
        <p:spPr bwMode="auto">
          <a:xfrm>
            <a:off x="1959523" y="46038"/>
            <a:ext cx="833749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51344-99 БЕЗОПАСНОСТЬ МАШИН. Принципы определения и оценки риска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3490" name="Picture 2" descr="ГОСТ Р 51344-99 Безопасность машин. Принципы оценки и определения риска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152" y="1268760"/>
            <a:ext cx="1084932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04357" y="2016125"/>
            <a:ext cx="518949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Выявление опасностей</a:t>
            </a:r>
          </a:p>
        </p:txBody>
      </p:sp>
      <p:pic>
        <p:nvPicPr>
          <p:cNvPr id="858114" name="Picture 2" descr="https://purchasingadvantage.com/wp-content/uploads/2013/02/Banana-Pe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379" y="3070774"/>
            <a:ext cx="7269914" cy="38614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6114" name="Picture 2" descr="http://img-fotki.yandex.ru/get/6521/35621073.29d/0_a4f19_db8b10e7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6518269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22" name="Picture 2" descr="https://image.freepik.com/free-photo/businessman-holding-a-gift_1368-88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2220" y="3062377"/>
            <a:ext cx="3376604" cy="37956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0016" y="2161936"/>
            <a:ext cx="76986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Приказ Роструда от 21 марта 2019 года № 77 «Об утверждении методических рекомендаций по проверке создания и обеспечения функционирования системы управления охраной труда»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89124" name="Picture 4" descr="https://allatravesti.com/assets/uploads/images/tinymce/users-images/1950c9362d4ce065c5a6c56d03f4f4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5906050" cy="198296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2564" y="1628800"/>
            <a:ext cx="3334998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25963"/>
            <a:ext cx="548920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1764" y="1556792"/>
            <a:ext cx="5216893" cy="2258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7" descr="http://sonnikonline.club/wp-content/uploads/2016/05/luzha_na_laminate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12263" y="4313238"/>
            <a:ext cx="5076562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7748" y="221276"/>
            <a:ext cx="10847300" cy="837152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3200" spc="-50" dirty="0" smtClean="0">
                <a:solidFill>
                  <a:srgbClr val="FF0000"/>
                </a:solidFill>
              </a:rPr>
              <a:t>Такие опасности </a:t>
            </a:r>
            <a:r>
              <a:rPr lang="ru-RU" sz="3200" b="1" i="1" u="sng" spc="-50" dirty="0" smtClean="0">
                <a:solidFill>
                  <a:srgbClr val="FF0000"/>
                </a:solidFill>
              </a:rPr>
              <a:t>не подлежат </a:t>
            </a:r>
            <a:r>
              <a:rPr lang="ru-RU" sz="3200" spc="-50" dirty="0" smtClean="0">
                <a:solidFill>
                  <a:srgbClr val="FF0000"/>
                </a:solidFill>
              </a:rPr>
              <a:t>идентификации </a:t>
            </a:r>
            <a:r>
              <a:rPr lang="ru-RU" sz="3200" spc="-50" dirty="0" smtClean="0">
                <a:solidFill>
                  <a:srgbClr val="FF0000"/>
                </a:solidFill>
              </a:rPr>
              <a:t>для </a:t>
            </a:r>
            <a:r>
              <a:rPr lang="ru-RU" sz="3200" spc="-50" dirty="0" smtClean="0">
                <a:solidFill>
                  <a:srgbClr val="FF0000"/>
                </a:solidFill>
              </a:rPr>
              <a:t>последующей </a:t>
            </a:r>
            <a:r>
              <a:rPr lang="ru-RU" sz="3200" spc="-50" dirty="0" smtClean="0">
                <a:solidFill>
                  <a:srgbClr val="FF0000"/>
                </a:solidFill>
              </a:rPr>
              <a:t>оценки </a:t>
            </a:r>
            <a:r>
              <a:rPr lang="ru-RU" sz="3200" spc="-50" dirty="0" smtClean="0">
                <a:solidFill>
                  <a:srgbClr val="FF0000"/>
                </a:solidFill>
              </a:rPr>
              <a:t>рисков!!</a:t>
            </a:r>
            <a:endParaRPr lang="ru-RU" sz="3200" spc="-5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261764" y="3068960"/>
            <a:ext cx="11615357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Оценка профессиональных рисков и специальная оценка условий труда</a:t>
            </a:r>
          </a:p>
        </p:txBody>
      </p:sp>
      <p:sp>
        <p:nvSpPr>
          <p:cNvPr id="79874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9875" name="Рисунок 3" descr="C:\Users\kuznetcova\Desktop\разности\фотки\фотоприколы\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06079" cy="334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Рисунок 4" descr="Систему оценки условий труда измени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82644" y="4221088"/>
            <a:ext cx="4006181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Communication Clipart - New Stock Communication Designs by Some Of the Best Online 3D Vector Illustrators Online - Pag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3295" y="5035550"/>
            <a:ext cx="2245199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31688" y="331789"/>
            <a:ext cx="8001033" cy="4397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Сходство</a:t>
            </a:r>
          </a:p>
        </p:txBody>
      </p:sp>
      <p:sp>
        <p:nvSpPr>
          <p:cNvPr id="80899" name="TextBox 5"/>
          <p:cNvSpPr txBox="1">
            <a:spLocks noChangeArrowheads="1"/>
          </p:cNvSpPr>
          <p:nvPr/>
        </p:nvSpPr>
        <p:spPr bwMode="auto">
          <a:xfrm>
            <a:off x="298374" y="1149351"/>
            <a:ext cx="813646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Идентификация опасностей</a:t>
            </a:r>
          </a:p>
          <a:p>
            <a:pPr>
              <a:buFont typeface="Wingdings" pitchFamily="2" charset="2"/>
              <a:buChar char="ü"/>
            </a:pPr>
            <a:endParaRPr lang="ru-RU" b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 Обоснование, планирование и финансирование мероприятий по улучшению условий труда</a:t>
            </a:r>
          </a:p>
          <a:p>
            <a:pPr>
              <a:buFont typeface="Wingdings" pitchFamily="2" charset="2"/>
              <a:buChar char="ü"/>
            </a:pPr>
            <a:endParaRPr lang="ru-RU" b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 Информирование работников об условиях труда</a:t>
            </a:r>
          </a:p>
          <a:p>
            <a:r>
              <a:rPr lang="ru-RU" b="1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 Накопление статистических данных об условиях труда</a:t>
            </a:r>
          </a:p>
          <a:p>
            <a:pPr>
              <a:buFont typeface="Wingdings" pitchFamily="2" charset="2"/>
              <a:buChar char="ü"/>
            </a:pPr>
            <a:endParaRPr lang="ru-RU" b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 Включение в трудовой договор характеристики условий труда</a:t>
            </a:r>
          </a:p>
          <a:p>
            <a:pPr>
              <a:buFont typeface="Wingdings" pitchFamily="2" charset="2"/>
              <a:buChar char="ü"/>
            </a:pPr>
            <a:endParaRPr lang="ru-RU" b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solidFill>
                  <a:srgbClr val="002060"/>
                </a:solidFill>
              </a:rPr>
              <a:t> Коллективная работа (комиссия по СОУТ, оценочная команда при оценивании рисков)</a:t>
            </a:r>
          </a:p>
          <a:p>
            <a:pPr algn="just">
              <a:buFont typeface="Wingdings" pitchFamily="2" charset="2"/>
              <a:buChar char="ü"/>
            </a:pPr>
            <a:endParaRPr lang="ru-RU" b="1">
              <a:solidFill>
                <a:srgbClr val="002060"/>
              </a:solidFill>
            </a:endParaRPr>
          </a:p>
        </p:txBody>
      </p:sp>
      <p:pic>
        <p:nvPicPr>
          <p:cNvPr id="80900" name="Picture 3" descr="9637479_51514ab7053b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2721" y="1454150"/>
            <a:ext cx="1506674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4" descr="tovar-1476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4208" y="582613"/>
            <a:ext cx="1339500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5" descr="Киевский центр НЛП и тренингов: Вербальное общение Вербальна…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39395" y="2305051"/>
            <a:ext cx="1182908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6" descr="Материалы за Июнь 2010 года &quot; . Source nextOne gam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59200" y="3162301"/>
            <a:ext cx="1246391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4" name="Picture 7" descr="20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44821" y="3965576"/>
            <a:ext cx="1991264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79708" y="471489"/>
            <a:ext cx="7004342" cy="4413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Различия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0657" y="1025526"/>
            <a:ext cx="6737712" cy="515302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800" b="1" i="1" dirty="0">
              <a:solidFill>
                <a:srgbClr val="1B8381"/>
              </a:solidFill>
            </a:endParaRPr>
          </a:p>
          <a:p>
            <a:pPr>
              <a:defRPr/>
            </a:pPr>
            <a:endParaRPr lang="ru-RU" sz="2800" b="1" dirty="0">
              <a:solidFill>
                <a:srgbClr val="1B8381"/>
              </a:solidFill>
              <a:cs typeface="Arial" pitchFamily="34" charset="0"/>
            </a:endParaRP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Оценка рисков – </a:t>
            </a:r>
            <a:r>
              <a:rPr lang="ru-RU" sz="2800" i="1" dirty="0">
                <a:solidFill>
                  <a:schemeClr val="tx1"/>
                </a:solidFill>
                <a:latin typeface="Garamond" pitchFamily="18" charset="0"/>
                <a:cs typeface="Arial" pitchFamily="34" charset="0"/>
              </a:rPr>
              <a:t>процесс динамичный, постоянный, который позволяет постоянно повышать уровень безопасности, контролировать возможные риски и управлять ими</a:t>
            </a:r>
          </a:p>
          <a:p>
            <a:pPr marL="266700" indent="-266700" algn="ctr">
              <a:defRPr/>
            </a:pPr>
            <a:endParaRPr lang="ru-RU" sz="2800" b="1" i="1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800" b="1" dirty="0">
              <a:solidFill>
                <a:srgbClr val="1B8381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sz="2800" b="1" i="1" dirty="0">
              <a:solidFill>
                <a:srgbClr val="1B8381"/>
              </a:solidFill>
            </a:endParaRPr>
          </a:p>
        </p:txBody>
      </p:sp>
      <p:sp>
        <p:nvSpPr>
          <p:cNvPr id="81923" name="Прямоугольник 7"/>
          <p:cNvSpPr>
            <a:spLocks noChangeArrowheads="1"/>
          </p:cNvSpPr>
          <p:nvPr/>
        </p:nvSpPr>
        <p:spPr bwMode="auto">
          <a:xfrm>
            <a:off x="8339612" y="233363"/>
            <a:ext cx="33053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>
              <a:solidFill>
                <a:srgbClr val="1B8381"/>
              </a:solidFill>
            </a:endParaRPr>
          </a:p>
          <a:p>
            <a:r>
              <a:rPr lang="ru-RU" sz="2400" b="1">
                <a:solidFill>
                  <a:srgbClr val="002060"/>
                </a:solidFill>
                <a:latin typeface="Garamond" pitchFamily="18" charset="0"/>
              </a:rPr>
              <a:t>СОУТ</a:t>
            </a:r>
            <a:r>
              <a:rPr lang="ru-RU" sz="2400" b="1">
                <a:solidFill>
                  <a:srgbClr val="1B8381"/>
                </a:solidFill>
                <a:latin typeface="Garamond" pitchFamily="18" charset="0"/>
              </a:rPr>
              <a:t> </a:t>
            </a:r>
            <a:r>
              <a:rPr lang="ru-RU" sz="2400">
                <a:solidFill>
                  <a:srgbClr val="1B8381"/>
                </a:solidFill>
                <a:latin typeface="Garamond" pitchFamily="18" charset="0"/>
              </a:rPr>
              <a:t>– </a:t>
            </a:r>
            <a:r>
              <a:rPr lang="ru-RU" sz="2400" i="1">
                <a:latin typeface="Garamond" pitchFamily="18" charset="0"/>
              </a:rPr>
              <a:t>процесс более статичный, чем процесс оценки рисков</a:t>
            </a:r>
          </a:p>
          <a:p>
            <a:r>
              <a:rPr lang="ru-RU" sz="2400" b="1" i="1">
                <a:latin typeface="Garamond" pitchFamily="18" charset="0"/>
              </a:rPr>
              <a:t>     </a:t>
            </a:r>
            <a:r>
              <a:rPr lang="ru-RU" sz="2400" i="1"/>
              <a:t>Проводится не реже одного раза в 5 лет</a:t>
            </a:r>
          </a:p>
        </p:txBody>
      </p:sp>
      <p:pic>
        <p:nvPicPr>
          <p:cNvPr id="81924" name="Picture 1" descr="spec04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3295" y="3727450"/>
            <a:ext cx="4697776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89746" y="188914"/>
            <a:ext cx="7006459" cy="43973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Различия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9703" y="849313"/>
            <a:ext cx="7926968" cy="533876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800" b="1" i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sz="2800" b="1" dirty="0">
              <a:solidFill>
                <a:srgbClr val="002060"/>
              </a:solidFill>
              <a:cs typeface="Arial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8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Влияние на скидки к страховым тарифам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8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Создание банка данных органов исполнительной власти различных уровней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8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Проведение мероприятий по надзору и контролю за соблюдением законодательства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8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 Обоснование предоставления доплат и компенсаций работникам</a:t>
            </a:r>
            <a:r>
              <a:rPr lang="ru-RU" sz="2800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endParaRPr lang="ru-RU" sz="2800" b="1" dirty="0">
              <a:solidFill>
                <a:srgbClr val="002060"/>
              </a:solidFill>
              <a:cs typeface="Arial" pitchFamily="34" charset="0"/>
            </a:endParaRPr>
          </a:p>
          <a:p>
            <a:pPr marL="266700" indent="-266700" algn="ctr">
              <a:defRPr/>
            </a:pPr>
            <a:endParaRPr lang="ru-RU" sz="2800" b="1" i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sz="2800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82947" name="Picture 1" descr="business communication - the argument из Kelly Young, Роялти-фри стоковое фото #629791 на Fotolia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2721" y="1527175"/>
            <a:ext cx="3646066" cy="410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http://img.infosender.in/assets/rssarticles/142107078284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9747" y="3790950"/>
            <a:ext cx="2676887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Text Box 3"/>
          <p:cNvSpPr txBox="1">
            <a:spLocks noChangeArrowheads="1"/>
          </p:cNvSpPr>
          <p:nvPr/>
        </p:nvSpPr>
        <p:spPr bwMode="auto">
          <a:xfrm>
            <a:off x="10318179" y="649128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5470" y="3794125"/>
            <a:ext cx="11518017" cy="4397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3972" name="Содержимое 5"/>
          <p:cNvSpPr>
            <a:spLocks noGrp="1"/>
          </p:cNvSpPr>
          <p:nvPr>
            <p:ph idx="4294967295"/>
          </p:nvPr>
        </p:nvSpPr>
        <p:spPr>
          <a:xfrm>
            <a:off x="6481663" y="476251"/>
            <a:ext cx="5707163" cy="405447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200000"/>
              </a:lnSpc>
              <a:buFont typeface="Wingdings 2" pitchFamily="18" charset="2"/>
              <a:buNone/>
            </a:pPr>
            <a:r>
              <a:rPr lang="ru-RU" sz="3600" b="1" smtClean="0">
                <a:solidFill>
                  <a:srgbClr val="002060"/>
                </a:solidFill>
                <a:cs typeface="Arial" charset="0"/>
              </a:rPr>
              <a:t>Оценка рисков и специальная оценка условий труда</a:t>
            </a:r>
            <a:endParaRPr lang="ru-RU" sz="3600" smtClean="0">
              <a:solidFill>
                <a:srgbClr val="002060"/>
              </a:solidFill>
            </a:endParaRPr>
          </a:p>
        </p:txBody>
      </p:sp>
      <p:sp>
        <p:nvSpPr>
          <p:cNvPr id="83973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412643" y="1096963"/>
            <a:ext cx="5567499" cy="4572000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  <a:cs typeface="Arial" charset="0"/>
              </a:rPr>
              <a:t>Статья 7. Применение результатов проведения специальной оценки условий труда</a:t>
            </a:r>
          </a:p>
          <a:p>
            <a:pPr eaLnBrk="1" hangingPunct="1"/>
            <a:endParaRPr lang="ru-RU" b="1" smtClean="0">
              <a:solidFill>
                <a:srgbClr val="002060"/>
              </a:solidFill>
              <a:cs typeface="Arial" charset="0"/>
            </a:endParaRPr>
          </a:p>
          <a:p>
            <a:pPr eaLnBrk="1" hangingPunct="1"/>
            <a:r>
              <a:rPr lang="ru-RU" b="1" smtClean="0">
                <a:solidFill>
                  <a:srgbClr val="002060"/>
                </a:solidFill>
                <a:cs typeface="Arial" charset="0"/>
              </a:rPr>
              <a:t>Результаты проведения специальной оценки условий труда могут применяться для:</a:t>
            </a:r>
          </a:p>
          <a:p>
            <a:pPr algn="ctr" eaLnBrk="1" hangingPunct="1"/>
            <a:r>
              <a:rPr lang="ru-RU" b="1" smtClean="0">
                <a:solidFill>
                  <a:srgbClr val="002060"/>
                </a:solidFill>
                <a:cs typeface="Arial" charset="0"/>
              </a:rPr>
              <a:t>…..</a:t>
            </a:r>
          </a:p>
          <a:p>
            <a:pPr eaLnBrk="1" hangingPunct="1"/>
            <a:r>
              <a:rPr lang="ru-RU" b="1" smtClean="0">
                <a:solidFill>
                  <a:srgbClr val="002060"/>
                </a:solidFill>
                <a:cs typeface="Arial" charset="0"/>
              </a:rPr>
              <a:t>15) оценки уровней профессиональных рисков; </a:t>
            </a:r>
          </a:p>
          <a:p>
            <a:pPr algn="ctr" eaLnBrk="1" hangingPunct="1"/>
            <a:r>
              <a:rPr lang="ru-RU" b="1" smtClean="0">
                <a:solidFill>
                  <a:srgbClr val="002060"/>
                </a:solidFill>
                <a:cs typeface="Arial" charset="0"/>
              </a:rPr>
              <a:t>…..</a:t>
            </a:r>
          </a:p>
          <a:p>
            <a:pPr eaLnBrk="1" hangingPunct="1"/>
            <a:endParaRPr lang="ru-RU" smtClean="0">
              <a:solidFill>
                <a:srgbClr val="002060"/>
              </a:solidFill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245470" y="187326"/>
            <a:ext cx="7480469" cy="720725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0" h="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2500" b="0" kern="120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 defTabSz="914400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/>
                <a:cs typeface="Arial" pitchFamily="34" charset="0"/>
              </a:rPr>
              <a:t>Федеральный закон № 426-ФЗ </a:t>
            </a:r>
            <a:b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/>
                <a:cs typeface="Arial" pitchFamily="34" charset="0"/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78389" y="1259988"/>
            <a:ext cx="7841442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реестра </a:t>
            </a: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опасностей</a:t>
            </a:r>
          </a:p>
        </p:txBody>
      </p:sp>
      <p:pic>
        <p:nvPicPr>
          <p:cNvPr id="859138" name="Picture 2" descr="https://safetya.co/wp-content/uploads/2017/06/funciones-encargado-del-sg-s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62456"/>
            <a:ext cx="7023876" cy="4215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98871194"/>
      </p:ext>
    </p:extLst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90289" y="393701"/>
            <a:ext cx="10206024" cy="4540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latin typeface="+mj-lt"/>
                <a:cs typeface="Arial" pitchFamily="34" charset="0"/>
              </a:rPr>
              <a:t>СОУТ и реестр опасностей</a:t>
            </a: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526914" y="1171576"/>
            <a:ext cx="5402442" cy="1400175"/>
          </a:xfrm>
          <a:prstGeom prst="downArrowCallout">
            <a:avLst>
              <a:gd name="adj1" fmla="val 130578"/>
              <a:gd name="adj2" fmla="val 155228"/>
              <a:gd name="adj3" fmla="val 16667"/>
              <a:gd name="adj4" fmla="val 6192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СОУТ (формирование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перечня вредных факторов)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26914" y="2801938"/>
            <a:ext cx="5599241" cy="1484312"/>
          </a:xfrm>
          <a:prstGeom prst="downArrowCallout">
            <a:avLst>
              <a:gd name="adj1" fmla="val 142745"/>
              <a:gd name="adj2" fmla="val 142745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Формирование перечня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опасных факторов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526914" y="4695825"/>
            <a:ext cx="5451113" cy="1314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Дополнение перечня </a:t>
            </a:r>
            <a:r>
              <a:rPr lang="ru-RU" sz="2000" b="1" dirty="0" err="1">
                <a:solidFill>
                  <a:schemeClr val="bg1"/>
                </a:solidFill>
                <a:cs typeface="Tahoma" pitchFamily="34" charset="0"/>
              </a:rPr>
              <a:t>ВиОПФ</a:t>
            </a: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факторами,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не включенными в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нормативные документы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6382204" y="3194050"/>
            <a:ext cx="5451113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Реестр опасностей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для проведения оценки рисков</a:t>
            </a:r>
          </a:p>
        </p:txBody>
      </p:sp>
      <p:cxnSp>
        <p:nvCxnSpPr>
          <p:cNvPr id="11" name="Соединительная линия уступом 9"/>
          <p:cNvCxnSpPr>
            <a:stCxn id="8" idx="3"/>
          </p:cNvCxnSpPr>
          <p:nvPr/>
        </p:nvCxnSpPr>
        <p:spPr bwMode="auto">
          <a:xfrm flipV="1">
            <a:off x="5978027" y="3879850"/>
            <a:ext cx="1532068" cy="1473200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7"/>
          <p:cNvCxnSpPr>
            <a:endCxn id="5" idx="3"/>
          </p:cNvCxnSpPr>
          <p:nvPr/>
        </p:nvCxnSpPr>
        <p:spPr bwMode="auto">
          <a:xfrm rot="16200000" flipV="1">
            <a:off x="5925182" y="1609138"/>
            <a:ext cx="1589087" cy="1580739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6024" name="Picture 2" descr="http://www.eatoninternationalconsulting.com/wp-content/uploads/2011/08/iStock-Process-BW-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0452" y="4495800"/>
            <a:ext cx="419837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79" y="146650"/>
            <a:ext cx="11648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ctr"/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ГОСТ Р 51344-99 БЕЗОПАСНОСТЬ МАШИН. Принципы определения и оценки риска. П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</a:rPr>
              <a:t>риложение А </a:t>
            </a: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(справочное)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286" y="404664"/>
            <a:ext cx="7078893" cy="6453336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638028" y="1124744"/>
            <a:ext cx="260184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566020" y="4797152"/>
            <a:ext cx="3363648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38028" y="6165304"/>
            <a:ext cx="3504287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79" y="146650"/>
            <a:ext cx="11648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ctr"/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ГОСТ Р 51344-99 БЕЗОПАСНОСТЬ МАШИН. Принципы определения и оценки риска. П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</a:rPr>
              <a:t>риложение А </a:t>
            </a: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(справочное)</a:t>
            </a: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044" y="476672"/>
            <a:ext cx="6158528" cy="6381328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142084" y="3861048"/>
            <a:ext cx="5625609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86100" y="6165304"/>
            <a:ext cx="1722845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358108" y="6309320"/>
            <a:ext cx="3644928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5"/>
          <p:cNvSpPr txBox="1">
            <a:spLocks noChangeArrowheads="1"/>
          </p:cNvSpPr>
          <p:nvPr/>
        </p:nvSpPr>
        <p:spPr bwMode="auto">
          <a:xfrm>
            <a:off x="334347" y="1847850"/>
            <a:ext cx="1123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3. Процедура управления профессиональными рисками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4347" y="126535"/>
            <a:ext cx="11522056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IV</a:t>
            </a: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Процедуры, направленные на достижение целей работодателя </a:t>
            </a:r>
            <a:b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области охраны труда</a:t>
            </a:r>
          </a:p>
        </p:txBody>
      </p:sp>
      <p:pic>
        <p:nvPicPr>
          <p:cNvPr id="21507" name="Рисунок 6" descr="Oшибкb в системе «Человек-Машина»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9990" y="2060849"/>
            <a:ext cx="6648835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75936" y="298911"/>
            <a:ext cx="63414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Типовое положение о СУОТ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7401" y="960429"/>
            <a:ext cx="83094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002060"/>
                </a:solidFill>
              </a:rPr>
              <a:t>35. В качестве опасностей, представляющих угрозу жизни и здоровью работников, работодатель исходя из специфики своей деятельности вправе рассматривать любые из следующих</a:t>
            </a:r>
            <a:r>
              <a:rPr lang="ru-RU" sz="11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100" b="1" dirty="0">
                <a:solidFill>
                  <a:srgbClr val="002060"/>
                </a:solidFill>
              </a:rPr>
              <a:t>а) механические опасности: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падения из-за потери равновесия, в том числе при спотыкании или </a:t>
            </a:r>
            <a:r>
              <a:rPr lang="ru-RU" sz="1100" b="1" dirty="0" err="1">
                <a:solidFill>
                  <a:srgbClr val="002060"/>
                </a:solidFill>
              </a:rPr>
              <a:t>подскальзывании</a:t>
            </a:r>
            <a:r>
              <a:rPr lang="ru-RU" sz="1100" b="1" dirty="0">
                <a:solidFill>
                  <a:srgbClr val="002060"/>
                </a:solidFill>
              </a:rPr>
              <a:t>, при передвижении по скользким поверхностям или мокрым полам;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падения с высоты, в том числе из-за отсутствия ограждения, из-за обрыва троса, в котлован, в шахту при подъеме или спуске при нештатной ситуации;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падения из-за внезапного появления на пути следования большого перепада высот;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удара;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быть уколотым или проткнутым в результате воздействия движущихся колющих частей механизмов, машин;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</a:t>
            </a:r>
            <a:r>
              <a:rPr lang="ru-RU" sz="1100" b="1" dirty="0" err="1">
                <a:solidFill>
                  <a:srgbClr val="002060"/>
                </a:solidFill>
              </a:rPr>
              <a:t>натыкания</a:t>
            </a:r>
            <a:r>
              <a:rPr lang="ru-RU" sz="1100" b="1" dirty="0">
                <a:solidFill>
                  <a:srgbClr val="002060"/>
                </a:solidFill>
              </a:rPr>
              <a:t> на неподвижную колющую поверхность (острие);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запутаться, в том числе в растянутых по полу сварочных проводах, тросах, нитях;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затягивания или попадания в ловушку;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затягивания в подвижные части машин и механизмов;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наматывания волос, частей одежды, средств индивидуальной защиты;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воздействия жидкости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воздействия газа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воздействия механического упругого элемента;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травмирования от трения или абразивного воздействия при соприкосновении;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100" b="1" dirty="0">
                <a:solidFill>
                  <a:srgbClr val="002060"/>
                </a:solidFill>
              </a:rPr>
              <a:t>опасность раздавливания, в том числе из-за наезда транспортного средства, из-за попадания под движущиеся части механизмов, из-за обрушения горной породы, из-за падения пиломатериалов, из-за падения;</a:t>
            </a:r>
          </a:p>
          <a:p>
            <a:pPr algn="just"/>
            <a:endParaRPr lang="ru-RU" sz="1100" b="1" dirty="0" smtClean="0">
              <a:solidFill>
                <a:srgbClr val="002060"/>
              </a:solidFill>
            </a:endParaRPr>
          </a:p>
          <a:p>
            <a:pPr algn="just"/>
            <a:endParaRPr lang="ru-RU" sz="1100" b="1" dirty="0" smtClean="0">
              <a:solidFill>
                <a:srgbClr val="002060"/>
              </a:solidFill>
            </a:endParaRPr>
          </a:p>
          <a:p>
            <a:pPr algn="just"/>
            <a:endParaRPr lang="ru-RU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388587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31688" y="465139"/>
            <a:ext cx="11518017" cy="344487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ГОСТ Р 12.0.010-2009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687" y="932874"/>
            <a:ext cx="11085998" cy="58189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Опасности, связанные с </a:t>
            </a:r>
            <a:r>
              <a:rPr lang="ru-RU" b="1" dirty="0">
                <a:solidFill>
                  <a:srgbClr val="002060"/>
                </a:solidFill>
              </a:rPr>
              <a:t>профессиональной деятельностью</a:t>
            </a:r>
            <a:r>
              <a:rPr lang="ru-RU" dirty="0">
                <a:solidFill>
                  <a:srgbClr val="002060"/>
                </a:solidFill>
              </a:rPr>
              <a:t> работника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1687" y="1782618"/>
            <a:ext cx="11085998" cy="5911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Опасности, </a:t>
            </a:r>
            <a:r>
              <a:rPr lang="ru-RU" b="1" dirty="0">
                <a:solidFill>
                  <a:srgbClr val="002060"/>
                </a:solidFill>
              </a:rPr>
              <a:t>связанные с производственной деятельностью организации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1687" y="2558474"/>
            <a:ext cx="11085998" cy="248458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Опасности, </a:t>
            </a:r>
            <a:r>
              <a:rPr lang="ru-RU" b="1" dirty="0">
                <a:solidFill>
                  <a:srgbClr val="002060"/>
                </a:solidFill>
              </a:rPr>
              <a:t>не связанные с профессиональной деятельностью работника и производственной деятельностью организации: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</a:rPr>
              <a:t>Тяжелые физико-географические и климатические условия: полярные, высокогорные, пустынные, необжитые районы и т.д.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</a:rPr>
              <a:t>Размещение вблизи техногенных источников опасности - плотин, АЭС, магистральных трубопроводов, линий электропередачи и т.д.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</a:rPr>
              <a:t>Размещение в пространстве (в космосе, над землей, на воде, под водой и т.д.).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4834" y="5301674"/>
            <a:ext cx="11085998" cy="8682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Опасности, </a:t>
            </a:r>
            <a:r>
              <a:rPr lang="ru-RU" b="1" dirty="0">
                <a:solidFill>
                  <a:srgbClr val="002060"/>
                </a:solidFill>
              </a:rPr>
              <a:t>связанные с работником</a:t>
            </a:r>
            <a:r>
              <a:rPr lang="ru-RU" dirty="0">
                <a:solidFill>
                  <a:srgbClr val="002060"/>
                </a:solidFill>
              </a:rPr>
              <a:t>, выполняющим данную работу</a:t>
            </a:r>
            <a:br>
              <a:rPr lang="ru-RU" dirty="0">
                <a:solidFill>
                  <a:srgbClr val="002060"/>
                </a:solidFill>
              </a:rPr>
            </a:b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8220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1"/>
          <p:cNvSpPr txBox="1">
            <a:spLocks noChangeArrowheads="1"/>
          </p:cNvSpPr>
          <p:nvPr/>
        </p:nvSpPr>
        <p:spPr bwMode="auto">
          <a:xfrm>
            <a:off x="719479" y="330200"/>
            <a:ext cx="10557301" cy="4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dirty="0">
                <a:solidFill>
                  <a:srgbClr val="002060"/>
                </a:solidFill>
              </a:rPr>
              <a:t>Основные </a:t>
            </a:r>
            <a:r>
              <a:rPr lang="ru-RU" b="1" i="1" dirty="0">
                <a:solidFill>
                  <a:srgbClr val="002060"/>
                </a:solidFill>
              </a:rPr>
              <a:t>этапы</a:t>
            </a:r>
            <a:r>
              <a:rPr lang="ru-RU" b="1" dirty="0">
                <a:solidFill>
                  <a:srgbClr val="002060"/>
                </a:solidFill>
              </a:rPr>
              <a:t> выполнения работ по </a:t>
            </a:r>
            <a:r>
              <a:rPr lang="ru-RU" b="1" dirty="0" smtClean="0">
                <a:solidFill>
                  <a:srgbClr val="002060"/>
                </a:solidFill>
              </a:rPr>
              <a:t>идентификации </a:t>
            </a:r>
            <a:r>
              <a:rPr lang="ru-RU" b="1" dirty="0">
                <a:solidFill>
                  <a:srgbClr val="002060"/>
                </a:solidFill>
              </a:rPr>
              <a:t>опасностей 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446957" y="1697657"/>
          <a:ext cx="9118638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9635" name="Рисунок 3"/>
          <p:cNvPicPr>
            <a:picLocks noChangeAspect="1"/>
          </p:cNvPicPr>
          <p:nvPr/>
        </p:nvPicPr>
        <p:blipFill>
          <a:blip r:embed="rId7"/>
          <a:srcRect l="6825" t="3174" r="22064" b="10159"/>
          <a:stretch>
            <a:fillRect/>
          </a:stretch>
        </p:blipFill>
        <p:spPr bwMode="auto">
          <a:xfrm>
            <a:off x="526913" y="1554164"/>
            <a:ext cx="1532068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Прямоугольник 2"/>
          <p:cNvSpPr>
            <a:spLocks noChangeArrowheads="1"/>
          </p:cNvSpPr>
          <p:nvPr/>
        </p:nvSpPr>
        <p:spPr bwMode="auto">
          <a:xfrm>
            <a:off x="454966" y="217488"/>
            <a:ext cx="1109056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</a:rPr>
              <a:t>Процедура должна учитывать:</a:t>
            </a:r>
          </a:p>
          <a:p>
            <a:pPr>
              <a:spcAft>
                <a:spcPts val="600"/>
              </a:spcAft>
            </a:pPr>
            <a:endParaRPr lang="ru-RU" b="1" dirty="0">
              <a:solidFill>
                <a:srgbClr val="002060"/>
              </a:solidFill>
            </a:endParaRP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повседневную (стандартную, обычную) и необычную (редко выполняемую)  </a:t>
            </a:r>
            <a:r>
              <a:rPr lang="ru-RU" sz="1600" b="1" i="1" u="sng" dirty="0">
                <a:solidFill>
                  <a:srgbClr val="002060"/>
                </a:solidFill>
              </a:rPr>
              <a:t>деятельность</a:t>
            </a:r>
            <a:r>
              <a:rPr lang="ru-RU" sz="1600" b="1" dirty="0">
                <a:solidFill>
                  <a:srgbClr val="002060"/>
                </a:solidFill>
              </a:rPr>
              <a:t>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деятельность </a:t>
            </a:r>
            <a:r>
              <a:rPr lang="ru-RU" sz="1600" b="1" i="1" u="sng" dirty="0">
                <a:solidFill>
                  <a:srgbClr val="002060"/>
                </a:solidFill>
              </a:rPr>
              <a:t>всего</a:t>
            </a:r>
            <a:r>
              <a:rPr lang="ru-RU" sz="1600" b="1" i="1" dirty="0">
                <a:solidFill>
                  <a:srgbClr val="002060"/>
                </a:solidFill>
              </a:rPr>
              <a:t> персонала</a:t>
            </a:r>
            <a:r>
              <a:rPr lang="ru-RU" sz="1600" b="1" dirty="0">
                <a:solidFill>
                  <a:srgbClr val="002060"/>
                </a:solidFill>
              </a:rPr>
              <a:t>, имеющего доступ к зоне выполнения работ (включая субподрядчиков и посетителей);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u="sng" dirty="0">
                <a:solidFill>
                  <a:srgbClr val="002060"/>
                </a:solidFill>
              </a:rPr>
              <a:t>поведение человека</a:t>
            </a:r>
            <a:r>
              <a:rPr lang="ru-RU" sz="1600" b="1" dirty="0">
                <a:solidFill>
                  <a:srgbClr val="002060"/>
                </a:solidFill>
              </a:rPr>
              <a:t>, его способности и другие человеческие факторы;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опасности, выявленные </a:t>
            </a:r>
            <a:r>
              <a:rPr lang="ru-RU" sz="1600" b="1" i="1" u="sng" dirty="0">
                <a:solidFill>
                  <a:srgbClr val="002060"/>
                </a:solidFill>
              </a:rPr>
              <a:t>вне зоны выполнения работ</a:t>
            </a:r>
            <a:r>
              <a:rPr lang="ru-RU" sz="1600" b="1" dirty="0">
                <a:solidFill>
                  <a:srgbClr val="002060"/>
                </a:solidFill>
              </a:rPr>
              <a:t>, которые способны неблагоприятно повлиять на здоровье и безопасность персонала, находящегося под управлением Организации в зоне выполнения работ;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инфраструктуру, оборудование и материалы, находящиеся </a:t>
            </a:r>
            <a:r>
              <a:rPr lang="ru-RU" sz="1600" b="1" i="1" u="sng" dirty="0">
                <a:solidFill>
                  <a:srgbClr val="002060"/>
                </a:solidFill>
              </a:rPr>
              <a:t>в зоне выполнения работ</a:t>
            </a:r>
            <a:r>
              <a:rPr lang="ru-RU" sz="1600" b="1" dirty="0">
                <a:solidFill>
                  <a:srgbClr val="002060"/>
                </a:solidFill>
              </a:rPr>
              <a:t>, вне зависимости от того, предоставлены они самой Организацией или кем-то другим;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i="1" u="sng" dirty="0">
                <a:solidFill>
                  <a:srgbClr val="002060"/>
                </a:solidFill>
              </a:rPr>
              <a:t>изменения</a:t>
            </a:r>
            <a:r>
              <a:rPr lang="ru-RU" sz="1600" b="1" dirty="0">
                <a:solidFill>
                  <a:srgbClr val="002060"/>
                </a:solidFill>
              </a:rPr>
              <a:t> или предполагаемые изменения в Организации, в ее видах деятельности или в материалах;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все применимые </a:t>
            </a:r>
            <a:r>
              <a:rPr lang="ru-RU" sz="1600" b="1" i="1" u="sng" dirty="0">
                <a:solidFill>
                  <a:srgbClr val="002060"/>
                </a:solidFill>
              </a:rPr>
              <a:t>законодательные</a:t>
            </a:r>
            <a:r>
              <a:rPr lang="ru-RU" sz="1600" b="1" dirty="0">
                <a:solidFill>
                  <a:srgbClr val="002060"/>
                </a:solidFill>
              </a:rPr>
              <a:t> обязательства по отношению к оценке рисков и внедрению соответствующих средств управления ими;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i="1" u="sng" dirty="0">
                <a:solidFill>
                  <a:srgbClr val="002060"/>
                </a:solidFill>
              </a:rPr>
              <a:t>проект</a:t>
            </a:r>
            <a:r>
              <a:rPr lang="ru-RU" sz="1600" b="1" dirty="0">
                <a:solidFill>
                  <a:srgbClr val="002060"/>
                </a:solidFill>
              </a:rPr>
              <a:t> зоны выполнения работ, процессы, сооружения, машины/оборудование, технологические процедуры и организацию работ, включая их адаптацию к человеческим способностям.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Прямоугольник 15"/>
          <p:cNvSpPr>
            <a:spLocks noChangeArrowheads="1"/>
          </p:cNvSpPr>
          <p:nvPr/>
        </p:nvSpPr>
        <p:spPr bwMode="auto">
          <a:xfrm>
            <a:off x="264516" y="612776"/>
            <a:ext cx="11092677" cy="45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</a:rPr>
              <a:t>Исходные данные для оценки рисков: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предписания, выданные органами государственного надзора и контроля;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данные специальной оценки условий труда;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результаты производственного контроля за состоянием условий и охраны труда, в том числе – трехступенчатого контроля;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материалы расследований произошедших несчастных случаев и профессиональных заболеваний;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данные по оказанию первой медицинской помощи;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данные по использованию аптечек первой помощи;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рабочие процедуры и инструкции;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отчеты о техническом обслуживании;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руководства по эксплуатации оборудования;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</a:rPr>
              <a:t>жалобы и обращения работников по поводу имеющихся факторов опасности.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77788" y="4941168"/>
            <a:ext cx="10690615" cy="8382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 оценки уровня профессиональных рисков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680962" name="Picture 2" descr="http://byfin.by/assets/images/articles/ocenki_ri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7935433" cy="47251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6047" y="896938"/>
            <a:ext cx="5021541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2" name="Text Box 11"/>
          <p:cNvSpPr txBox="1">
            <a:spLocks noChangeArrowheads="1"/>
          </p:cNvSpPr>
          <p:nvPr/>
        </p:nvSpPr>
        <p:spPr bwMode="auto">
          <a:xfrm>
            <a:off x="1053826" y="106363"/>
            <a:ext cx="10534023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Оценка и определение риска проводится на основе решений, опирающихся на здравый смысл.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1635" y="1371600"/>
            <a:ext cx="4321108" cy="38163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i="1" dirty="0">
              <a:solidFill>
                <a:srgbClr val="002060"/>
              </a:solidFill>
            </a:endParaRPr>
          </a:p>
          <a:p>
            <a:pPr marL="266700" indent="-266700" algn="ctr">
              <a:defRPr/>
            </a:pPr>
            <a:r>
              <a:rPr lang="ru-RU" b="1" dirty="0">
                <a:solidFill>
                  <a:srgbClr val="002060"/>
                </a:solidFill>
              </a:rPr>
              <a:t>В этом основное отличие оценки рисков в ОТ!</a:t>
            </a:r>
          </a:p>
          <a:p>
            <a:pPr marL="266700" indent="-266700" algn="ctr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9674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5779" name="Rectangle 2"/>
          <p:cNvSpPr>
            <a:spLocks noChangeArrowheads="1"/>
          </p:cNvSpPr>
          <p:nvPr/>
        </p:nvSpPr>
        <p:spPr bwMode="auto">
          <a:xfrm>
            <a:off x="3589507" y="2272146"/>
            <a:ext cx="6974141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Метод мозгового штурма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4701" y="3223492"/>
            <a:ext cx="11087021" cy="313630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Метод мозгового штурма – вспомогательный метод.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Способ получения набора идей и оценок, ранжируемых командой.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  <a:cs typeface="Arial" pitchFamily="34" charset="0"/>
            </a:endParaRPr>
          </a:p>
          <a:p>
            <a:pPr algn="just">
              <a:defRPr/>
            </a:pPr>
            <a:r>
              <a:rPr lang="ru-RU" sz="1600" dirty="0">
                <a:solidFill>
                  <a:srgbClr val="002060"/>
                </a:solidFill>
                <a:cs typeface="Arial" pitchFamily="34" charset="0"/>
              </a:rPr>
              <a:t>Метод мозгового штурма представляет собой обсуждение проблемы группой специалистов в доброжелательной манере, целью которого является идентификация возможных видов отказов и соответствующих опасностей, риска, критериев принятия решений и/или способов обработки риска.</a:t>
            </a:r>
          </a:p>
          <a:p>
            <a:pPr algn="just">
              <a:defRPr/>
            </a:pPr>
            <a:endParaRPr lang="ru-RU" sz="1600" dirty="0">
              <a:solidFill>
                <a:srgbClr val="002060"/>
              </a:solidFill>
              <a:cs typeface="Arial" pitchFamily="34" charset="0"/>
            </a:endParaRPr>
          </a:p>
          <a:p>
            <a:pPr algn="just"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Результатом могут быть перечни опасных событий и необходимых средств управления.</a:t>
            </a:r>
          </a:p>
        </p:txBody>
      </p:sp>
      <p:sp>
        <p:nvSpPr>
          <p:cNvPr id="7578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82018" name="Picture 2" descr="https://img3.stockfresh.com/files/i/iqoncept/m/57/1981443_stock-photo-connected-people-team-brainstorming-solution-to-probl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3841326" cy="28817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orenwiki.ru/images/1/1a/Log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3041" y="692210"/>
            <a:ext cx="3185877" cy="2104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80994" name="Picture 2" descr="https://img11.postila.ru/resize?w=&amp;src=http%3A%2F%2Fslavmmc.at.ua%2F_nw%2F20%2F127507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999808"/>
            <a:ext cx="3784893" cy="1703646"/>
          </a:xfrm>
          <a:prstGeom prst="rect">
            <a:avLst/>
          </a:prstGeom>
          <a:noFill/>
        </p:spPr>
      </p:pic>
      <p:sp>
        <p:nvSpPr>
          <p:cNvPr id="76801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188336" y="85726"/>
            <a:ext cx="1171058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>
                <a:solidFill>
                  <a:srgbClr val="002060"/>
                </a:solidFill>
              </a:rPr>
              <a:t>Метод мозгового штурма</a:t>
            </a:r>
            <a:endParaRPr lang="ru-RU" sz="2800" b="1">
              <a:solidFill>
                <a:schemeClr val="tx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8841" y="692210"/>
            <a:ext cx="9008182" cy="19997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u="sng" dirty="0">
                <a:solidFill>
                  <a:srgbClr val="002060"/>
                </a:solidFill>
                <a:cs typeface="Arial" pitchFamily="34" charset="0"/>
              </a:rPr>
              <a:t>Преимущества:</a:t>
            </a: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развитие у участников нестандартного мышления;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вовлечение в обсуждение ключевых причастных сторон и, следовательно, улучшение процесса обмена информацией;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быстрота и легкость применения метода.</a:t>
            </a:r>
          </a:p>
        </p:txBody>
      </p:sp>
      <p:sp>
        <p:nvSpPr>
          <p:cNvPr id="7680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59485" y="3136306"/>
            <a:ext cx="8864917" cy="33549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cs typeface="Arial" pitchFamily="34" charset="0"/>
              </a:rPr>
              <a:t>                   </a:t>
            </a:r>
            <a:r>
              <a:rPr lang="ru-RU" b="1" i="1" u="sng" dirty="0">
                <a:solidFill>
                  <a:srgbClr val="002060"/>
                </a:solidFill>
                <a:cs typeface="Arial" pitchFamily="34" charset="0"/>
              </a:rPr>
              <a:t>Недостатки:</a:t>
            </a: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возможен недостаток навыков и знаний участников обсуждения для эффективного генерирования идей;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так как метод прост и неструктурирован, то трудно проверить всесторонность обсуждения и подтвердить, что все опасности и виды риска идентифицированы;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cs typeface="Arial" pitchFamily="34" charset="0"/>
              </a:rPr>
              <a:t> динамика обсуждения в группе может быть такой, при которой некоторые участники, располагающие ценными идеями, не проявляют себя, в то время как другие доминируют при обсуждении.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1777" y="265043"/>
            <a:ext cx="11014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2"/>
              </a:rPr>
              <a:t>https://osha.europa.eu/en/tools-and-publications/tools-osh-management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C:\Users\kuznetcova\Desktop\ГП Безопасный труд\к лоту 60 СУОТ и цифра\материалы\европа\скриншоты\Screenshot_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4375"/>
            <a:ext cx="12188825" cy="622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5"/>
          <p:cNvSpPr txBox="1">
            <a:spLocks noChangeArrowheads="1"/>
          </p:cNvSpPr>
          <p:nvPr/>
        </p:nvSpPr>
        <p:spPr bwMode="auto">
          <a:xfrm>
            <a:off x="334347" y="1284288"/>
            <a:ext cx="112302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500" dirty="0">
                <a:solidFill>
                  <a:srgbClr val="002060"/>
                </a:solidFill>
              </a:rPr>
              <a:t>33. С целью организации процедуры управления профессиональными рисками работодатель исходя из специфики своей деятельности устанавливает (определяет) </a:t>
            </a:r>
            <a:r>
              <a:rPr lang="ru-RU" sz="1500" u="sng" dirty="0">
                <a:solidFill>
                  <a:srgbClr val="002060"/>
                </a:solidFill>
              </a:rPr>
              <a:t>порядок реализации следующих мероприятий </a:t>
            </a:r>
            <a:r>
              <a:rPr lang="ru-RU" sz="1500" dirty="0">
                <a:solidFill>
                  <a:srgbClr val="002060"/>
                </a:solidFill>
              </a:rPr>
              <a:t>по управлению профессиональными рисками: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а) выявление опасностей;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б) оценка уровней профессиональных рисков;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в) снижение уровней профессиональных рисков.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4347" y="707941"/>
            <a:ext cx="11522056" cy="4156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Процедура управления профессиональными рисками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71043" y="101387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22532" name="Picture 2" descr="http://www.dpol4.ru/img/picture/Nov/20/42f843e8618888ec8ef1146c9d7b2d33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5618" y="2708920"/>
            <a:ext cx="467873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334347" y="2938463"/>
            <a:ext cx="681177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500" dirty="0">
                <a:solidFill>
                  <a:srgbClr val="002060"/>
                </a:solidFill>
              </a:rPr>
              <a:t>34. </a:t>
            </a:r>
            <a:r>
              <a:rPr lang="ru-RU" sz="1500" u="sng" dirty="0">
                <a:solidFill>
                  <a:srgbClr val="002060"/>
                </a:solidFill>
              </a:rPr>
              <a:t>Идентификация опасностей</a:t>
            </a:r>
            <a:r>
              <a:rPr lang="ru-RU" sz="1500" dirty="0">
                <a:solidFill>
                  <a:srgbClr val="002060"/>
                </a:solidFill>
              </a:rPr>
              <a:t>, представляющих угрозу жизни и здоровью работников, и </a:t>
            </a:r>
            <a:r>
              <a:rPr lang="ru-RU" sz="1500" u="sng" dirty="0">
                <a:solidFill>
                  <a:srgbClr val="002060"/>
                </a:solidFill>
              </a:rPr>
              <a:t>составление их перечня </a:t>
            </a:r>
            <a:r>
              <a:rPr lang="ru-RU" sz="1500" dirty="0">
                <a:solidFill>
                  <a:srgbClr val="002060"/>
                </a:solidFill>
              </a:rPr>
              <a:t>осуществляются работодателем с привлечением службы (специалиста) охраны труда, комитета (комиссии) по охране труда, работников или уполномоченных ими представительных органов.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</a:rPr>
              <a:t>35. </a:t>
            </a:r>
            <a:r>
              <a:rPr lang="ru-RU" sz="1600" u="sng" dirty="0">
                <a:solidFill>
                  <a:srgbClr val="002060"/>
                </a:solidFill>
              </a:rPr>
              <a:t>В качестве опасностей</a:t>
            </a:r>
            <a:r>
              <a:rPr lang="ru-RU" sz="1600" dirty="0">
                <a:solidFill>
                  <a:srgbClr val="002060"/>
                </a:solidFill>
              </a:rPr>
              <a:t>, представляющих угрозу жизни и здоровью работников, работодатель исходя из специфики своей деятельности </a:t>
            </a:r>
            <a:r>
              <a:rPr lang="ru-RU" sz="1600" u="sng" dirty="0">
                <a:solidFill>
                  <a:srgbClr val="002060"/>
                </a:solidFill>
              </a:rPr>
              <a:t>вправе рассматривать любые </a:t>
            </a:r>
            <a:r>
              <a:rPr lang="ru-RU" sz="1600" dirty="0">
                <a:solidFill>
                  <a:srgbClr val="002060"/>
                </a:solidFill>
              </a:rPr>
              <a:t>из следующих:</a:t>
            </a:r>
            <a:endParaRPr lang="ru-RU" sz="15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kuznetcova\Desktop\ГП Безопасный труд\к лоту 60 СУОТ и цифра\материалы\европа\скриншоты\Screenshot_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530"/>
            <a:ext cx="12188825" cy="667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81222" y="146638"/>
            <a:ext cx="267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2"/>
              </a:rPr>
              <a:t>https://www.besmart.ie/</a:t>
            </a:r>
            <a:endParaRPr lang="ru-RU" dirty="0"/>
          </a:p>
        </p:txBody>
      </p:sp>
      <p:pic>
        <p:nvPicPr>
          <p:cNvPr id="1032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2796"/>
            <a:ext cx="12188825" cy="627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218" name="Picture 2" descr="E:\ГП Безопасный труд\к лоту 60 СУОТ и цифра\материалы\европа\скриншоты\Screenshot_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0735"/>
            <a:ext cx="12188825" cy="67472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4"/>
          <p:cNvSpPr txBox="1">
            <a:spLocks noChangeArrowheads="1"/>
          </p:cNvSpPr>
          <p:nvPr/>
        </p:nvSpPr>
        <p:spPr bwMode="auto">
          <a:xfrm>
            <a:off x="1130006" y="425450"/>
            <a:ext cx="10819699" cy="5492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b="1">
              <a:solidFill>
                <a:srgbClr val="002060"/>
              </a:solidFill>
            </a:endParaRPr>
          </a:p>
        </p:txBody>
      </p:sp>
      <p:pic>
        <p:nvPicPr>
          <p:cNvPr id="73730" name="Рисунок 2" descr="http://www.dmzavod.ru/upload/medialibrary/190/1904e85f64fbfba867a5f73ac710e67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4"/>
          <p:cNvSpPr txBox="1">
            <a:spLocks noChangeArrowheads="1"/>
          </p:cNvSpPr>
          <p:nvPr/>
        </p:nvSpPr>
        <p:spPr bwMode="auto">
          <a:xfrm>
            <a:off x="1130006" y="425450"/>
            <a:ext cx="10819699" cy="5492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b="1">
              <a:solidFill>
                <a:srgbClr val="002060"/>
              </a:solidFill>
            </a:endParaRPr>
          </a:p>
        </p:txBody>
      </p:sp>
      <p:pic>
        <p:nvPicPr>
          <p:cNvPr id="74754" name="Рисунок 3" descr="http://www.dmzavod.ru/upload/medialibrary/75e/75ee78e1371d4cac58a4c5aed8d65e7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88825" cy="717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logoe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91592" y="0"/>
            <a:ext cx="89723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1199838" y="93664"/>
            <a:ext cx="10174283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</a:rPr>
              <a:t>5  Шагов МОТ</a:t>
            </a:r>
            <a:endParaRPr lang="ru-RU" sz="4400" b="1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1" y="977792"/>
            <a:ext cx="67673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</a:rPr>
              <a:t>ШАГ 1: </a:t>
            </a:r>
            <a:r>
              <a:rPr lang="ru-RU" sz="2400" b="1" dirty="0" smtClean="0">
                <a:solidFill>
                  <a:srgbClr val="0070C0"/>
                </a:solidFill>
              </a:rPr>
              <a:t>Выявите опасности</a:t>
            </a:r>
            <a:endParaRPr lang="ru-RU" sz="2400" b="1" dirty="0">
              <a:solidFill>
                <a:srgbClr val="0070C0"/>
              </a:solidFill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auto">
          <a:xfrm>
            <a:off x="0" y="1663592"/>
            <a:ext cx="110376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</a:rPr>
              <a:t>ШАГ 2: </a:t>
            </a:r>
            <a:r>
              <a:rPr lang="ru-RU" sz="2400" b="1" dirty="0">
                <a:solidFill>
                  <a:srgbClr val="0070C0"/>
                </a:solidFill>
              </a:rPr>
              <a:t>Определите, кто может пострадать и каким образом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46554" y="2679255"/>
            <a:ext cx="10286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</a:rPr>
              <a:t>ШАГ 3: </a:t>
            </a:r>
            <a:r>
              <a:rPr lang="ru-RU" sz="2400" b="1" dirty="0" smtClean="0">
                <a:solidFill>
                  <a:srgbClr val="0070C0"/>
                </a:solidFill>
              </a:rPr>
              <a:t>Оцените, можно ли устранить опасность в источнике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46555" y="3661292"/>
            <a:ext cx="92955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B050"/>
                </a:solidFill>
              </a:rPr>
              <a:t>ШАГ </a:t>
            </a:r>
            <a:r>
              <a:rPr lang="ru-RU" sz="2400" b="1" dirty="0">
                <a:solidFill>
                  <a:srgbClr val="00B050"/>
                </a:solidFill>
              </a:rPr>
              <a:t>4: </a:t>
            </a:r>
            <a:r>
              <a:rPr lang="ru-RU" sz="2400" b="1" dirty="0" smtClean="0">
                <a:solidFill>
                  <a:srgbClr val="0070C0"/>
                </a:solidFill>
              </a:rPr>
              <a:t>Какие дополнительные меры необходимо ввести, чтобы снизить уровень риска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46555" y="4668472"/>
            <a:ext cx="95034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B050"/>
                </a:solidFill>
              </a:rPr>
              <a:t>ШАГ </a:t>
            </a:r>
            <a:r>
              <a:rPr lang="ru-RU" sz="2400" b="1" dirty="0">
                <a:solidFill>
                  <a:srgbClr val="00B050"/>
                </a:solidFill>
              </a:rPr>
              <a:t>5: </a:t>
            </a:r>
            <a:r>
              <a:rPr lang="ru-RU" sz="2400" b="1" dirty="0" smtClean="0">
                <a:solidFill>
                  <a:srgbClr val="0070C0"/>
                </a:solidFill>
              </a:rPr>
              <a:t>Скорректируйте меры по снижению рисков, если это необходимо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2191526" y="5791201"/>
            <a:ext cx="91825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rgbClr val="FF0000"/>
              </a:solidFill>
            </a:endParaRPr>
          </a:p>
          <a:p>
            <a:pPr marL="361950" indent="-361950">
              <a:tabLst>
                <a:tab pos="457200" algn="l"/>
              </a:tabLst>
            </a:pPr>
            <a:r>
              <a:rPr lang="ru-RU" sz="3200" b="1" dirty="0">
                <a:solidFill>
                  <a:srgbClr val="FF0000"/>
                </a:solidFill>
              </a:rPr>
              <a:t>Не </a:t>
            </a:r>
            <a:r>
              <a:rPr lang="ru-RU" sz="3200" b="1" dirty="0" smtClean="0">
                <a:solidFill>
                  <a:srgbClr val="FF0000"/>
                </a:solidFill>
              </a:rPr>
              <a:t>усложняйте, ведите записи!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17474" name="Picture 2" descr="https://thumbs.dreamstime.com/z/danger-skull-sign-283747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7337" y="766822"/>
            <a:ext cx="1260050" cy="857300"/>
          </a:xfrm>
          <a:prstGeom prst="rect">
            <a:avLst/>
          </a:prstGeom>
          <a:noFill/>
        </p:spPr>
      </p:pic>
      <p:pic>
        <p:nvPicPr>
          <p:cNvPr id="617476" name="Picture 4" descr="https://img3.stockfresh.com/files/n/nasirkhan/m/14/1180464_stock-photo-friends-murd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0762" y="1409914"/>
            <a:ext cx="1661902" cy="1084674"/>
          </a:xfrm>
          <a:prstGeom prst="rect">
            <a:avLst/>
          </a:prstGeom>
          <a:noFill/>
        </p:spPr>
      </p:pic>
      <p:pic>
        <p:nvPicPr>
          <p:cNvPr id="617478" name="Picture 6" descr="http://orig02.deviantart.net/d0e5/f/2014/001/6/a/3d_people_set_4__7__by_estbeins-d70eg3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56099" y="3476625"/>
            <a:ext cx="1435493" cy="1076900"/>
          </a:xfrm>
          <a:prstGeom prst="rect">
            <a:avLst/>
          </a:prstGeom>
          <a:noFill/>
        </p:spPr>
      </p:pic>
      <p:pic>
        <p:nvPicPr>
          <p:cNvPr id="617480" name="Picture 8" descr="https://www.sera.com.mx/images/elements/elem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3729" y="2494589"/>
            <a:ext cx="1525655" cy="1144539"/>
          </a:xfrm>
          <a:prstGeom prst="rect">
            <a:avLst/>
          </a:prstGeom>
          <a:noFill/>
        </p:spPr>
      </p:pic>
      <p:pic>
        <p:nvPicPr>
          <p:cNvPr id="617482" name="Picture 10" descr="https://img3.stockfresh.com/files/n/nasirkhan/m/57/2421501_stock-photo-3d-man-with-business-improvement-pla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97175" y="4760844"/>
            <a:ext cx="1807173" cy="1030357"/>
          </a:xfrm>
          <a:prstGeom prst="rect">
            <a:avLst/>
          </a:prstGeom>
          <a:noFill/>
        </p:spPr>
      </p:pic>
      <p:pic>
        <p:nvPicPr>
          <p:cNvPr id="617484" name="Picture 12" descr="https://img3.stockfresh.com/files/v/vectomart/m/42/1823003_stock-photo-3d-man-writing-on-notepa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72951" y="5795818"/>
            <a:ext cx="1415874" cy="10621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5" grpId="0"/>
      <p:bldP spid="57366" grpId="0"/>
      <p:bldP spid="57367" grpId="0"/>
      <p:bldP spid="57368" grpId="0"/>
      <p:bldP spid="57369" grpId="0"/>
      <p:bldP spid="5737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30061" y="41275"/>
            <a:ext cx="10991104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Пример прямого метода оценки риска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232137" y="767967"/>
            <a:ext cx="7867717" cy="10382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Матричный метод (МОТ)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25317" name="Рисунок 5"/>
          <p:cNvPicPr>
            <a:picLocks noChangeAspect="1" noChangeArrowheads="1"/>
          </p:cNvPicPr>
          <p:nvPr/>
        </p:nvPicPr>
        <p:blipFill>
          <a:blip r:embed="rId2"/>
          <a:srcRect l="14207" t="31122" r="28140" b="24908"/>
          <a:stretch>
            <a:fillRect/>
          </a:stretch>
        </p:blipFill>
        <p:spPr bwMode="auto">
          <a:xfrm>
            <a:off x="1136356" y="1931988"/>
            <a:ext cx="10144657" cy="430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30061" y="41275"/>
            <a:ext cx="10991104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Пример прямого метода оценки риска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232137" y="767967"/>
            <a:ext cx="7867717" cy="10382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Матричный метод (МОТ)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26341" name="Рисунок 4"/>
          <p:cNvPicPr>
            <a:picLocks noChangeAspect="1" noChangeArrowheads="1"/>
          </p:cNvPicPr>
          <p:nvPr/>
        </p:nvPicPr>
        <p:blipFill>
          <a:blip r:embed="rId2"/>
          <a:srcRect l="21414" t="36073" r="33595" b="33150"/>
          <a:stretch>
            <a:fillRect/>
          </a:stretch>
        </p:blipFill>
        <p:spPr bwMode="auto">
          <a:xfrm>
            <a:off x="1680196" y="1965325"/>
            <a:ext cx="8993491" cy="383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30061" y="41275"/>
            <a:ext cx="10991104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Пример прямого метода оценки риска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232137" y="767967"/>
            <a:ext cx="7867717" cy="10382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Матричный метод (МОТ)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27365" name="Рисунок 4"/>
          <p:cNvPicPr>
            <a:picLocks noChangeAspect="1" noChangeArrowheads="1"/>
          </p:cNvPicPr>
          <p:nvPr/>
        </p:nvPicPr>
        <p:blipFill>
          <a:blip r:embed="rId2"/>
          <a:srcRect l="10822" t="32600" r="23412" b="27289"/>
          <a:stretch>
            <a:fillRect/>
          </a:stretch>
        </p:blipFill>
        <p:spPr bwMode="auto">
          <a:xfrm>
            <a:off x="340695" y="1758951"/>
            <a:ext cx="11670376" cy="397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937440" y="269875"/>
            <a:ext cx="10991104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Необходимость проведения мероприятий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28386" name="Рисунок 3"/>
          <p:cNvPicPr>
            <a:picLocks noChangeAspect="1" noChangeArrowheads="1"/>
          </p:cNvPicPr>
          <p:nvPr/>
        </p:nvPicPr>
        <p:blipFill>
          <a:blip r:embed="rId2"/>
          <a:srcRect l="15013" t="28769" r="28154" b="14038"/>
          <a:stretch>
            <a:fillRect/>
          </a:stretch>
        </p:blipFill>
        <p:spPr bwMode="auto">
          <a:xfrm>
            <a:off x="1091916" y="1304924"/>
            <a:ext cx="10004994" cy="507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5"/>
          <p:cNvSpPr txBox="1">
            <a:spLocks noChangeArrowheads="1"/>
          </p:cNvSpPr>
          <p:nvPr/>
        </p:nvSpPr>
        <p:spPr bwMode="auto">
          <a:xfrm>
            <a:off x="334347" y="1292226"/>
            <a:ext cx="112302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</a:rPr>
              <a:t>36. При рассмотрении перечисленных в пункте 35 настоящего Типового положения опасностей работодателем </a:t>
            </a:r>
            <a:r>
              <a:rPr lang="ru-RU" sz="1600" u="sng" dirty="0">
                <a:solidFill>
                  <a:srgbClr val="002060"/>
                </a:solidFill>
              </a:rPr>
              <a:t>устанавливается порядок </a:t>
            </a:r>
            <a:r>
              <a:rPr lang="ru-RU" sz="1600" dirty="0">
                <a:solidFill>
                  <a:srgbClr val="002060"/>
                </a:solidFill>
              </a:rPr>
              <a:t>проведения </a:t>
            </a:r>
            <a:r>
              <a:rPr lang="ru-RU" sz="1600" u="sng" dirty="0">
                <a:solidFill>
                  <a:srgbClr val="002060"/>
                </a:solidFill>
              </a:rPr>
              <a:t>анализа, оценки и упорядочивания всех выявленных опасностей</a:t>
            </a:r>
            <a:r>
              <a:rPr lang="ru-RU" sz="1600" dirty="0">
                <a:solidFill>
                  <a:srgbClr val="002060"/>
                </a:solidFill>
              </a:rPr>
              <a:t> исходя из </a:t>
            </a:r>
            <a:r>
              <a:rPr lang="ru-RU" sz="1600" u="sng" dirty="0">
                <a:solidFill>
                  <a:srgbClr val="002060"/>
                </a:solidFill>
              </a:rPr>
              <a:t>приоритета</a:t>
            </a:r>
            <a:r>
              <a:rPr lang="ru-RU" sz="1600" dirty="0">
                <a:solidFill>
                  <a:srgbClr val="002060"/>
                </a:solidFill>
              </a:rPr>
              <a:t> необходимости </a:t>
            </a:r>
            <a:r>
              <a:rPr lang="ru-RU" sz="1600" u="sng" dirty="0">
                <a:solidFill>
                  <a:srgbClr val="002060"/>
                </a:solidFill>
              </a:rPr>
              <a:t>исключения или снижения </a:t>
            </a:r>
            <a:r>
              <a:rPr lang="ru-RU" sz="1600" dirty="0">
                <a:solidFill>
                  <a:srgbClr val="002060"/>
                </a:solidFill>
              </a:rPr>
              <a:t>уровня создаваемого ими профессионального риска и с учетом </a:t>
            </a:r>
            <a:r>
              <a:rPr lang="ru-RU" sz="1600" u="sng" dirty="0">
                <a:solidFill>
                  <a:srgbClr val="002060"/>
                </a:solidFill>
              </a:rPr>
              <a:t>не только штатных условий </a:t>
            </a:r>
            <a:r>
              <a:rPr lang="ru-RU" sz="1600" dirty="0">
                <a:solidFill>
                  <a:srgbClr val="002060"/>
                </a:solidFill>
              </a:rPr>
              <a:t>своей деятельности, но и случаев </a:t>
            </a:r>
            <a:r>
              <a:rPr lang="ru-RU" sz="1600" u="sng" dirty="0">
                <a:solidFill>
                  <a:srgbClr val="002060"/>
                </a:solidFill>
              </a:rPr>
              <a:t>отклонений в работе</a:t>
            </a:r>
            <a:r>
              <a:rPr lang="ru-RU" sz="1600" dirty="0">
                <a:solidFill>
                  <a:srgbClr val="002060"/>
                </a:solidFill>
              </a:rPr>
              <a:t>, в том числе связанных с возможными авариями.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4347" y="707941"/>
            <a:ext cx="11522056" cy="4156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Процедура управления профессиональными рисками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71043" y="101387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23556" name="Picture 4" descr="http://www.uib.no/sites/w3.uib.no/files/w2/he/health_hazards_colourbox26026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1988" y="3265489"/>
            <a:ext cx="3785731" cy="33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334346" y="3678238"/>
            <a:ext cx="754395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>
                <a:solidFill>
                  <a:srgbClr val="002060"/>
                </a:solidFill>
              </a:rPr>
              <a:t>37. </a:t>
            </a:r>
            <a:r>
              <a:rPr lang="ru-RU" sz="1500" u="sng">
                <a:solidFill>
                  <a:srgbClr val="002060"/>
                </a:solidFill>
              </a:rPr>
              <a:t>Методы оценки </a:t>
            </a:r>
            <a:r>
              <a:rPr lang="ru-RU" sz="1500">
                <a:solidFill>
                  <a:srgbClr val="002060"/>
                </a:solidFill>
              </a:rPr>
              <a:t>уровня профессиональных рисков </a:t>
            </a:r>
            <a:r>
              <a:rPr lang="ru-RU" sz="1500" u="sng">
                <a:solidFill>
                  <a:srgbClr val="002060"/>
                </a:solidFill>
              </a:rPr>
              <a:t>определяются работодателем</a:t>
            </a:r>
            <a:r>
              <a:rPr lang="ru-RU" sz="1500">
                <a:solidFill>
                  <a:srgbClr val="002060"/>
                </a:solidFill>
              </a:rPr>
              <a:t> с учетом характера своей деятельности и сложности выполняемых операций. </a:t>
            </a:r>
          </a:p>
          <a:p>
            <a:pPr>
              <a:lnSpc>
                <a:spcPct val="150000"/>
              </a:lnSpc>
            </a:pPr>
            <a:r>
              <a:rPr lang="ru-RU" sz="1500" u="sng">
                <a:solidFill>
                  <a:srgbClr val="002060"/>
                </a:solidFill>
              </a:rPr>
              <a:t>Допускается использование разных методов </a:t>
            </a:r>
            <a:r>
              <a:rPr lang="ru-RU" sz="1500">
                <a:solidFill>
                  <a:srgbClr val="002060"/>
                </a:solidFill>
              </a:rPr>
              <a:t>оценки уровня профессиональных </a:t>
            </a:r>
            <a:r>
              <a:rPr lang="ru-RU" sz="1500" u="sng">
                <a:solidFill>
                  <a:srgbClr val="002060"/>
                </a:solidFill>
              </a:rPr>
              <a:t>рисков для разных процессов </a:t>
            </a:r>
            <a:r>
              <a:rPr lang="ru-RU" sz="1500">
                <a:solidFill>
                  <a:srgbClr val="002060"/>
                </a:solidFill>
              </a:rPr>
              <a:t>и операций.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18148" y="0"/>
            <a:ext cx="3137462" cy="3077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03200" eaLnBrk="0" hangingPunct="0"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03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260475" algn="l"/>
              </a:tabLst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Матрица «3х3», финская модель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102" y="332657"/>
            <a:ext cx="7134646" cy="18659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8" y="2354559"/>
            <a:ext cx="8640960" cy="45034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1823005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kcmblog.com/wp-content/uploads/2011/01/measuring-ri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51" y="241300"/>
            <a:ext cx="4587738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Picture 2" descr="http://investtalk.ru/wp-content/uploads/2017/02/upravlenie-riskami-predpreyatiya-768x7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4386" y="3516313"/>
            <a:ext cx="3502172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55996" y="2027095"/>
            <a:ext cx="10690615" cy="1489219"/>
          </a:xfrm>
        </p:spPr>
        <p:txBody>
          <a:bodyPr rtlCol="0" anchor="ctr">
            <a:noAutofit/>
          </a:bodyPr>
          <a:lstStyle/>
          <a:p>
            <a:pPr marL="109728" indent="0" algn="ctr">
              <a:lnSpc>
                <a:spcPct val="80000"/>
              </a:lnSpc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cs typeface="Arial" pitchFamily="34" charset="0"/>
              </a:rPr>
              <a:t>ГОСТ Р 12.0.010-2009</a:t>
            </a:r>
          </a:p>
          <a:p>
            <a:pPr marL="109728" indent="0" algn="ctr">
              <a:lnSpc>
                <a:spcPct val="80000"/>
              </a:lnSpc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cs typeface="Arial" pitchFamily="34" charset="0"/>
              </a:rPr>
              <a:t>«ССБТ. Система управления охраной труда. </a:t>
            </a:r>
          </a:p>
          <a:p>
            <a:pPr marL="109728" indent="0" algn="ctr">
              <a:lnSpc>
                <a:spcPct val="80000"/>
              </a:lnSpc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cs typeface="Arial" pitchFamily="34" charset="0"/>
              </a:rPr>
              <a:t>Определение опасностей и оценка рисков»</a:t>
            </a:r>
            <a:endParaRPr lang="ru-RU" sz="3200" b="1" dirty="0">
              <a:solidFill>
                <a:srgbClr val="00206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maxdvizov.ru/nashi-kupi/imgs/64175-gde-kupit-bezalkogolnoe-vino-kup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6685" y="4210509"/>
            <a:ext cx="3772140" cy="2122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4690" name="Text Box 9"/>
          <p:cNvSpPr txBox="1">
            <a:spLocks noChangeArrowheads="1"/>
          </p:cNvSpPr>
          <p:nvPr/>
        </p:nvSpPr>
        <p:spPr bwMode="auto">
          <a:xfrm>
            <a:off x="9854751" y="611822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4931" name="Text Box 2"/>
          <p:cNvSpPr txBox="1">
            <a:spLocks noChangeArrowheads="1"/>
          </p:cNvSpPr>
          <p:nvPr/>
        </p:nvSpPr>
        <p:spPr bwMode="auto">
          <a:xfrm>
            <a:off x="3614325" y="1039813"/>
            <a:ext cx="3072600" cy="1117600"/>
          </a:xfrm>
          <a:prstGeom prst="rect">
            <a:avLst/>
          </a:prstGeom>
          <a:solidFill>
            <a:srgbClr val="002060"/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600" b="1"/>
              <a:t>Методы оценки рисков для здоровья работников</a:t>
            </a:r>
            <a:endParaRPr lang="ru-RU" sz="1600"/>
          </a:p>
        </p:txBody>
      </p:sp>
      <p:sp>
        <p:nvSpPr>
          <p:cNvPr id="124932" name="Text Box 3"/>
          <p:cNvSpPr txBox="1">
            <a:spLocks noChangeArrowheads="1"/>
          </p:cNvSpPr>
          <p:nvPr/>
        </p:nvSpPr>
        <p:spPr bwMode="auto">
          <a:xfrm>
            <a:off x="5705047" y="2413001"/>
            <a:ext cx="5578080" cy="1592263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b="1" dirty="0"/>
              <a:t>Косвенные (с использованием показателей, характеризующих отклонение контролируемых условий от норм и имеющих причинно-следственную связь с рисками)</a:t>
            </a:r>
            <a:endParaRPr lang="ru-RU" dirty="0"/>
          </a:p>
        </p:txBody>
      </p:sp>
      <p:sp>
        <p:nvSpPr>
          <p:cNvPr id="124933" name="Text Box 4"/>
          <p:cNvSpPr txBox="1">
            <a:spLocks noChangeArrowheads="1"/>
          </p:cNvSpPr>
          <p:nvPr/>
        </p:nvSpPr>
        <p:spPr bwMode="auto">
          <a:xfrm>
            <a:off x="1024200" y="2484438"/>
            <a:ext cx="3358276" cy="1363662"/>
          </a:xfrm>
          <a:prstGeom prst="rect">
            <a:avLst/>
          </a:prstGeom>
          <a:solidFill>
            <a:srgbClr val="0070C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b="1" dirty="0"/>
              <a:t>Прямые </a:t>
            </a:r>
          </a:p>
          <a:p>
            <a:pPr algn="ctr">
              <a:spcAft>
                <a:spcPts val="0"/>
              </a:spcAft>
              <a:defRPr/>
            </a:pPr>
            <a:r>
              <a:rPr lang="ru-RU" b="1" dirty="0"/>
              <a:t>(с использованием статистической информации)</a:t>
            </a:r>
            <a:endParaRPr lang="ru-RU" dirty="0"/>
          </a:p>
        </p:txBody>
      </p:sp>
      <p:sp>
        <p:nvSpPr>
          <p:cNvPr id="124934" name="Text Box 5"/>
          <p:cNvSpPr txBox="1">
            <a:spLocks noChangeArrowheads="1"/>
          </p:cNvSpPr>
          <p:nvPr/>
        </p:nvSpPr>
        <p:spPr bwMode="auto">
          <a:xfrm>
            <a:off x="4382476" y="4351339"/>
            <a:ext cx="2860988" cy="11906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endParaRPr lang="ru-RU" sz="1600" dirty="0">
              <a:latin typeface="Times New Roman" pitchFamily="18" charset="0"/>
            </a:endParaRPr>
          </a:p>
          <a:p>
            <a:pPr algn="ctr">
              <a:spcAft>
                <a:spcPts val="1000"/>
              </a:spcAft>
              <a:defRPr/>
            </a:pPr>
            <a:r>
              <a:rPr lang="ru-RU" sz="1600" b="1" dirty="0"/>
              <a:t>Качественные</a:t>
            </a:r>
            <a:endParaRPr lang="ru-RU" sz="1600" dirty="0"/>
          </a:p>
        </p:txBody>
      </p:sp>
      <p:sp>
        <p:nvSpPr>
          <p:cNvPr id="124935" name="Text Box 6"/>
          <p:cNvSpPr txBox="1">
            <a:spLocks noChangeArrowheads="1"/>
          </p:cNvSpPr>
          <p:nvPr/>
        </p:nvSpPr>
        <p:spPr bwMode="auto">
          <a:xfrm>
            <a:off x="736408" y="4424363"/>
            <a:ext cx="2820783" cy="11176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endParaRPr lang="ru-RU" sz="1600">
              <a:latin typeface="Times New Roman" pitchFamily="18" charset="0"/>
            </a:endParaRPr>
          </a:p>
          <a:p>
            <a:pPr algn="ctr">
              <a:spcAft>
                <a:spcPts val="1000"/>
              </a:spcAft>
              <a:defRPr/>
            </a:pPr>
            <a:r>
              <a:rPr lang="ru-RU" sz="1600" b="1"/>
              <a:t>Количественные</a:t>
            </a:r>
            <a:endParaRPr lang="ru-RU" sz="1600"/>
          </a:p>
        </p:txBody>
      </p:sp>
      <p:sp>
        <p:nvSpPr>
          <p:cNvPr id="114696" name="Line 7"/>
          <p:cNvSpPr>
            <a:spLocks noChangeShapeType="1"/>
          </p:cNvSpPr>
          <p:nvPr/>
        </p:nvSpPr>
        <p:spPr bwMode="auto">
          <a:xfrm flipH="1">
            <a:off x="3136084" y="2157413"/>
            <a:ext cx="478242" cy="3222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4697" name="Line 8"/>
          <p:cNvSpPr>
            <a:spLocks noChangeShapeType="1"/>
          </p:cNvSpPr>
          <p:nvPr/>
        </p:nvSpPr>
        <p:spPr bwMode="auto">
          <a:xfrm>
            <a:off x="2270593" y="3848101"/>
            <a:ext cx="0" cy="6016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4698" name="Line 9"/>
          <p:cNvSpPr>
            <a:spLocks noChangeShapeType="1"/>
          </p:cNvSpPr>
          <p:nvPr/>
        </p:nvSpPr>
        <p:spPr bwMode="auto">
          <a:xfrm>
            <a:off x="3711667" y="3848100"/>
            <a:ext cx="1675963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4699" name="Line 10"/>
          <p:cNvSpPr>
            <a:spLocks noChangeShapeType="1"/>
          </p:cNvSpPr>
          <p:nvPr/>
        </p:nvSpPr>
        <p:spPr bwMode="auto">
          <a:xfrm>
            <a:off x="6686925" y="2119314"/>
            <a:ext cx="1726750" cy="293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405780" y="404664"/>
            <a:ext cx="9981716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Применение прямых и косвенных методов оценки 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490127" y="1838326"/>
            <a:ext cx="5518829" cy="436086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</a:rPr>
              <a:t>Прямые качественные методы используются, е</a:t>
            </a:r>
            <a:r>
              <a:rPr lang="ru-RU" dirty="0">
                <a:solidFill>
                  <a:srgbClr val="002060"/>
                </a:solidFill>
              </a:rPr>
              <a:t>сли </a:t>
            </a:r>
            <a:r>
              <a:rPr lang="ru-RU" u="sng" dirty="0">
                <a:solidFill>
                  <a:srgbClr val="002060"/>
                </a:solidFill>
              </a:rPr>
              <a:t>данных недостаточно </a:t>
            </a:r>
            <a:r>
              <a:rPr lang="ru-RU" dirty="0">
                <a:solidFill>
                  <a:srgbClr val="002060"/>
                </a:solidFill>
              </a:rPr>
              <a:t>для применения статистического анализа. </a:t>
            </a:r>
          </a:p>
          <a:p>
            <a:pPr algn="just">
              <a:defRPr/>
            </a:pPr>
            <a:r>
              <a:rPr lang="ru-RU" dirty="0">
                <a:solidFill>
                  <a:srgbClr val="002060"/>
                </a:solidFill>
              </a:rPr>
              <a:t>Несмотря на то, что их результатом могут являться количественные характеристики риска, </a:t>
            </a:r>
            <a:r>
              <a:rPr lang="ru-RU" u="sng" dirty="0">
                <a:solidFill>
                  <a:srgbClr val="002060"/>
                </a:solidFill>
              </a:rPr>
              <a:t>в основе лежат методы анализа, основанные на бальных оценках </a:t>
            </a:r>
            <a:r>
              <a:rPr lang="ru-RU" dirty="0">
                <a:solidFill>
                  <a:srgbClr val="002060"/>
                </a:solidFill>
              </a:rPr>
              <a:t>условий труда экспертами или оценочной командой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39123" y="1341439"/>
            <a:ext cx="5396094" cy="435927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</a:rPr>
              <a:t>Прямая количественная оценки </a:t>
            </a:r>
            <a:r>
              <a:rPr lang="ru-RU" dirty="0">
                <a:solidFill>
                  <a:srgbClr val="002060"/>
                </a:solidFill>
              </a:rPr>
              <a:t>риска возможна лишь в </a:t>
            </a:r>
            <a:r>
              <a:rPr lang="ru-RU" u="sng" dirty="0">
                <a:solidFill>
                  <a:srgbClr val="002060"/>
                </a:solidFill>
              </a:rPr>
              <a:t>ограниченном числе случаев</a:t>
            </a:r>
            <a:r>
              <a:rPr lang="ru-RU" dirty="0">
                <a:solidFill>
                  <a:srgbClr val="002060"/>
                </a:solidFill>
              </a:rPr>
              <a:t>, когда в организации имеются </a:t>
            </a:r>
            <a:r>
              <a:rPr lang="ru-RU" u="sng" dirty="0">
                <a:solidFill>
                  <a:srgbClr val="002060"/>
                </a:solidFill>
              </a:rPr>
              <a:t>накопленные данные </a:t>
            </a:r>
            <a:r>
              <a:rPr lang="ru-RU" dirty="0">
                <a:solidFill>
                  <a:srgbClr val="002060"/>
                </a:solidFill>
              </a:rPr>
              <a:t>о частоте случаев производственного травматизма (</a:t>
            </a:r>
            <a:r>
              <a:rPr lang="ru-RU" dirty="0" err="1">
                <a:solidFill>
                  <a:srgbClr val="002060"/>
                </a:solidFill>
              </a:rPr>
              <a:t>микротравмирования</a:t>
            </a:r>
            <a:r>
              <a:rPr lang="ru-RU" dirty="0">
                <a:solidFill>
                  <a:srgbClr val="002060"/>
                </a:solidFill>
              </a:rPr>
              <a:t>, профессиональных заболеваний) и их тяжести на объекте оценки рисков. 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16741" name="Picture 2" descr="Административный надзор рефера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4852" y="0"/>
            <a:ext cx="2133973" cy="150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9718" name="Rectangle 2"/>
          <p:cNvSpPr>
            <a:spLocks noChangeArrowheads="1"/>
          </p:cNvSpPr>
          <p:nvPr/>
        </p:nvSpPr>
        <p:spPr bwMode="auto">
          <a:xfrm>
            <a:off x="188336" y="103188"/>
            <a:ext cx="11710583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>
                <a:solidFill>
                  <a:srgbClr val="002060"/>
                </a:solidFill>
              </a:rPr>
              <a:t>Прямой метод оценки риска</a:t>
            </a:r>
          </a:p>
          <a:p>
            <a:pPr algn="ctr"/>
            <a:r>
              <a:rPr lang="ru-RU" b="1">
                <a:solidFill>
                  <a:srgbClr val="002060"/>
                </a:solidFill>
              </a:rPr>
              <a:t>(по ГОСТ Р 12.0.010-2009 «ССБТ. Определение опасностей и оценка рисков»)</a:t>
            </a:r>
            <a:r>
              <a:rPr lang="ru-RU" sz="28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3230" y="1052736"/>
            <a:ext cx="11087021" cy="19442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u="sng" dirty="0">
                <a:solidFill>
                  <a:srgbClr val="002060"/>
                </a:solidFill>
              </a:rPr>
              <a:t>Риск </a:t>
            </a:r>
            <a:r>
              <a:rPr lang="en-US" b="1" i="1" u="sng" dirty="0">
                <a:solidFill>
                  <a:srgbClr val="002060"/>
                </a:solidFill>
              </a:rPr>
              <a:t>R</a:t>
            </a:r>
            <a:r>
              <a:rPr lang="ru-RU" u="sng" dirty="0">
                <a:solidFill>
                  <a:srgbClr val="002060"/>
                </a:solidFill>
              </a:rPr>
              <a:t> в общем случае </a:t>
            </a:r>
            <a:r>
              <a:rPr lang="ru-RU" dirty="0">
                <a:solidFill>
                  <a:srgbClr val="002060"/>
                </a:solidFill>
              </a:rPr>
              <a:t>количественно рассчитывают </a:t>
            </a:r>
            <a:r>
              <a:rPr lang="ru-RU" u="sng" dirty="0">
                <a:solidFill>
                  <a:srgbClr val="002060"/>
                </a:solidFill>
              </a:rPr>
              <a:t>суммированием произведений</a:t>
            </a:r>
            <a:r>
              <a:rPr lang="ru-RU" dirty="0">
                <a:solidFill>
                  <a:srgbClr val="002060"/>
                </a:solidFill>
              </a:rPr>
              <a:t> возможных значений ущерба здоровью и жизни работника (</a:t>
            </a:r>
            <a:r>
              <a:rPr lang="ru-RU" u="sng" dirty="0">
                <a:solidFill>
                  <a:srgbClr val="002060"/>
                </a:solidFill>
              </a:rPr>
              <a:t>тяжести последствий</a:t>
            </a:r>
            <a:r>
              <a:rPr lang="ru-RU" dirty="0">
                <a:solidFill>
                  <a:srgbClr val="002060"/>
                </a:solidFill>
              </a:rPr>
              <a:t>) </a:t>
            </a:r>
            <a:r>
              <a:rPr lang="en-US" b="1" i="1" dirty="0">
                <a:solidFill>
                  <a:srgbClr val="002060"/>
                </a:solidFill>
              </a:rPr>
              <a:t>S</a:t>
            </a:r>
            <a:r>
              <a:rPr lang="en-US" b="1" i="1" baseline="-25000" dirty="0">
                <a:solidFill>
                  <a:srgbClr val="002060"/>
                </a:solidFill>
              </a:rPr>
              <a:t>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в результате несчастных случаев на производстве (микротравм, профессиональных заболеваний) на </a:t>
            </a:r>
            <a:r>
              <a:rPr lang="ru-RU" u="sng" dirty="0">
                <a:solidFill>
                  <a:srgbClr val="002060"/>
                </a:solidFill>
              </a:rPr>
              <a:t>вероятности наступления этих событий </a:t>
            </a:r>
            <a:r>
              <a:rPr lang="ru-RU" b="1" i="1" dirty="0">
                <a:solidFill>
                  <a:srgbClr val="002060"/>
                </a:solidFill>
              </a:rPr>
              <a:t>Р</a:t>
            </a:r>
            <a:r>
              <a:rPr lang="en-US" b="1" i="1" baseline="-25000" dirty="0" err="1">
                <a:solidFill>
                  <a:srgbClr val="002060"/>
                </a:solidFill>
              </a:rPr>
              <a:t>i</a:t>
            </a:r>
            <a:r>
              <a:rPr lang="en-US" dirty="0">
                <a:solidFill>
                  <a:srgbClr val="002060"/>
                </a:solidFill>
              </a:rPr>
              <a:t>  </a:t>
            </a:r>
            <a:r>
              <a:rPr lang="ru-RU" u="sng" dirty="0">
                <a:solidFill>
                  <a:srgbClr val="002060"/>
                </a:solidFill>
              </a:rPr>
              <a:t>по каждой выявленной опасности</a:t>
            </a:r>
            <a:r>
              <a:rPr lang="ru-RU" dirty="0">
                <a:solidFill>
                  <a:srgbClr val="002060"/>
                </a:solidFill>
              </a:rPr>
              <a:t> (опасному или вредному производственному фактору)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13418" y="3140968"/>
            <a:ext cx="5146393" cy="10081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07172" y="4292601"/>
            <a:ext cx="10415122" cy="8058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</a:rPr>
              <a:t>где </a:t>
            </a:r>
            <a:r>
              <a:rPr lang="en-US" sz="1600" b="1" i="1" dirty="0">
                <a:solidFill>
                  <a:srgbClr val="002060"/>
                </a:solidFill>
              </a:rPr>
              <a:t>n</a:t>
            </a:r>
            <a:r>
              <a:rPr lang="ru-RU" sz="1600" dirty="0">
                <a:solidFill>
                  <a:srgbClr val="002060"/>
                </a:solidFill>
              </a:rPr>
              <a:t> – общее число опасностей, в результате воздействия которых может наступить несчастный случай (микротравма, профессиональное заболевание)</a:t>
            </a:r>
            <a:endParaRPr lang="ru-RU" sz="16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9972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8842" y="5292663"/>
            <a:ext cx="11844853" cy="9333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</a:rPr>
              <a:t>Количественное оценивание риска, проводимое по такой формуле,  в реальных условиях производства затруднено. Только в очень ограниченном числе ситуаций, например, в случаях </a:t>
            </a:r>
            <a:r>
              <a:rPr lang="ru-RU" sz="1300" u="sng" dirty="0">
                <a:solidFill>
                  <a:srgbClr val="002060"/>
                </a:solidFill>
              </a:rPr>
              <a:t>многолетнего контроля </a:t>
            </a:r>
            <a:r>
              <a:rPr lang="ru-RU" sz="1300" dirty="0">
                <a:solidFill>
                  <a:srgbClr val="002060"/>
                </a:solidFill>
              </a:rPr>
              <a:t>за состоянием условий труда на рабочих местах, возможно с </a:t>
            </a:r>
            <a:r>
              <a:rPr lang="ru-RU" sz="1300" u="sng" dirty="0">
                <a:solidFill>
                  <a:srgbClr val="002060"/>
                </a:solidFill>
              </a:rPr>
              <a:t>высокой степенью достоверности </a:t>
            </a:r>
            <a:r>
              <a:rPr lang="ru-RU" sz="1300" dirty="0">
                <a:solidFill>
                  <a:srgbClr val="002060"/>
                </a:solidFill>
              </a:rPr>
              <a:t>говорить о </a:t>
            </a:r>
            <a:r>
              <a:rPr lang="ru-RU" sz="1300" u="sng" dirty="0">
                <a:solidFill>
                  <a:srgbClr val="002060"/>
                </a:solidFill>
              </a:rPr>
              <a:t>значениях вероятности </a:t>
            </a:r>
            <a:r>
              <a:rPr lang="ru-RU" sz="1300" dirty="0">
                <a:solidFill>
                  <a:srgbClr val="002060"/>
                </a:solidFill>
              </a:rPr>
              <a:t>наступления несчастных случаев и </a:t>
            </a:r>
            <a:r>
              <a:rPr lang="ru-RU" sz="1300" u="sng" dirty="0">
                <a:solidFill>
                  <a:srgbClr val="002060"/>
                </a:solidFill>
              </a:rPr>
              <a:t>зафиксированной тяжести </a:t>
            </a:r>
            <a:r>
              <a:rPr lang="ru-RU" sz="1300" dirty="0">
                <a:solidFill>
                  <a:srgbClr val="002060"/>
                </a:solidFill>
              </a:rPr>
              <a:t>их последствий для здоровья работников</a:t>
            </a:r>
            <a:endParaRPr lang="ru-RU" sz="1300" dirty="0">
              <a:solidFill>
                <a:srgbClr val="002060"/>
              </a:solidFill>
              <a:cs typeface="Arial" pitchFamily="34" charset="0"/>
            </a:endParaRPr>
          </a:p>
        </p:txBody>
      </p:sp>
      <p:graphicFrame>
        <p:nvGraphicFramePr>
          <p:cNvPr id="499716" name="Object 4"/>
          <p:cNvGraphicFramePr>
            <a:graphicFrameLocks noChangeAspect="1"/>
          </p:cNvGraphicFramePr>
          <p:nvPr/>
        </p:nvGraphicFramePr>
        <p:xfrm>
          <a:off x="3214381" y="3141663"/>
          <a:ext cx="4431146" cy="1008062"/>
        </p:xfrm>
        <a:graphic>
          <a:graphicData uri="http://schemas.openxmlformats.org/presentationml/2006/ole">
            <p:oleObj spid="_x0000_s1026" name="Формула" r:id="rId3" imgW="736600" imgH="457200" progId="Equation.3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6762" y="1062038"/>
            <a:ext cx="11839665" cy="1441450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 2" pitchFamily="18" charset="2"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Косвенные методы оценки рисков для здоровья и жизни работников используют показатели, характеризующие отклонение существующих (контролируемых) условий (параметров) от норм и имеющие причинно-следственную связь с рисками. 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334346" y="69850"/>
            <a:ext cx="113254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Косвенные методы оценки риска</a:t>
            </a:r>
          </a:p>
        </p:txBody>
      </p:sp>
      <p:pic>
        <p:nvPicPr>
          <p:cNvPr id="500739" name="Picture 2" descr="http://novostipmr.com/sites/default/files/field/image/201509/vozdu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29030" y="3003550"/>
            <a:ext cx="3859795" cy="229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4280" y="2646364"/>
            <a:ext cx="7602389" cy="3246437"/>
          </a:xfrm>
          <a:prstGeom prst="rect">
            <a:avLst/>
          </a:prstGeom>
        </p:spPr>
        <p:txBody>
          <a:bodyPr lIns="0" rIns="0">
            <a:normAutofit fontScale="92500" lnSpcReduction="20000"/>
          </a:bodyPr>
          <a:lstStyle/>
          <a:p>
            <a:pPr marL="91440" indent="-91440"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 2" pitchFamily="18" charset="2"/>
              <a:buNone/>
              <a:defRPr/>
            </a:pPr>
            <a:r>
              <a:rPr kumimoji="0" lang="ru-RU" b="1" dirty="0">
                <a:solidFill>
                  <a:srgbClr val="002060"/>
                </a:solidFill>
              </a:rPr>
              <a:t>К таким показателям, например, относятся: </a:t>
            </a:r>
          </a:p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ru-RU" b="1" dirty="0">
                <a:solidFill>
                  <a:srgbClr val="002060"/>
                </a:solidFill>
              </a:rPr>
              <a:t>- превышение измеренных или рассчитанных значений вредных и (или) опасных производственных факторов предельно допустимых концентраций (ПДК), уровней (ПДУ), установленных гигиеническими критериями и нормативами;</a:t>
            </a:r>
          </a:p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ru-RU" b="1" dirty="0">
                <a:solidFill>
                  <a:srgbClr val="002060"/>
                </a:solidFill>
              </a:rPr>
              <a:t>- общее количество факторов производственной среды, отклоняющихся от нормальных;</a:t>
            </a:r>
          </a:p>
          <a:p>
            <a:pPr algn="just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/>
            </a:pPr>
            <a:r>
              <a:rPr kumimoji="0" lang="ru-RU" b="1" dirty="0">
                <a:solidFill>
                  <a:srgbClr val="002060"/>
                </a:solidFill>
              </a:rPr>
              <a:t>- отношение выполненных на рабочем месте нормативных требований охраны труда к их общему количеству.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334346" y="114300"/>
            <a:ext cx="113254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Косвенные методы оценки риска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346" y="882064"/>
            <a:ext cx="11087021" cy="11822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</a:rPr>
              <a:t>Р 2.2.1766-03 Руководство по оценке профессионального риска для здоровья работников. Организационно – методические основы, принципы и критерии оценки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346" y="2202863"/>
            <a:ext cx="11620552" cy="3962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</a:rPr>
              <a:t>Косвенный метод оценки рисков на основе определения класса условий труда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Все условия труда в зависимости от величины возможного ущерба здоровью и жизни работника делят на классы.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Например, к первому классу относят такие условия, при которых вредные факторы отсутствуют либо не превышают уровни, принятые в качестве безопасных. Ко второму классу - условия, при которых нет превышения установленных гигиенических нормативов, а возможные изменения функционального состояния организма восстанавливаются во время регламентированного отдыха или к началу следующей смены и не оказывают неблагоприятного действия в ближайшем и отдаленном периоде на состояние здоровья работника. К третьему классу - условия, при которых возможен ущерб, присущий первой группе и т.д.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Отнесение условий труда к тому или иному классу в зависимости от уровней (значений) показателей, характеризующих вредные и (или) опасные производственные факторы, тяжесть и напряженность труда, выполнение требований безопасности труда, проводят по действующим правилам, методикам, руководствам. Для этого сначала измеряют (рассчитывают) значение показателя, а затем его сравнивают с нормативными предельно допустимыми значениями (концентрациями, уровнями и т.д.). Степень (кратность) превышения является критерием отнесения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конкретных условий к классу.</a:t>
            </a:r>
            <a:br>
              <a:rPr lang="ru-RU" sz="1400" dirty="0">
                <a:solidFill>
                  <a:srgbClr val="002060"/>
                </a:solidFill>
              </a:rPr>
            </a:br>
            <a:r>
              <a:rPr lang="ru-RU" sz="1400" dirty="0">
                <a:solidFill>
                  <a:srgbClr val="002060"/>
                </a:solidFill>
              </a:rPr>
              <a:t>	Каждому классу условий труда соответствует определенный риск, выраженный как качественной величиной (от пренебрежимо малого до сверхвысокого), так и количественной величиной - индексом профессиональной заболеваемости.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1193489" y="225425"/>
            <a:ext cx="1056364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Примеры косвенных методов оценки риска</a:t>
            </a:r>
          </a:p>
        </p:txBody>
      </p:sp>
      <p:sp>
        <p:nvSpPr>
          <p:cNvPr id="504834" name="Прямоугольник 6"/>
          <p:cNvSpPr>
            <a:spLocks noChangeArrowheads="1"/>
          </p:cNvSpPr>
          <p:nvPr/>
        </p:nvSpPr>
        <p:spPr bwMode="auto">
          <a:xfrm>
            <a:off x="243354" y="1006476"/>
            <a:ext cx="115032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u="sng" dirty="0">
                <a:solidFill>
                  <a:srgbClr val="002060"/>
                </a:solidFill>
              </a:rPr>
              <a:t>Метод интервью. </a:t>
            </a:r>
          </a:p>
          <a:p>
            <a:pPr algn="just"/>
            <a:r>
              <a:rPr lang="ru-RU" sz="1600" b="1" i="1" dirty="0">
                <a:solidFill>
                  <a:srgbClr val="002060"/>
                </a:solidFill>
              </a:rPr>
              <a:t>Отдельным группам работников (например, работающим в одном цехе, отделе, либо обслуживающим оборудование) задают ряд уже подготовленных вопросов относительно возможных опасностей (рисков), с которыми работники сталкиваются в ходе выполнения своей трудовой функции. </a:t>
            </a:r>
          </a:p>
          <a:p>
            <a:pPr algn="just"/>
            <a:r>
              <a:rPr lang="ru-RU" sz="1600" b="1" i="1" dirty="0">
                <a:solidFill>
                  <a:srgbClr val="002060"/>
                </a:solidFill>
              </a:rPr>
              <a:t>Целями использования метода являются как выявление опасностей, с которыми сталкиваются работники, так и вовлечение работников в процесс оценки и управления рисками. </a:t>
            </a:r>
          </a:p>
          <a:p>
            <a:pPr algn="just"/>
            <a:r>
              <a:rPr lang="ru-RU" sz="1600" b="1" i="1" dirty="0">
                <a:solidFill>
                  <a:srgbClr val="002060"/>
                </a:solidFill>
              </a:rPr>
              <a:t>Метод может применяться как в форме анкетирования, так и в форме так называемых «аудитов безопасного поведения».</a:t>
            </a:r>
          </a:p>
        </p:txBody>
      </p:sp>
      <p:pic>
        <p:nvPicPr>
          <p:cNvPr id="504835" name="Рисунок 4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2308" y="3883025"/>
            <a:ext cx="383651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4836" name="Прямоугольник 4"/>
          <p:cNvSpPr>
            <a:spLocks noChangeArrowheads="1"/>
          </p:cNvSpPr>
          <p:nvPr/>
        </p:nvSpPr>
        <p:spPr bwMode="auto">
          <a:xfrm>
            <a:off x="405780" y="4365104"/>
            <a:ext cx="787792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u="sng" dirty="0">
                <a:solidFill>
                  <a:srgbClr val="002060"/>
                </a:solidFill>
              </a:rPr>
              <a:t>Метод контрольных листов («</a:t>
            </a:r>
            <a:r>
              <a:rPr lang="ru-RU" sz="1600" b="1" u="sng" dirty="0" err="1">
                <a:solidFill>
                  <a:srgbClr val="002060"/>
                </a:solidFill>
              </a:rPr>
              <a:t>чек-листов</a:t>
            </a:r>
            <a:r>
              <a:rPr lang="ru-RU" sz="1600" b="1" u="sng" dirty="0">
                <a:solidFill>
                  <a:srgbClr val="002060"/>
                </a:solidFill>
              </a:rPr>
              <a:t>»). </a:t>
            </a:r>
          </a:p>
          <a:p>
            <a:pPr algn="just"/>
            <a:r>
              <a:rPr lang="ru-RU" sz="1600" b="1" i="1" dirty="0">
                <a:solidFill>
                  <a:srgbClr val="002060"/>
                </a:solidFill>
              </a:rPr>
              <a:t>Контрольный лист – это перечень опасностей и/или рисков, который формируется на основе данных производственного контроля, предыдущих оценок рисков. Организация, как правило, разрабатывает контрольные листы с учетом специфики своей деятельности, однако, имеются и типовые контрольные листы для определенных опасностей, профессий и видов работ.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881" name="Рисунок 6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8776" y="2420888"/>
            <a:ext cx="237004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6882" name="Rectangle 4"/>
          <p:cNvSpPr>
            <a:spLocks noChangeArrowheads="1"/>
          </p:cNvSpPr>
          <p:nvPr/>
        </p:nvSpPr>
        <p:spPr bwMode="auto">
          <a:xfrm>
            <a:off x="431688" y="2565400"/>
            <a:ext cx="828459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endParaRPr lang="ru-RU" sz="2800" b="1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Производственный процесс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Машины и оборудование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Порядок и чистота на рабочем месте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Факторы окружающей среды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Эргономика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Проходы и проезды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Возможности для спасения и оказания первой помощи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37982" y="220664"/>
            <a:ext cx="1079853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Пример косвенного метода оценки риска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1280251" y="1019175"/>
            <a:ext cx="9370159" cy="1968500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Метод Элмери. Наблюдение за производственной средой</a:t>
            </a:r>
          </a:p>
        </p:txBody>
      </p:sp>
      <p:pic>
        <p:nvPicPr>
          <p:cNvPr id="506887" name="Рисунок 7" descr="http://avtomobilist-sbor.ru/wp-content/uploads/2014/07/%D1%87%D0%B5%D0%BB8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42684" y="4437112"/>
            <a:ext cx="2486436" cy="207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1406" y="1479550"/>
            <a:ext cx="10121380" cy="4940300"/>
          </a:xfrm>
        </p:spPr>
        <p:txBody>
          <a:bodyPr rtlCol="0">
            <a:normAutofit fontScale="92500" lnSpcReduction="10000"/>
          </a:bodyPr>
          <a:lstStyle/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Работники;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Начальники цехов;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Уполномоченный по охране труда;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Инженер по охране труда;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Службы гигиены труда на предприятии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1168096" y="138113"/>
            <a:ext cx="10413405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кого предназначена система Элмери?</a:t>
            </a:r>
          </a:p>
        </p:txBody>
      </p:sp>
      <p:pic>
        <p:nvPicPr>
          <p:cNvPr id="101378" name="Picture 2" descr="http://urengoy-dobycha.gazprom.ru/d/textpage/49/73/bp6y1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4012" y="1052736"/>
            <a:ext cx="1483066" cy="1152128"/>
          </a:xfrm>
          <a:prstGeom prst="rect">
            <a:avLst/>
          </a:prstGeom>
          <a:noFill/>
        </p:spPr>
      </p:pic>
      <p:pic>
        <p:nvPicPr>
          <p:cNvPr id="101380" name="Picture 4" descr="http://www.kampo.ru/sites/default/files/rykovodstvo/Danil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4172" y="2276872"/>
            <a:ext cx="1742129" cy="1224136"/>
          </a:xfrm>
          <a:prstGeom prst="rect">
            <a:avLst/>
          </a:prstGeom>
          <a:noFill/>
        </p:spPr>
      </p:pic>
      <p:pic>
        <p:nvPicPr>
          <p:cNvPr id="101382" name="Picture 6" descr="http://www.trudcontrol.ru/files/editor/images/avatars/%D0%A1%D1%82%D0%B0%D1%82%D0%B8%D1%81%D1%82%D0%B8%D0%BA%D0%B0/%D0%93%D0%B0%D0%B7%D0%BF%D1%80%D0%BE%D0%BC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86500" y="3284984"/>
            <a:ext cx="1835308" cy="1224136"/>
          </a:xfrm>
          <a:prstGeom prst="rect">
            <a:avLst/>
          </a:prstGeom>
          <a:noFill/>
        </p:spPr>
      </p:pic>
      <p:pic>
        <p:nvPicPr>
          <p:cNvPr id="101386" name="Picture 10" descr="http://rjob.ru/upload/iblock/ba6/ba66694cc09a339dec33aed4cd5a50b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54252" y="4365104"/>
            <a:ext cx="2015208" cy="1259505"/>
          </a:xfrm>
          <a:prstGeom prst="rect">
            <a:avLst/>
          </a:prstGeom>
          <a:noFill/>
        </p:spPr>
      </p:pic>
      <p:pic>
        <p:nvPicPr>
          <p:cNvPr id="101388" name="Picture 12" descr="http://mnk-dent.ru/images/specialist/zimnuhov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50596" y="5157192"/>
            <a:ext cx="2549937" cy="17008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5"/>
          <p:cNvSpPr txBox="1">
            <a:spLocks noChangeArrowheads="1"/>
          </p:cNvSpPr>
          <p:nvPr/>
        </p:nvSpPr>
        <p:spPr bwMode="auto">
          <a:xfrm>
            <a:off x="334347" y="1327151"/>
            <a:ext cx="112302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solidFill>
                  <a:srgbClr val="002060"/>
                </a:solidFill>
              </a:rPr>
              <a:t>38. При описании процедуры управления профессиональными рисками работодателем учитывается следующее: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а) управление профессиональными рисками осуществляется </a:t>
            </a:r>
            <a:r>
              <a:rPr lang="ru-RU" sz="1600" u="sng">
                <a:solidFill>
                  <a:srgbClr val="002060"/>
                </a:solidFill>
              </a:rPr>
              <a:t>с учетом текущей, прошлой и будущей деятельности</a:t>
            </a:r>
            <a:r>
              <a:rPr lang="ru-RU" sz="1600">
                <a:solidFill>
                  <a:srgbClr val="002060"/>
                </a:solidFill>
              </a:rPr>
              <a:t> работодателя;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б) </a:t>
            </a:r>
            <a:r>
              <a:rPr lang="ru-RU" sz="1600" u="sng">
                <a:solidFill>
                  <a:srgbClr val="002060"/>
                </a:solidFill>
              </a:rPr>
              <a:t>тяжесть возможного ущерба </a:t>
            </a:r>
            <a:r>
              <a:rPr lang="ru-RU" sz="1600">
                <a:solidFill>
                  <a:srgbClr val="002060"/>
                </a:solidFill>
              </a:rPr>
              <a:t>растет пропорционально увеличению числа людей, подвергающихся опасности;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в</a:t>
            </a:r>
            <a:r>
              <a:rPr lang="ru-RU" sz="1600" u="sng">
                <a:solidFill>
                  <a:srgbClr val="002060"/>
                </a:solidFill>
              </a:rPr>
              <a:t>) все оцененные профессиональные риски подлежат управлению</a:t>
            </a:r>
            <a:r>
              <a:rPr lang="ru-RU" sz="1600">
                <a:solidFill>
                  <a:srgbClr val="002060"/>
                </a:solidFill>
              </a:rPr>
              <a:t>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г) </a:t>
            </a:r>
            <a:r>
              <a:rPr lang="ru-RU" sz="1600" u="sng">
                <a:solidFill>
                  <a:srgbClr val="002060"/>
                </a:solidFill>
              </a:rPr>
              <a:t>процедуры выявления опасностей и оценки уровня профессиональных рисков </a:t>
            </a:r>
            <a:r>
              <a:rPr lang="ru-RU" sz="1600">
                <a:solidFill>
                  <a:srgbClr val="002060"/>
                </a:solidFill>
              </a:rPr>
              <a:t>должны постоянно </a:t>
            </a:r>
            <a:r>
              <a:rPr lang="ru-RU" sz="1600" u="sng">
                <a:solidFill>
                  <a:srgbClr val="002060"/>
                </a:solidFill>
              </a:rPr>
              <a:t>совершенствоваться</a:t>
            </a:r>
            <a:r>
              <a:rPr lang="ru-RU" sz="1600">
                <a:solidFill>
                  <a:srgbClr val="002060"/>
                </a:solidFill>
              </a:rPr>
              <a:t> и поддерживаться в рабочем состоянии с целью обеспечения эффективной реализации мер по их снижению;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д) </a:t>
            </a:r>
            <a:r>
              <a:rPr lang="ru-RU" sz="1600" u="sng">
                <a:solidFill>
                  <a:srgbClr val="002060"/>
                </a:solidFill>
              </a:rPr>
              <a:t>эффективность разработанных мер </a:t>
            </a:r>
            <a:r>
              <a:rPr lang="ru-RU" sz="1600">
                <a:solidFill>
                  <a:srgbClr val="002060"/>
                </a:solidFill>
              </a:rPr>
              <a:t>по управлению профессиональными рисками должна постоянно </a:t>
            </a:r>
            <a:r>
              <a:rPr lang="ru-RU" sz="1600" u="sng">
                <a:solidFill>
                  <a:srgbClr val="002060"/>
                </a:solidFill>
              </a:rPr>
              <a:t>оцениваться</a:t>
            </a:r>
            <a:r>
              <a:rPr lang="ru-RU" sz="1600">
                <a:solidFill>
                  <a:srgbClr val="002060"/>
                </a:solidFill>
              </a:rPr>
              <a:t>.</a:t>
            </a:r>
          </a:p>
          <a:p>
            <a:endParaRPr lang="ru-RU" sz="160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4347" y="745365"/>
            <a:ext cx="11522056" cy="48029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Процедура управления профессиональными рисками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71043" y="101387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24580" name="Picture 2" descr="http://www.strongsecurity.com.au/new-strongs/wp-content/uploads/2015/12/risk-manage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5939" y="4124326"/>
            <a:ext cx="4185676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7" name="Rectangle 4"/>
          <p:cNvSpPr>
            <a:spLocks noChangeArrowheads="1"/>
          </p:cNvSpPr>
          <p:nvPr/>
        </p:nvSpPr>
        <p:spPr bwMode="auto">
          <a:xfrm>
            <a:off x="431688" y="944563"/>
            <a:ext cx="11422791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ru-RU" b="1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hlink"/>
              </a:buClr>
            </a:pPr>
            <a:r>
              <a:rPr lang="ru-RU" sz="2400" b="1">
                <a:solidFill>
                  <a:srgbClr val="002060"/>
                </a:solidFill>
              </a:rPr>
              <a:t>Состояние объекта наблюдения (пункт) признается "хорошим" и ставится  «+»  в графу, если он отвечает минимальному уровню (по мнению наблюдателя) требований безопасности. Если состояние объекта не соответствует требованиям охраны труда, то ставится отметка "–".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endParaRPr lang="ru-RU" sz="2400" b="1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hlink"/>
              </a:buClr>
            </a:pPr>
            <a:r>
              <a:rPr lang="ru-RU" sz="2400" b="1">
                <a:solidFill>
                  <a:srgbClr val="002060"/>
                </a:solidFill>
              </a:rPr>
              <a:t>Если по какой-либо причине нет возможности оценить данный показатель или методом наблюдения его нельзя определить, то в соответствующей графе карты наблюдений указывается отметка "отсутствует" или "0".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72816" y="133351"/>
            <a:ext cx="9530984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Карты наблюдений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89312" y="1071563"/>
            <a:ext cx="10360501" cy="9080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Характеризует уровень безопасности наблюдаемого участка (рабочего места)</a:t>
            </a:r>
          </a:p>
        </p:txBody>
      </p:sp>
      <p:sp>
        <p:nvSpPr>
          <p:cNvPr id="513026" name="Text Box 4"/>
          <p:cNvSpPr txBox="1">
            <a:spLocks noChangeArrowheads="1"/>
          </p:cNvSpPr>
          <p:nvPr/>
        </p:nvSpPr>
        <p:spPr bwMode="auto">
          <a:xfrm>
            <a:off x="175638" y="3687763"/>
            <a:ext cx="115201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</a:rPr>
              <a:t>Индекс обозначает процентное соотношение, значение которого может быть от 0 до 100. </a:t>
            </a:r>
          </a:p>
          <a:p>
            <a:pPr>
              <a:spcBef>
                <a:spcPct val="100000"/>
              </a:spcBef>
            </a:pPr>
            <a:r>
              <a:rPr lang="ru-RU" sz="2000" b="1">
                <a:solidFill>
                  <a:srgbClr val="002060"/>
                </a:solidFill>
              </a:rPr>
              <a:t>Например, результат 60 % показывает, что 60 пунктов из 100 соответствует требованиям охраны труда</a:t>
            </a:r>
          </a:p>
        </p:txBody>
      </p:sp>
      <p:sp>
        <p:nvSpPr>
          <p:cNvPr id="513027" name="Text Box 5"/>
          <p:cNvSpPr txBox="1">
            <a:spLocks noChangeArrowheads="1"/>
          </p:cNvSpPr>
          <p:nvPr/>
        </p:nvSpPr>
        <p:spPr bwMode="auto">
          <a:xfrm>
            <a:off x="334346" y="2633663"/>
            <a:ext cx="25382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Индекс Элмери =</a:t>
            </a:r>
          </a:p>
        </p:txBody>
      </p:sp>
      <p:sp>
        <p:nvSpPr>
          <p:cNvPr id="513028" name="Text Box 6"/>
          <p:cNvSpPr txBox="1">
            <a:spLocks noChangeArrowheads="1"/>
          </p:cNvSpPr>
          <p:nvPr/>
        </p:nvSpPr>
        <p:spPr bwMode="auto">
          <a:xfrm>
            <a:off x="5421488" y="2344738"/>
            <a:ext cx="2456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пункты «хорошо»</a:t>
            </a:r>
          </a:p>
        </p:txBody>
      </p:sp>
      <p:sp>
        <p:nvSpPr>
          <p:cNvPr id="513029" name="Line 7"/>
          <p:cNvSpPr>
            <a:spLocks noChangeShapeType="1"/>
          </p:cNvSpPr>
          <p:nvPr/>
        </p:nvSpPr>
        <p:spPr bwMode="auto">
          <a:xfrm>
            <a:off x="4270322" y="2849563"/>
            <a:ext cx="604785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30" name="Text Box 8"/>
          <p:cNvSpPr txBox="1">
            <a:spLocks noChangeArrowheads="1"/>
          </p:cNvSpPr>
          <p:nvPr/>
        </p:nvSpPr>
        <p:spPr bwMode="auto">
          <a:xfrm>
            <a:off x="3789964" y="2921001"/>
            <a:ext cx="47667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пункты</a:t>
            </a:r>
            <a:r>
              <a:rPr lang="ru-RU" sz="2000" b="1">
                <a:solidFill>
                  <a:srgbClr val="002060"/>
                </a:solidFill>
              </a:rPr>
              <a:t> </a:t>
            </a:r>
            <a:r>
              <a:rPr lang="ru-RU" sz="2400" b="1">
                <a:solidFill>
                  <a:srgbClr val="002060"/>
                </a:solidFill>
              </a:rPr>
              <a:t>«хорошо» + пункты «плохо»</a:t>
            </a:r>
          </a:p>
        </p:txBody>
      </p:sp>
      <p:sp>
        <p:nvSpPr>
          <p:cNvPr id="513031" name="Text Box 9"/>
          <p:cNvSpPr txBox="1">
            <a:spLocks noChangeArrowheads="1"/>
          </p:cNvSpPr>
          <p:nvPr/>
        </p:nvSpPr>
        <p:spPr bwMode="auto">
          <a:xfrm>
            <a:off x="10388012" y="2627313"/>
            <a:ext cx="1213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Х 100%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912047" y="115888"/>
            <a:ext cx="10413403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Индекс Элмери.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07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95350"/>
            <a:ext cx="12220567" cy="578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208" y="1100139"/>
            <a:ext cx="10322411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98" name="Picture 7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96" y="1"/>
            <a:ext cx="958601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35" name="Oval 11"/>
          <p:cNvSpPr>
            <a:spLocks noChangeArrowheads="1"/>
          </p:cNvSpPr>
          <p:nvPr/>
        </p:nvSpPr>
        <p:spPr bwMode="auto">
          <a:xfrm>
            <a:off x="1967988" y="1484314"/>
            <a:ext cx="2399675" cy="25923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36" name="Text Box 12"/>
          <p:cNvSpPr txBox="1">
            <a:spLocks noChangeArrowheads="1"/>
          </p:cNvSpPr>
          <p:nvPr/>
        </p:nvSpPr>
        <p:spPr bwMode="auto">
          <a:xfrm>
            <a:off x="526914" y="5013326"/>
            <a:ext cx="9693924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1:</a:t>
            </a:r>
          </a:p>
          <a:p>
            <a:r>
              <a:rPr lang="ru-RU" sz="2400" b="1">
                <a:solidFill>
                  <a:srgbClr val="FFFFCC"/>
                </a:solidFill>
              </a:rPr>
              <a:t>Каска отсутствует. </a:t>
            </a:r>
            <a:r>
              <a:rPr lang="ru-RU" sz="2400" b="1">
                <a:solidFill>
                  <a:srgbClr val="FF0066"/>
                </a:solidFill>
              </a:rPr>
              <a:t>Пометка «неправильно».</a:t>
            </a:r>
            <a:r>
              <a:rPr lang="ru-RU" sz="2400" b="1">
                <a:solidFill>
                  <a:srgbClr val="FFFFCC"/>
                </a:solidFill>
              </a:rPr>
              <a:t> Использование каски на стройке необходимо, так как  существует риск травмы головы. </a:t>
            </a:r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239122" y="4292601"/>
            <a:ext cx="10942432" cy="156966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2:</a:t>
            </a:r>
          </a:p>
          <a:p>
            <a:r>
              <a:rPr lang="ru-RU" sz="2400" b="1">
                <a:solidFill>
                  <a:srgbClr val="FFFFCC"/>
                </a:solidFill>
              </a:rPr>
              <a:t>Имеются требуемые средства защиты, но работник рискует, когда пользуется неисправным сварочным оборудованием. Отсутствует пожаротушительная перчатка при баллонах и огнетушитель. </a:t>
            </a:r>
            <a:r>
              <a:rPr lang="ru-RU" sz="2400" b="1">
                <a:solidFill>
                  <a:srgbClr val="FF0066"/>
                </a:solidFill>
              </a:rPr>
              <a:t>Отметка «неправильно».</a:t>
            </a: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1" y="0"/>
            <a:ext cx="556750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3:</a:t>
            </a:r>
          </a:p>
          <a:p>
            <a:r>
              <a:rPr lang="ru-RU" sz="2400" b="1">
                <a:solidFill>
                  <a:srgbClr val="FFFFCC"/>
                </a:solidFill>
              </a:rPr>
              <a:t>Средства защиты имеются не все – нет перчаток. </a:t>
            </a:r>
            <a:r>
              <a:rPr lang="ru-RU" sz="2400" b="1">
                <a:solidFill>
                  <a:srgbClr val="FF0066"/>
                </a:solidFill>
              </a:rPr>
              <a:t>Отметка «не правильно». </a:t>
            </a:r>
          </a:p>
        </p:txBody>
      </p:sp>
      <p:sp>
        <p:nvSpPr>
          <p:cNvPr id="231439" name="Text Box 15"/>
          <p:cNvSpPr txBox="1">
            <a:spLocks noChangeArrowheads="1"/>
          </p:cNvSpPr>
          <p:nvPr/>
        </p:nvSpPr>
        <p:spPr bwMode="auto">
          <a:xfrm>
            <a:off x="1" y="136526"/>
            <a:ext cx="556750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4:</a:t>
            </a:r>
          </a:p>
          <a:p>
            <a:r>
              <a:rPr lang="ru-RU" sz="2400" b="1">
                <a:solidFill>
                  <a:srgbClr val="FFFFCC"/>
                </a:solidFill>
              </a:rPr>
              <a:t>Пользуется каской в зоне работы крана.</a:t>
            </a:r>
            <a:r>
              <a:rPr lang="ru-RU" sz="2400" b="1"/>
              <a:t> </a:t>
            </a:r>
            <a:r>
              <a:rPr lang="ru-RU" sz="2400" b="1">
                <a:solidFill>
                  <a:srgbClr val="FFFF00"/>
                </a:solidFill>
              </a:rPr>
              <a:t>Отметка «правильно».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231440" name="Oval 16"/>
          <p:cNvSpPr>
            <a:spLocks noChangeArrowheads="1"/>
          </p:cNvSpPr>
          <p:nvPr/>
        </p:nvSpPr>
        <p:spPr bwMode="auto">
          <a:xfrm>
            <a:off x="4750680" y="1125539"/>
            <a:ext cx="3360391" cy="20161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1" name="Oval 17"/>
          <p:cNvSpPr>
            <a:spLocks noChangeArrowheads="1"/>
          </p:cNvSpPr>
          <p:nvPr/>
        </p:nvSpPr>
        <p:spPr bwMode="auto">
          <a:xfrm>
            <a:off x="7438147" y="1916114"/>
            <a:ext cx="2111883" cy="18002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2" name="Oval 18"/>
          <p:cNvSpPr>
            <a:spLocks noChangeArrowheads="1"/>
          </p:cNvSpPr>
          <p:nvPr/>
        </p:nvSpPr>
        <p:spPr bwMode="auto">
          <a:xfrm>
            <a:off x="3982529" y="3213100"/>
            <a:ext cx="2880034" cy="20891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1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1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1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35" grpId="0" animBg="1"/>
      <p:bldP spid="231436" grpId="0" animBg="1"/>
      <p:bldP spid="231437" grpId="0" animBg="1"/>
      <p:bldP spid="231438" grpId="0" animBg="1"/>
      <p:bldP spid="231439" grpId="0" animBg="1"/>
      <p:bldP spid="231440" grpId="0" animBg="1"/>
      <p:bldP spid="231441" grpId="0" animBg="1"/>
      <p:bldP spid="23144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1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2047" y="803275"/>
            <a:ext cx="10157354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9" name="Oval 11"/>
          <p:cNvSpPr>
            <a:spLocks noChangeArrowheads="1"/>
          </p:cNvSpPr>
          <p:nvPr/>
        </p:nvSpPr>
        <p:spPr bwMode="auto">
          <a:xfrm>
            <a:off x="2351005" y="4941888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0" name="Text Box 12"/>
          <p:cNvSpPr txBox="1">
            <a:spLocks noChangeArrowheads="1"/>
          </p:cNvSpPr>
          <p:nvPr/>
        </p:nvSpPr>
        <p:spPr bwMode="auto">
          <a:xfrm>
            <a:off x="239122" y="476250"/>
            <a:ext cx="10605971" cy="83099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Поручень 8:</a:t>
            </a:r>
            <a:br>
              <a:rPr lang="ru-RU" sz="2400" b="1">
                <a:solidFill>
                  <a:srgbClr val="FFFF00"/>
                </a:solidFill>
              </a:rPr>
            </a:br>
            <a:r>
              <a:rPr lang="ru-RU" sz="2400" b="1">
                <a:solidFill>
                  <a:srgbClr val="FFFFCC"/>
                </a:solidFill>
              </a:rPr>
              <a:t>Поручень не имеет промежуточной перекладины. Отметка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FFCC"/>
                </a:solidFill>
              </a:rPr>
              <a:t>-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0066"/>
                </a:solidFill>
              </a:rPr>
              <a:t>неправильно.</a:t>
            </a:r>
          </a:p>
        </p:txBody>
      </p:sp>
      <p:sp>
        <p:nvSpPr>
          <p:cNvPr id="232461" name="Text Box 13"/>
          <p:cNvSpPr txBox="1">
            <a:spLocks noChangeArrowheads="1"/>
          </p:cNvSpPr>
          <p:nvPr/>
        </p:nvSpPr>
        <p:spPr bwMode="auto">
          <a:xfrm>
            <a:off x="1007271" y="5337175"/>
            <a:ext cx="9577539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Поручень 1-7:</a:t>
            </a:r>
          </a:p>
          <a:p>
            <a:r>
              <a:rPr lang="ru-RU" sz="2400" b="1">
                <a:solidFill>
                  <a:srgbClr val="FFFFCC"/>
                </a:solidFill>
              </a:rPr>
              <a:t>Конструкция поручней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FFCC"/>
                </a:solidFill>
              </a:rPr>
              <a:t>-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FFCC"/>
                </a:solidFill>
              </a:rPr>
              <a:t>согласно указаниям, поэтому делаем </a:t>
            </a:r>
            <a:r>
              <a:rPr lang="ru-RU" sz="2400" b="1">
                <a:solidFill>
                  <a:srgbClr val="FFFF00"/>
                </a:solidFill>
              </a:rPr>
              <a:t>7</a:t>
            </a:r>
            <a:r>
              <a:rPr lang="en-US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Отметок</a:t>
            </a:r>
            <a:r>
              <a:rPr lang="en-US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правильно.</a:t>
            </a:r>
          </a:p>
        </p:txBody>
      </p:sp>
      <p:sp>
        <p:nvSpPr>
          <p:cNvPr id="232462" name="Text Box 14"/>
          <p:cNvSpPr txBox="1">
            <a:spLocks noChangeArrowheads="1"/>
          </p:cNvSpPr>
          <p:nvPr/>
        </p:nvSpPr>
        <p:spPr bwMode="auto">
          <a:xfrm>
            <a:off x="355507" y="260350"/>
            <a:ext cx="11833318" cy="83099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9:</a:t>
            </a:r>
          </a:p>
          <a:p>
            <a:r>
              <a:rPr lang="ru-RU" sz="2400" b="1">
                <a:solidFill>
                  <a:srgbClr val="FFFFCC"/>
                </a:solidFill>
              </a:rPr>
              <a:t>Защитный щит отмечен и его передвижение невозможно.</a:t>
            </a:r>
            <a:r>
              <a:rPr lang="ru-RU" sz="2400" b="1"/>
              <a:t> </a:t>
            </a:r>
            <a:r>
              <a:rPr lang="ru-RU" sz="2400" b="1">
                <a:solidFill>
                  <a:srgbClr val="FFFF00"/>
                </a:solidFill>
              </a:rPr>
              <a:t>Отметка - правильно.</a:t>
            </a:r>
          </a:p>
        </p:txBody>
      </p:sp>
      <p:sp>
        <p:nvSpPr>
          <p:cNvPr id="232463" name="Text Box 15"/>
          <p:cNvSpPr txBox="1">
            <a:spLocks noChangeArrowheads="1"/>
          </p:cNvSpPr>
          <p:nvPr/>
        </p:nvSpPr>
        <p:spPr bwMode="auto">
          <a:xfrm>
            <a:off x="0" y="5516564"/>
            <a:ext cx="11640752" cy="83099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10:</a:t>
            </a:r>
          </a:p>
          <a:p>
            <a:r>
              <a:rPr lang="ru-RU" sz="2400" b="1">
                <a:solidFill>
                  <a:srgbClr val="FFFFCC"/>
                </a:solidFill>
              </a:rPr>
              <a:t>Защитный щит не отмечен. </a:t>
            </a:r>
            <a:r>
              <a:rPr lang="ru-RU" sz="2400" b="1">
                <a:solidFill>
                  <a:srgbClr val="FF0066"/>
                </a:solidFill>
              </a:rPr>
              <a:t>Отметка - неправильно.</a:t>
            </a:r>
          </a:p>
        </p:txBody>
      </p:sp>
      <p:sp>
        <p:nvSpPr>
          <p:cNvPr id="232464" name="Text Box 16"/>
          <p:cNvSpPr txBox="1">
            <a:spLocks noChangeArrowheads="1"/>
          </p:cNvSpPr>
          <p:nvPr/>
        </p:nvSpPr>
        <p:spPr bwMode="auto">
          <a:xfrm>
            <a:off x="239123" y="5229225"/>
            <a:ext cx="1164075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11:</a:t>
            </a:r>
          </a:p>
          <a:p>
            <a:r>
              <a:rPr lang="ru-RU" sz="2400" b="1">
                <a:solidFill>
                  <a:srgbClr val="FFFFCC"/>
                </a:solidFill>
              </a:rPr>
              <a:t>Отверстие защищено с каждой стороны поручнями, согласно указаниям. </a:t>
            </a:r>
            <a:r>
              <a:rPr lang="ru-RU" sz="2400" b="1">
                <a:solidFill>
                  <a:srgbClr val="FFFF00"/>
                </a:solidFill>
              </a:rPr>
              <a:t>Отметка - правильно.</a:t>
            </a:r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auto">
          <a:xfrm>
            <a:off x="239122" y="5876926"/>
            <a:ext cx="11325450" cy="83099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12: </a:t>
            </a:r>
            <a:br>
              <a:rPr lang="ru-RU" sz="2400" b="1">
                <a:solidFill>
                  <a:srgbClr val="FFFF00"/>
                </a:solidFill>
              </a:rPr>
            </a:br>
            <a:r>
              <a:rPr lang="ru-RU" sz="2400" b="1">
                <a:solidFill>
                  <a:srgbClr val="FFFFCC"/>
                </a:solidFill>
              </a:rPr>
              <a:t>Защитный щит отсутствует</a:t>
            </a:r>
            <a:r>
              <a:rPr lang="ru-RU" sz="2400" b="1">
                <a:solidFill>
                  <a:srgbClr val="FFFF00"/>
                </a:solidFill>
              </a:rPr>
              <a:t>.</a:t>
            </a:r>
            <a:r>
              <a:rPr lang="ru-RU" sz="2400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 Отметка - неправильно.</a:t>
            </a:r>
          </a:p>
        </p:txBody>
      </p:sp>
      <p:sp>
        <p:nvSpPr>
          <p:cNvPr id="232466" name="Oval 18"/>
          <p:cNvSpPr>
            <a:spLocks noChangeArrowheads="1"/>
          </p:cNvSpPr>
          <p:nvPr/>
        </p:nvSpPr>
        <p:spPr bwMode="auto">
          <a:xfrm>
            <a:off x="1870646" y="2852738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7" name="Oval 19"/>
          <p:cNvSpPr>
            <a:spLocks noChangeArrowheads="1"/>
          </p:cNvSpPr>
          <p:nvPr/>
        </p:nvSpPr>
        <p:spPr bwMode="auto">
          <a:xfrm>
            <a:off x="3502172" y="2420938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8" name="Oval 20"/>
          <p:cNvSpPr>
            <a:spLocks noChangeArrowheads="1"/>
          </p:cNvSpPr>
          <p:nvPr/>
        </p:nvSpPr>
        <p:spPr bwMode="auto">
          <a:xfrm>
            <a:off x="4943246" y="2060575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9" name="Oval 21"/>
          <p:cNvSpPr>
            <a:spLocks noChangeArrowheads="1"/>
          </p:cNvSpPr>
          <p:nvPr/>
        </p:nvSpPr>
        <p:spPr bwMode="auto">
          <a:xfrm>
            <a:off x="5999188" y="1917700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0" name="Oval 22"/>
          <p:cNvSpPr>
            <a:spLocks noChangeArrowheads="1"/>
          </p:cNvSpPr>
          <p:nvPr/>
        </p:nvSpPr>
        <p:spPr bwMode="auto">
          <a:xfrm>
            <a:off x="8206296" y="2133600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1" name="Oval 23"/>
          <p:cNvSpPr>
            <a:spLocks noChangeArrowheads="1"/>
          </p:cNvSpPr>
          <p:nvPr/>
        </p:nvSpPr>
        <p:spPr bwMode="auto">
          <a:xfrm>
            <a:off x="7821163" y="3357563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2" name="Oval 24"/>
          <p:cNvSpPr>
            <a:spLocks noChangeArrowheads="1"/>
          </p:cNvSpPr>
          <p:nvPr/>
        </p:nvSpPr>
        <p:spPr bwMode="auto">
          <a:xfrm>
            <a:off x="4558113" y="4797425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3" name="Oval 25"/>
          <p:cNvSpPr>
            <a:spLocks noChangeArrowheads="1"/>
          </p:cNvSpPr>
          <p:nvPr/>
        </p:nvSpPr>
        <p:spPr bwMode="auto">
          <a:xfrm>
            <a:off x="3599513" y="4076700"/>
            <a:ext cx="575583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4" name="Oval 26"/>
          <p:cNvSpPr>
            <a:spLocks noChangeArrowheads="1"/>
          </p:cNvSpPr>
          <p:nvPr/>
        </p:nvSpPr>
        <p:spPr bwMode="auto">
          <a:xfrm>
            <a:off x="3502172" y="3284539"/>
            <a:ext cx="6729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5" name="Oval 27"/>
          <p:cNvSpPr>
            <a:spLocks noChangeArrowheads="1"/>
          </p:cNvSpPr>
          <p:nvPr/>
        </p:nvSpPr>
        <p:spPr bwMode="auto">
          <a:xfrm>
            <a:off x="5901847" y="3429001"/>
            <a:ext cx="6729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6" name="Oval 28"/>
          <p:cNvSpPr>
            <a:spLocks noChangeArrowheads="1"/>
          </p:cNvSpPr>
          <p:nvPr/>
        </p:nvSpPr>
        <p:spPr bwMode="auto">
          <a:xfrm>
            <a:off x="6094413" y="2636839"/>
            <a:ext cx="6729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2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2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2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2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2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2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2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2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2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2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2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2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animBg="1"/>
      <p:bldP spid="232460" grpId="0" animBg="1"/>
      <p:bldP spid="232461" grpId="0" animBg="1"/>
      <p:bldP spid="232462" grpId="0" animBg="1"/>
      <p:bldP spid="232463" grpId="0" animBg="1"/>
      <p:bldP spid="232464" grpId="0" animBg="1"/>
      <p:bldP spid="232465" grpId="0" animBg="1"/>
      <p:bldP spid="232466" grpId="0" animBg="1"/>
      <p:bldP spid="232467" grpId="0" animBg="1"/>
      <p:bldP spid="232468" grpId="0" animBg="1"/>
      <p:bldP spid="232469" grpId="0" animBg="1"/>
      <p:bldP spid="232470" grpId="0" animBg="1"/>
      <p:bldP spid="232471" grpId="0" animBg="1"/>
      <p:bldP spid="232472" grpId="0" animBg="1"/>
      <p:bldP spid="232473" grpId="0" animBg="1"/>
      <p:bldP spid="232474" grpId="0" animBg="1"/>
      <p:bldP spid="232475" grpId="0" animBg="1"/>
      <p:bldP spid="23247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7187410"/>
              </p:ext>
            </p:extLst>
          </p:nvPr>
        </p:nvGraphicFramePr>
        <p:xfrm>
          <a:off x="1197868" y="1844826"/>
          <a:ext cx="9694348" cy="4104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9403">
                  <a:extLst>
                    <a:ext uri="{9D8B030D-6E8A-4147-A177-3AD203B41FA5}">
                      <a16:colId xmlns="" xmlns:a16="http://schemas.microsoft.com/office/drawing/2014/main" val="2943889863"/>
                    </a:ext>
                  </a:extLst>
                </a:gridCol>
                <a:gridCol w="410200">
                  <a:extLst>
                    <a:ext uri="{9D8B030D-6E8A-4147-A177-3AD203B41FA5}">
                      <a16:colId xmlns="" xmlns:a16="http://schemas.microsoft.com/office/drawing/2014/main" val="2085116396"/>
                    </a:ext>
                  </a:extLst>
                </a:gridCol>
                <a:gridCol w="2941727">
                  <a:extLst>
                    <a:ext uri="{9D8B030D-6E8A-4147-A177-3AD203B41FA5}">
                      <a16:colId xmlns="" xmlns:a16="http://schemas.microsoft.com/office/drawing/2014/main" val="1967526410"/>
                    </a:ext>
                  </a:extLst>
                </a:gridCol>
                <a:gridCol w="714920">
                  <a:extLst>
                    <a:ext uri="{9D8B030D-6E8A-4147-A177-3AD203B41FA5}">
                      <a16:colId xmlns="" xmlns:a16="http://schemas.microsoft.com/office/drawing/2014/main" val="3018299982"/>
                    </a:ext>
                  </a:extLst>
                </a:gridCol>
                <a:gridCol w="468802">
                  <a:extLst>
                    <a:ext uri="{9D8B030D-6E8A-4147-A177-3AD203B41FA5}">
                      <a16:colId xmlns="" xmlns:a16="http://schemas.microsoft.com/office/drawing/2014/main" val="1178958514"/>
                    </a:ext>
                  </a:extLst>
                </a:gridCol>
                <a:gridCol w="3459296">
                  <a:extLst>
                    <a:ext uri="{9D8B030D-6E8A-4147-A177-3AD203B41FA5}">
                      <a16:colId xmlns="" xmlns:a16="http://schemas.microsoft.com/office/drawing/2014/main" val="641682874"/>
                    </a:ext>
                  </a:extLst>
                </a:gridCol>
              </a:tblGrid>
              <a:tr h="25185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Последствия, p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х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Вероятность, </a:t>
                      </a:r>
                      <a:r>
                        <a:rPr lang="en-US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Q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=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Риск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9058635"/>
                  </a:ext>
                </a:extLst>
              </a:tr>
              <a:tr h="312458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Небольшие - 1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604136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09062752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526298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75478900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53362748"/>
                  </a:ext>
                </a:extLst>
              </a:tr>
              <a:tr h="251855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Средние - 2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2425221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47650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01805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6031702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8181688"/>
                  </a:ext>
                </a:extLst>
              </a:tr>
              <a:tr h="266022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Большие - 3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02227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2339620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44615983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Высокий 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62304493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Высокий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64" marR="84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716666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65820" y="980728"/>
            <a:ext cx="10994768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1900" algn="l"/>
                <a:tab pos="4968875" algn="l"/>
              </a:tabLst>
            </a:pPr>
            <a:r>
              <a:rPr kumimoji="0" lang="ru-RU" altLang="ru-RU" sz="14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Матрица «3х5».</a:t>
            </a:r>
            <a:endParaRPr kumimoji="0" lang="ru-RU" altLang="ru-RU" sz="6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1900" algn="l"/>
                <a:tab pos="4968875" algn="l"/>
              </a:tabLst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Австралийская матрица, разработанная в 2003 году в Университете штата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Квинслэнд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, представляет переходный вариант от матрицы «3х3» к матрице «5х5» и выглядит следующим образом.	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4338" y="5910499"/>
            <a:ext cx="3914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риска: 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1-5 (низкий)	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9580"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6-10 (средний)	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9580"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1-15 (высокий)</a:t>
            </a:r>
            <a:endParaRPr lang="ru-RU" sz="1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12047" y="52389"/>
            <a:ext cx="10845091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Матричные методы, основанные на баллах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3803241"/>
      </p:ext>
    </p:extLst>
  </p:cSld>
  <p:clrMapOvr>
    <a:masterClrMapping/>
  </p:clrMapOvr>
  <p:transition spd="med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5" name="Rectangle 33"/>
          <p:cNvSpPr>
            <a:spLocks noChangeArrowheads="1"/>
          </p:cNvSpPr>
          <p:nvPr/>
        </p:nvSpPr>
        <p:spPr bwMode="auto">
          <a:xfrm>
            <a:off x="268258" y="2570496"/>
            <a:ext cx="7829627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Подверженность от 0 = никогда до 10 = постоянная подверженность.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Вероятность от 0 = абсолютно невозможно до 10 = это случится.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Последствия от 1 = минимальные (повреждение) до 100 = катастрофа.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R = 0 – 20 небольшой риск, возможно приемлемый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R = &gt; 400 очень высокий риск, немедленное прекращение деятельности 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208086" y="253804"/>
            <a:ext cx="6464732" cy="14319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Метод Файн-Кинни</a:t>
            </a:r>
          </a:p>
        </p:txBody>
      </p:sp>
      <p:pic>
        <p:nvPicPr>
          <p:cNvPr id="518150" name="Picture 4" descr="http://ganetsinai.com/wp-content/uploads/2013/09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6144" y="4124325"/>
            <a:ext cx="430206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8151" name="Прямоугольник 9"/>
          <p:cNvSpPr>
            <a:spLocks noChangeArrowheads="1"/>
          </p:cNvSpPr>
          <p:nvPr/>
        </p:nvSpPr>
        <p:spPr bwMode="auto">
          <a:xfrm>
            <a:off x="676018" y="1693680"/>
            <a:ext cx="1122176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R = Подверженность x Вероятность x Последствия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387250" y="193676"/>
          <a:ext cx="11416291" cy="5994001"/>
        </p:xfrm>
        <a:graphic>
          <a:graphicData uri="http://schemas.openxmlformats.org/drawingml/2006/table">
            <a:tbl>
              <a:tblPr/>
              <a:tblGrid>
                <a:gridCol w="10841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351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61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023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01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38830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1212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ТЯЖЕСТЬ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ВОЗДЕЙСТВИЕ ОПАСНОСТИ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тяжести последствий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воздействия опасности                    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вероятности несчастного случая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30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Микротравма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Никогда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невозможно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421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Несчастные случаи с легким исходом с оформлением листа временной нетрудоспособности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год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Почти невозможно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84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Несчастные случаи с тяжелым исходом с оформлением листа временной нетрудоспособности. Установление групп инвалидности.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месяц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Маловероятно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327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Групповые несчастные случаи с тяжелым исходом. Смертельные случаи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неделю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Нехарактерно, но 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403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Гибель людей и материальных ценностей, разрушения оборудования зданий и сооружений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за рабочую смену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23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Чрезвычайная ситуация с большим числом жертв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 в течение рабочей смены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Скорее всего произойдет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26"/>
          <p:cNvGraphicFramePr>
            <a:graphicFrameLocks noGrp="1"/>
          </p:cNvGraphicFramePr>
          <p:nvPr>
            <p:ph sz="half" idx="4294967295"/>
          </p:nvPr>
        </p:nvGraphicFramePr>
        <p:xfrm>
          <a:off x="243355" y="187324"/>
          <a:ext cx="11757136" cy="6410027"/>
        </p:xfrm>
        <a:graphic>
          <a:graphicData uri="http://schemas.openxmlformats.org/drawingml/2006/table">
            <a:tbl>
              <a:tblPr/>
              <a:tblGrid>
                <a:gridCol w="2343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71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960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04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риска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Значимость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 мероприятий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418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0 - 20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Малый риск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Специальных мер не требуется. Следует контролировать уровень опасности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3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20 - 70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Умеренный риск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Следует спланировать и выполнить мероприятия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418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70 - 200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Значительный риск</a:t>
                      </a: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запланировать и выполнить мероприятия по снижению риска в сжатые сроки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3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200 - 400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Высокий риск</a:t>
                      </a: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принятие экстренных мер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418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Свыше 400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Сверхвысокий  риск</a:t>
                      </a: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прекратить деятельность до устранения опасности или снижения риска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1888" marR="12188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004" y="332656"/>
            <a:ext cx="8728512" cy="28548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2" y="3645024"/>
            <a:ext cx="8652579" cy="28479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1764047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5"/>
          <p:cNvSpPr txBox="1">
            <a:spLocks noChangeArrowheads="1"/>
          </p:cNvSpPr>
          <p:nvPr/>
        </p:nvSpPr>
        <p:spPr bwMode="auto">
          <a:xfrm>
            <a:off x="334347" y="1447800"/>
            <a:ext cx="1123022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>
              <a:solidFill>
                <a:srgbClr val="002060"/>
              </a:solidFill>
            </a:endParaRPr>
          </a:p>
          <a:p>
            <a:pPr algn="just"/>
            <a:r>
              <a:rPr lang="ru-RU" sz="1600">
                <a:solidFill>
                  <a:srgbClr val="002060"/>
                </a:solidFill>
              </a:rPr>
              <a:t>39. К </a:t>
            </a:r>
            <a:r>
              <a:rPr lang="ru-RU" sz="1600" u="sng">
                <a:solidFill>
                  <a:srgbClr val="002060"/>
                </a:solidFill>
              </a:rPr>
              <a:t>мерам по исключению или снижению </a:t>
            </a:r>
            <a:r>
              <a:rPr lang="ru-RU" sz="1600">
                <a:solidFill>
                  <a:srgbClr val="002060"/>
                </a:solidFill>
              </a:rPr>
              <a:t>уровней профессиональных рисков относятся: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а) исключение опасной работы (процедуры);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б) замена опасной работы (процедуры) менее опасной;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в) реализация инженерных (технических) методов ограничения риска воздействия опасностей на работников;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г) реализация административных методов ограничения времени воздействия опасностей на работников;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д) использование средств индивидуальной защиты;</a:t>
            </a:r>
          </a:p>
          <a:p>
            <a:pPr algn="just"/>
            <a:r>
              <a:rPr lang="ru-RU" sz="1600">
                <a:solidFill>
                  <a:srgbClr val="002060"/>
                </a:solidFill>
              </a:rPr>
              <a:t>е) страхование профессионального риска.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34347" y="726876"/>
            <a:ext cx="11522056" cy="48029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Процедура управления профессиональными рисками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71043" y="101387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25604" name="Picture 2" descr="https://crotraining.co.uk/wp-content/uploads/2015/02/Risk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4250" y="3833814"/>
            <a:ext cx="4850137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672795"/>
              </p:ext>
            </p:extLst>
          </p:nvPr>
        </p:nvGraphicFramePr>
        <p:xfrm>
          <a:off x="0" y="6409"/>
          <a:ext cx="12188825" cy="3475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5123">
                  <a:extLst>
                    <a:ext uri="{9D8B030D-6E8A-4147-A177-3AD203B41FA5}">
                      <a16:colId xmlns="" xmlns:a16="http://schemas.microsoft.com/office/drawing/2014/main" val="3685459067"/>
                    </a:ext>
                  </a:extLst>
                </a:gridCol>
                <a:gridCol w="2156484">
                  <a:extLst>
                    <a:ext uri="{9D8B030D-6E8A-4147-A177-3AD203B41FA5}">
                      <a16:colId xmlns="" xmlns:a16="http://schemas.microsoft.com/office/drawing/2014/main" val="1593516817"/>
                    </a:ext>
                  </a:extLst>
                </a:gridCol>
                <a:gridCol w="8907218">
                  <a:extLst>
                    <a:ext uri="{9D8B030D-6E8A-4147-A177-3AD203B41FA5}">
                      <a16:colId xmlns="" xmlns:a16="http://schemas.microsoft.com/office/drawing/2014/main" val="3839647147"/>
                    </a:ext>
                  </a:extLst>
                </a:gridCol>
              </a:tblGrid>
              <a:tr h="463379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>
                          <a:effectLst/>
                        </a:rPr>
                        <a:t>Значение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>
                          <a:effectLst/>
                        </a:rPr>
                        <a:t>Тяжесть последствий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>
                          <a:effectLst/>
                        </a:rPr>
                        <a:t>Описание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extLst>
                  <a:ext uri="{0D108BD9-81ED-4DB2-BD59-A6C34878D82A}">
                    <a16:rowId xmlns="" xmlns:a16="http://schemas.microsoft.com/office/drawing/2014/main" val="1059330751"/>
                  </a:ext>
                </a:extLst>
              </a:tr>
              <a:tr h="463379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Катастрофическая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Смертельные травмы или заболевания, групповые несчастные случаи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1851735886"/>
                  </a:ext>
                </a:extLst>
              </a:tr>
              <a:tr h="926758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Значительная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Несчастный случай с тяжелыми последствиями или угрожающее жизни профессиональное заболевание (включая ампутацию, серьезные и множественные переломы, групповые несчастные случаи, профессиональные раковые заболевания, острые отравления, инвалидность и глухоту).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2184221527"/>
                  </a:ext>
                </a:extLst>
              </a:tr>
              <a:tr h="695069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Средняя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Заболевание или травма, подразумевающие оказание медицинской помощи (включая порезы, ожоги, растяжения, вывихи и легкие переломы, дерматиты и иные повреждения верхних конечностей в процессе работы).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1313646044"/>
                  </a:ext>
                </a:extLst>
              </a:tr>
              <a:tr h="695069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Низкая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Заболевания и травмы, подразумевающие оказание только первой помощи (включая незначительные порезы, синяки и ссадины, повреждения здоровья, вызывающие легкий дискомфорт).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3686818304"/>
                  </a:ext>
                </a:extLst>
              </a:tr>
              <a:tr h="23169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Незначительная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Незначительные повреждения.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169780804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9114981"/>
              </p:ext>
            </p:extLst>
          </p:nvPr>
        </p:nvGraphicFramePr>
        <p:xfrm>
          <a:off x="0" y="3798279"/>
          <a:ext cx="12188825" cy="30776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6522">
                  <a:extLst>
                    <a:ext uri="{9D8B030D-6E8A-4147-A177-3AD203B41FA5}">
                      <a16:colId xmlns="" xmlns:a16="http://schemas.microsoft.com/office/drawing/2014/main" val="19131014"/>
                    </a:ext>
                  </a:extLst>
                </a:gridCol>
                <a:gridCol w="2238525">
                  <a:extLst>
                    <a:ext uri="{9D8B030D-6E8A-4147-A177-3AD203B41FA5}">
                      <a16:colId xmlns="" xmlns:a16="http://schemas.microsoft.com/office/drawing/2014/main" val="3667182299"/>
                    </a:ext>
                  </a:extLst>
                </a:gridCol>
                <a:gridCol w="8883778">
                  <a:extLst>
                    <a:ext uri="{9D8B030D-6E8A-4147-A177-3AD203B41FA5}">
                      <a16:colId xmlns="" xmlns:a16="http://schemas.microsoft.com/office/drawing/2014/main" val="2397506374"/>
                    </a:ext>
                  </a:extLst>
                </a:gridCol>
              </a:tblGrid>
              <a:tr h="686823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>
                          <a:effectLst/>
                        </a:rPr>
                        <a:t>Значение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>
                          <a:effectLst/>
                        </a:rPr>
                        <a:t>Вероятность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200" dirty="0">
                          <a:effectLst/>
                        </a:rPr>
                        <a:t>Описание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/>
                </a:tc>
                <a:extLst>
                  <a:ext uri="{0D108BD9-81ED-4DB2-BD59-A6C34878D82A}">
                    <a16:rowId xmlns="" xmlns:a16="http://schemas.microsoft.com/office/drawing/2014/main" val="3384998062"/>
                  </a:ext>
                </a:extLst>
              </a:tr>
              <a:tr h="686823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Почти невозможно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 должно произойти, но возможность есть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2310081360"/>
                  </a:ext>
                </a:extLst>
              </a:tr>
              <a:tr h="33906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Маловероятно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 должно произойти при штатных условиях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987456729"/>
                  </a:ext>
                </a:extLst>
              </a:tr>
              <a:tr h="33906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Может быть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Возможно или уже были случаи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117186875"/>
                  </a:ext>
                </a:extLst>
              </a:tr>
              <a:tr h="33906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Вероятно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Случается периодически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1126981994"/>
                  </a:ext>
                </a:extLst>
              </a:tr>
              <a:tr h="686823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Почти наверняка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Случается регулярно, что подтверждено статистикой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6" marR="91416" marT="0" marB="0" anchor="ctr"/>
                </a:tc>
                <a:extLst>
                  <a:ext uri="{0D108BD9-81ED-4DB2-BD59-A6C34878D82A}">
                    <a16:rowId xmlns="" xmlns:a16="http://schemas.microsoft.com/office/drawing/2014/main" val="99185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73397448"/>
      </p:ext>
    </p:extLst>
  </p:cSld>
  <p:clrMapOvr>
    <a:masterClrMapping/>
  </p:clrMapOvr>
  <p:transition spd="med"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334346" y="1888441"/>
            <a:ext cx="11615358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175000"/>
              </a:lnSpc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Человеческий фактор и поведенческий подход в процессе управления профессиональными рисками </a:t>
            </a:r>
          </a:p>
        </p:txBody>
      </p:sp>
      <p:sp>
        <p:nvSpPr>
          <p:cNvPr id="90114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722946" name="Picture 2" descr="http://st.depositphotos.com/1775533/3513/i/950/depositphotos_35132289-stock-photo-3d-man-with-tied-ey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3766" y="3927042"/>
            <a:ext cx="4465060" cy="29309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30919" y="1397000"/>
          <a:ext cx="812588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0" y="476251"/>
            <a:ext cx="1194970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Две стороны травматизма</a:t>
            </a:r>
          </a:p>
        </p:txBody>
      </p:sp>
      <p:pic>
        <p:nvPicPr>
          <p:cNvPr id="92163" name="Picture 2" descr="http://demontazh-i-snos.ru/wp-content/uploads/2016/05/demontazh-gazovogo-oborudovaniy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02010" y="1397001"/>
            <a:ext cx="334769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 descr="http://evromost.ru/images/image00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67067" y="3814763"/>
            <a:ext cx="2892729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9"/>
          <p:cNvSpPr txBox="1">
            <a:spLocks noChangeArrowheads="1"/>
          </p:cNvSpPr>
          <p:nvPr/>
        </p:nvSpPr>
        <p:spPr bwMode="auto">
          <a:xfrm>
            <a:off x="101574" y="203200"/>
            <a:ext cx="11949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Почему одних технических средств недостаточно?</a:t>
            </a:r>
          </a:p>
        </p:txBody>
      </p:sp>
      <p:pic>
        <p:nvPicPr>
          <p:cNvPr id="93186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122" y="1957388"/>
            <a:ext cx="6238308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Rectangle 31"/>
          <p:cNvSpPr>
            <a:spLocks noChangeArrowheads="1"/>
          </p:cNvSpPr>
          <p:nvPr/>
        </p:nvSpPr>
        <p:spPr bwMode="auto">
          <a:xfrm>
            <a:off x="6574771" y="1700214"/>
            <a:ext cx="5417256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ru-RU" sz="2400">
                <a:solidFill>
                  <a:srgbClr val="002060"/>
                </a:solidFill>
              </a:rPr>
              <a:t>Большое количество инженерных защит основано на поведении «законопослушного» рабочего (пример, останови машину до снятия защит), но люди имеют особенность игнорировать правила</a:t>
            </a:r>
            <a:r>
              <a:rPr lang="en-US" sz="2400">
                <a:solidFill>
                  <a:srgbClr val="002060"/>
                </a:solidFill>
              </a:rPr>
              <a:t> </a:t>
            </a:r>
            <a:r>
              <a:rPr lang="ru-RU" sz="2400">
                <a:solidFill>
                  <a:srgbClr val="002060"/>
                </a:solidFill>
              </a:rPr>
              <a:t>и обходить защитные меры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 descr="http://dizzwizz.ru/wp-content/uploads/2015/12/Psihologiya-kak-nauka.jpg"/>
          <p:cNvPicPr>
            <a:picLocks noChangeAspect="1" noChangeArrowheads="1"/>
          </p:cNvPicPr>
          <p:nvPr/>
        </p:nvPicPr>
        <p:blipFill>
          <a:blip r:embed="rId3"/>
          <a:srcRect l="8536" t="2885" r="8475" b="3178"/>
          <a:stretch>
            <a:fillRect/>
          </a:stretch>
        </p:blipFill>
        <p:spPr bwMode="auto">
          <a:xfrm>
            <a:off x="6629791" y="2871788"/>
            <a:ext cx="5353772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0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363972" y="906464"/>
            <a:ext cx="10942434" cy="2674937"/>
          </a:xfrm>
        </p:spPr>
        <p:txBody>
          <a:bodyPr/>
          <a:lstStyle/>
          <a:p>
            <a:pPr marL="566738" indent="-457200" eaLnBrk="1" hangingPunct="1">
              <a:buFont typeface="Calibri" pitchFamily="34" charset="0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недостающего звена логической цепи</a:t>
            </a:r>
          </a:p>
          <a:p>
            <a:pPr marL="566738" indent="-457200" eaLnBrk="1" hangingPunct="1">
              <a:buFont typeface="Calibri" pitchFamily="34" charset="0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Отбрасывание «лишнего» звена в логической цепи</a:t>
            </a:r>
          </a:p>
          <a:p>
            <a:pPr marL="566738" indent="-457200" eaLnBrk="1" hangingPunct="1">
              <a:buFont typeface="Calibri" pitchFamily="34" charset="0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Пониженное чувство опасности</a:t>
            </a:r>
          </a:p>
          <a:p>
            <a:pPr marL="566738" indent="-457200" eaLnBrk="1" hangingPunct="1">
              <a:buFont typeface="Calibri" pitchFamily="34" charset="0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Нарушение последовательности действий</a:t>
            </a:r>
          </a:p>
          <a:p>
            <a:pPr marL="566738" indent="-457200" eaLnBrk="1" hangingPunct="1">
              <a:buFont typeface="Calibri" pitchFamily="34" charset="0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Ошибки наблюдений</a:t>
            </a: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Психологические причины нарушений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31688" y="916477"/>
            <a:ext cx="10942434" cy="3398837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charset="0"/>
              </a:rPr>
              <a:t>«А я думал, что…»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charset="0"/>
              </a:rPr>
              <a:t>Часть информации мы получаем, остальное додумываем.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charset="0"/>
              </a:rPr>
              <a:t>«Созданная» информация, т.е. сделанные выводы, связаны с нашими представлениями и знаниями.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charset="0"/>
              </a:rPr>
              <a:t>Но она не всегда полная!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charset="0"/>
              </a:rPr>
              <a:t>Не ленитесь лишний раз проверить то, что додумали!</a:t>
            </a:r>
          </a:p>
          <a:p>
            <a:pPr eaLnBrk="1" hangingPunct="1"/>
            <a:endParaRPr lang="ru-RU" sz="2400" dirty="0" smtClean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Создание недостающего звена логической цепи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96259" name="Picture 2" descr="http://images.myshared.ru/17/1155897/slide_11.jpg"/>
          <p:cNvPicPr>
            <a:picLocks noChangeAspect="1" noChangeArrowheads="1"/>
          </p:cNvPicPr>
          <p:nvPr/>
        </p:nvPicPr>
        <p:blipFill>
          <a:blip r:embed="rId3"/>
          <a:srcRect l="3275" t="3473" r="4269" b="10286"/>
          <a:stretch>
            <a:fillRect/>
          </a:stretch>
        </p:blipFill>
        <p:spPr bwMode="auto">
          <a:xfrm>
            <a:off x="7010691" y="4130675"/>
            <a:ext cx="5178134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31688" y="766763"/>
            <a:ext cx="10942434" cy="2925762"/>
          </a:xfrm>
        </p:spPr>
        <p:txBody>
          <a:bodyPr rtlCol="0">
            <a:normAutofit/>
          </a:bodyPr>
          <a:lstStyle/>
          <a:p>
            <a:pPr marL="85725" indent="0" eaLnBrk="1" fontAlgn="auto" hangingPunct="1">
              <a:buFont typeface="Calibri" pitchFamily="34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«Я не придал этому значения» (исключение в сознании различных причин возникновения опасности)</a:t>
            </a:r>
          </a:p>
          <a:p>
            <a:pPr marL="85725" indent="0" eaLnBrk="1" fontAlgn="auto" hangingPunct="1">
              <a:buFont typeface="Calibri" pitchFamily="34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Аналогично первой ситуации, научитесь просто передавать и получать информацию, НЕ ОЦЕНИВАЯ её!</a:t>
            </a:r>
          </a:p>
          <a:p>
            <a:pPr marL="85725" indent="0" eaLnBrk="1" fontAlgn="auto" hangingPunct="1">
              <a:buFont typeface="Calibri" pitchFamily="34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отбрасывайте не укладывающуюся в ВАШУ логическую цепь информацию, не додумывайте её, а добивайтесь получения дополнительной информации</a:t>
            </a:r>
          </a:p>
          <a:p>
            <a:pPr marL="91440" indent="-91440" eaLnBrk="1" fontAlgn="auto" hangingPunct="1">
              <a:defRPr/>
            </a:pP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Отбрасывание «лишнего» звена в логической цепи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98307" name="Picture 4" descr="http://www.psyhodic.ru/image/45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0507" y="3405189"/>
            <a:ext cx="4517906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239122" y="631826"/>
            <a:ext cx="11710583" cy="830263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buFont typeface="Calibri" pitchFamily="34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вы не испытываете чувства опасности в опасной обстановке, это не значит, что опасности уже нет!</a:t>
            </a:r>
          </a:p>
          <a:p>
            <a:pPr marL="566928" indent="-457200" algn="ctr" eaLnBrk="1" fontAlgn="auto" hangingPunct="1">
              <a:buFont typeface="Calibri" pitchFamily="34" charset="0"/>
              <a:buNone/>
              <a:defRPr/>
            </a:pP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928" indent="-457200" algn="ctr" eaLnBrk="1" fontAlgn="auto" hangingPunct="1">
              <a:buFont typeface="Calibri" pitchFamily="34" charset="0"/>
              <a:buAutoNum type="arabicPeriod"/>
              <a:defRPr/>
            </a:pP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algn="ctr" eaLnBrk="1" fontAlgn="auto" hangingPunct="1">
              <a:defRPr/>
            </a:pPr>
            <a:endParaRPr lang="ru-RU" sz="24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Пониженное чувство опасности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34108" y="1559374"/>
          <a:ext cx="812588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7762" name="Picture 2" descr="http://odepressii.ru/wp-content/uploads/2016/01/mozg-v-rukah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19512" y="4932308"/>
            <a:ext cx="4201067" cy="1380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8" descr="http://akred.ucoz.com/razreshitelnye_dokumenty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98320" y="4029076"/>
            <a:ext cx="3580467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2" name="Picture 4" descr="http://psihologia.nikolaev.ua/wp-content/uploads/2012/12/isporchenniy_telef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3301" y="742950"/>
            <a:ext cx="3586816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4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31688" y="1274764"/>
            <a:ext cx="10942434" cy="3398837"/>
          </a:xfrm>
        </p:spPr>
        <p:txBody>
          <a:bodyPr rtlCol="0">
            <a:normAutofit/>
          </a:bodyPr>
          <a:lstStyle/>
          <a:p>
            <a:pPr marL="566928" indent="-457200" eaLnBrk="1" fontAlgn="auto" hangingPunct="1">
              <a:buFont typeface="Calibri" pitchFamily="34" charset="0"/>
              <a:buNone/>
              <a:defRPr/>
            </a:pPr>
            <a:endParaRPr lang="ru-RU" sz="2400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marL="91440" indent="-91440" eaLnBrk="1" fontAlgn="auto" hangingPunct="1">
              <a:defRPr/>
            </a:pPr>
            <a:endParaRPr lang="ru-RU" sz="2400" dirty="0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</p:txBody>
      </p:sp>
      <p:sp>
        <p:nvSpPr>
          <p:cNvPr id="102404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6738" indent="-457200" algn="ctr"/>
            <a:r>
              <a:rPr lang="ru-RU" sz="2400" b="1" dirty="0">
                <a:solidFill>
                  <a:srgbClr val="002060"/>
                </a:solidFill>
              </a:rPr>
              <a:t>Нарушение последовательности действий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545958" y="1206500"/>
          <a:ext cx="812588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406" name="Picture 6" descr="http://bulgar-promo.ru/storage/52355ecd4cb7a56b3397394fbc74ea35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488662" y="2295526"/>
            <a:ext cx="2370049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4" name="Rectangle 11"/>
          <p:cNvSpPr>
            <a:spLocks noGrp="1" noChangeArrowheads="1"/>
          </p:cNvSpPr>
          <p:nvPr>
            <p:ph type="body" idx="4294967295"/>
          </p:nvPr>
        </p:nvSpPr>
        <p:spPr>
          <a:xfrm>
            <a:off x="431688" y="642939"/>
            <a:ext cx="10942434" cy="3398837"/>
          </a:xfrm>
        </p:spPr>
        <p:txBody>
          <a:bodyPr rtlCol="0">
            <a:normAutofit/>
          </a:bodyPr>
          <a:lstStyle/>
          <a:p>
            <a:pPr marL="566928" indent="-457200" eaLnBrk="1" fontAlgn="auto" hangingPunct="1">
              <a:buFont typeface="Calibri" pitchFamily="34" charset="0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не видит того, что должен видеть, и приближается к тому, к чему приближаться запрещено.</a:t>
            </a:r>
          </a:p>
          <a:p>
            <a:pPr marL="566928" indent="-457200" eaLnBrk="1" fontAlgn="auto" hangingPunct="1">
              <a:buFont typeface="Calibri" pitchFamily="34" charset="0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Функция внимания – профессионально важное психологическое качество для представителей любой опасной профессии.</a:t>
            </a:r>
          </a:p>
          <a:p>
            <a:pPr marL="566928" indent="-457200" eaLnBrk="1" fontAlgn="auto" hangingPunct="1">
              <a:buFont typeface="Calibri" pitchFamily="34" charset="0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качества внимания на 50% ведет к увеличению вероятности ошибочных действий на 200%</a:t>
            </a:r>
          </a:p>
          <a:p>
            <a:pPr marL="566928" indent="-457200" eaLnBrk="1" fontAlgn="auto" hangingPunct="1">
              <a:buFont typeface="Calibri" pitchFamily="34" charset="0"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928" indent="-457200" eaLnBrk="1" fontAlgn="auto" hangingPunct="1">
              <a:buFont typeface="Calibri" pitchFamily="34" charset="0"/>
              <a:buNone/>
              <a:defRPr/>
            </a:pP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-91440" eaLnBrk="1" fontAlgn="auto" hangingPunct="1">
              <a:defRPr/>
            </a:pPr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0" y="157163"/>
            <a:ext cx="1194970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Ошибки наблюдения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4451" name="Рисунок 4" descr="иллюзия понзо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669" y="3212977"/>
            <a:ext cx="4936898" cy="3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Рисунок 5" descr="иллюзия понзо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27893" y="3533775"/>
            <a:ext cx="3102225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Рисунок 6" descr="http://st2-fashiony.ru/pic/tips/pic/53454/14.jpg"/>
          <p:cNvPicPr>
            <a:picLocks noChangeAspect="1" noChangeArrowheads="1"/>
          </p:cNvPicPr>
          <p:nvPr/>
        </p:nvPicPr>
        <p:blipFill>
          <a:blip r:embed="rId7"/>
          <a:srcRect l="8385" t="5553" r="6229" b="6381"/>
          <a:stretch>
            <a:fillRect/>
          </a:stretch>
        </p:blipFill>
        <p:spPr bwMode="auto">
          <a:xfrm>
            <a:off x="5669075" y="3405189"/>
            <a:ext cx="287368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8205" y="1230063"/>
            <a:ext cx="6978949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Процесс </a:t>
            </a:r>
            <a:r>
              <a:rPr lang="ru-RU" sz="1600" b="1" dirty="0">
                <a:solidFill>
                  <a:srgbClr val="002060"/>
                </a:solidFill>
              </a:rPr>
              <a:t>управления профессиональными рисками состоит из трех этапов: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buFontTx/>
              <a:buAutoNum type="arabicPeriod"/>
              <a:defRPr/>
            </a:pPr>
            <a:r>
              <a:rPr lang="ru-RU" sz="1600" b="1" u="sng" dirty="0">
                <a:solidFill>
                  <a:srgbClr val="002060"/>
                </a:solidFill>
              </a:rPr>
              <a:t>выявление (идентификация) опасностей</a:t>
            </a:r>
          </a:p>
          <a:p>
            <a:pPr marL="342900" indent="-342900"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2060"/>
                </a:solidFill>
              </a:rPr>
              <a:t>2. </a:t>
            </a:r>
            <a:r>
              <a:rPr lang="ru-RU" sz="1600" b="1" u="sng" dirty="0">
                <a:solidFill>
                  <a:srgbClr val="002060"/>
                </a:solidFill>
              </a:rPr>
              <a:t>оценка уровня рисков, связанных с выявленными опасностями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2060"/>
                </a:solidFill>
              </a:rPr>
              <a:t>3. </a:t>
            </a:r>
            <a:r>
              <a:rPr lang="ru-RU" sz="1600" b="1" u="sng" dirty="0">
                <a:solidFill>
                  <a:srgbClr val="002060"/>
                </a:solidFill>
              </a:rPr>
              <a:t>разработка мероприятий по снижению уровней профессиональных рисков.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</p:txBody>
      </p:sp>
      <p:pic>
        <p:nvPicPr>
          <p:cNvPr id="52228" name="Picture 2" descr="https://repetitora.com/files/images/%D0%9F%D1%80%D0%B8%D0%BC%D0%B5%D1%80%20%D0%BA%D0%B0%D1%80%D1%82%D1%8B%20%D1%80%D0%B8%D1%81%D0%BA%D0%BE%D0%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8588" y="2492896"/>
            <a:ext cx="3659908" cy="184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4" descr="http://rosseti14.kerrygun.ru/images/pages/3/Osnovnie%20metodi%20i%20meropriyatiya%20po%20upravleniyu%20riskami%20v%20Obshestve%20i%20DZO.png"/>
          <p:cNvPicPr>
            <a:picLocks noChangeAspect="1" noChangeArrowheads="1"/>
          </p:cNvPicPr>
          <p:nvPr/>
        </p:nvPicPr>
        <p:blipFill>
          <a:blip r:embed="rId4"/>
          <a:srcRect l="69197" t="8002" r="8302" b="47227"/>
          <a:stretch>
            <a:fillRect/>
          </a:stretch>
        </p:blipFill>
        <p:spPr bwMode="auto">
          <a:xfrm>
            <a:off x="6094412" y="4725144"/>
            <a:ext cx="2289637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3010" name="Picture 2" descr="https://f.vbr.ru/texteditor/moxiemanager/data/files/!inshurence_sha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6300" y="1844824"/>
            <a:ext cx="2308860" cy="1228437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55996" y="240145"/>
            <a:ext cx="10690615" cy="838200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 marL="91440" marR="0" lvl="0" indent="-91440" algn="ctr" defTabSz="914400" rtl="0" eaLnBrk="1" fontAlgn="auto" latinLnBrk="0" hangingPunct="1">
              <a:lnSpc>
                <a:spcPct val="100000"/>
              </a:lnSpc>
              <a:spcBef>
                <a:spcPct val="6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Процесс управления рисками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1"/>
          <p:cNvSpPr txBox="1">
            <a:spLocks noChangeArrowheads="1"/>
          </p:cNvSpPr>
          <p:nvPr/>
        </p:nvSpPr>
        <p:spPr bwMode="auto">
          <a:xfrm>
            <a:off x="431688" y="1628776"/>
            <a:ext cx="10942434" cy="348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marL="90488" indent="-90488" algn="just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kumimoji="0" lang="ru-RU" sz="2400" dirty="0">
                <a:solidFill>
                  <a:srgbClr val="002060"/>
                </a:solidFill>
              </a:rPr>
              <a:t>Никогда не были травмированы, когда вели себя небезопасно («я всегда так делаю, и ничего не случается», «авось не случиться»);</a:t>
            </a:r>
          </a:p>
          <a:p>
            <a:pPr marL="90488" indent="-90488" algn="just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kumimoji="0" lang="ru-RU" sz="2400" dirty="0">
                <a:solidFill>
                  <a:srgbClr val="002060"/>
                </a:solidFill>
              </a:rPr>
              <a:t>Просто не информированы об опасных факторах;</a:t>
            </a:r>
          </a:p>
          <a:p>
            <a:pPr marL="90488" indent="-90488" algn="just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kumimoji="0" lang="ru-RU" sz="2400" dirty="0">
                <a:solidFill>
                  <a:srgbClr val="002060"/>
                </a:solidFill>
              </a:rPr>
              <a:t>«Позитивные» последствия небезопасного поведения очевидны и скоры, в то время как негативные не обязательно случаются или могут случиться нескоро;</a:t>
            </a:r>
          </a:p>
          <a:p>
            <a:pPr marL="90488" indent="-90488" algn="just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itchFamily="34" charset="0"/>
              <a:buChar char=" "/>
            </a:pPr>
            <a:r>
              <a:rPr kumimoji="0" lang="ru-RU" sz="2400" dirty="0">
                <a:solidFill>
                  <a:srgbClr val="002060"/>
                </a:solidFill>
              </a:rPr>
              <a:t>Молчаливое поощрение небезопасного поведения </a:t>
            </a:r>
          </a:p>
        </p:txBody>
      </p:sp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239122" y="765175"/>
            <a:ext cx="1194970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Почему люди ведут себя небезопасно ?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11"/>
          <p:cNvSpPr txBox="1">
            <a:spLocks noChangeArrowheads="1"/>
          </p:cNvSpPr>
          <p:nvPr/>
        </p:nvSpPr>
        <p:spPr bwMode="auto">
          <a:xfrm>
            <a:off x="217961" y="357188"/>
            <a:ext cx="1159208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rgbClr val="1B5337"/>
              </a:buClr>
              <a:buFont typeface="Arial" charset="0"/>
              <a:buNone/>
            </a:pPr>
            <a:r>
              <a:rPr lang="ru-RU" altLang="ru-RU" sz="2400" dirty="0">
                <a:solidFill>
                  <a:srgbClr val="002060"/>
                </a:solidFill>
                <a:latin typeface="Myriad Pro"/>
              </a:rPr>
              <a:t>Никогда не были травмированы, когда вели себя небезопасно («я всегда так делаю, и ничего не случается», «авось не случиться»)</a:t>
            </a:r>
          </a:p>
        </p:txBody>
      </p:sp>
      <p:pic>
        <p:nvPicPr>
          <p:cNvPr id="108546" name="Picture 2" descr="http://www.atonot.ru/images/uploads/Images/r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0322" y="4064000"/>
            <a:ext cx="32630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4" descr="http://opennov.ru/files/news/b5c0a8476d1205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991" y="1776413"/>
            <a:ext cx="3442921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6" descr="http://static2.kleinezeitung.at/system/galleries_520x335/upload/6/4/6/1435558/arm_010807apa3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327" y="4138614"/>
            <a:ext cx="3597396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51277" y="1920876"/>
            <a:ext cx="32630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u="sng" dirty="0">
                <a:solidFill>
                  <a:srgbClr val="002060"/>
                </a:solidFill>
                <a:latin typeface="Myriad Pro"/>
                <a:cs typeface="Arial" pitchFamily="34" charset="0"/>
              </a:rPr>
              <a:t>Визуализация на рабочем месте</a:t>
            </a:r>
            <a:r>
              <a:rPr lang="ru-RU" dirty="0">
                <a:solidFill>
                  <a:srgbClr val="002060"/>
                </a:solidFill>
                <a:latin typeface="Myriad Pro"/>
                <a:cs typeface="Arial" pitchFamily="34" charset="0"/>
              </a:rPr>
              <a:t>: предупредительные знаки и последствия нарушений требований ОТ</a:t>
            </a:r>
          </a:p>
        </p:txBody>
      </p:sp>
      <p:pic>
        <p:nvPicPr>
          <p:cNvPr id="108550" name="Picture 8" descr="http://www.grani.lv/uploads/posts/2016-01/1452756007_888_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7550" y="1776414"/>
            <a:ext cx="3800543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1" name="Picture 10" descr="https://www.ridus.ru/images/2013/12/17/136430/large_1c0910374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62944" y="4064000"/>
            <a:ext cx="384709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10" descr="http://soligalich.smi44.ru/wp-content/uploads/2015/12/902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3974" y="4094164"/>
            <a:ext cx="2693814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Rectangle 11"/>
          <p:cNvSpPr txBox="1">
            <a:spLocks noChangeArrowheads="1"/>
          </p:cNvSpPr>
          <p:nvPr/>
        </p:nvSpPr>
        <p:spPr bwMode="auto">
          <a:xfrm>
            <a:off x="526914" y="184151"/>
            <a:ext cx="1149685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1B5337"/>
              </a:buClr>
              <a:buFont typeface="Arial" charset="0"/>
              <a:buNone/>
            </a:pPr>
            <a:r>
              <a:rPr lang="ru-RU" altLang="ru-RU" sz="2400" dirty="0">
                <a:solidFill>
                  <a:srgbClr val="002060"/>
                </a:solidFill>
                <a:latin typeface="Myriad Pro"/>
              </a:rPr>
              <a:t>Просто не информированы об опасных факторах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86273" y="866776"/>
            <a:ext cx="480781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Myriad Pro"/>
                <a:cs typeface="Arial" pitchFamily="34" charset="0"/>
              </a:rPr>
              <a:t>Доступность и понятность информации</a:t>
            </a:r>
          </a:p>
        </p:txBody>
      </p:sp>
      <p:pic>
        <p:nvPicPr>
          <p:cNvPr id="109572" name="Picture 4" descr="http://otravlen.ru/wp-content/uploads/ohrana-tru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54" y="3184526"/>
            <a:ext cx="4251277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3" name="Picture 6" descr="http://www.teleport.ld.am/files/teleport/images/pokazatelnyy_dopusk_k_remontnym_rabot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95119" y="879475"/>
            <a:ext cx="3087412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4" name="Picture 8" descr="http://znak96.ru/uploadedFiles/eshopimages/big/Ohrana_truda_smeshariki.jpg"/>
          <p:cNvPicPr>
            <a:picLocks noChangeAspect="1" noChangeArrowheads="1"/>
          </p:cNvPicPr>
          <p:nvPr/>
        </p:nvPicPr>
        <p:blipFill>
          <a:blip r:embed="rId5"/>
          <a:srcRect l="16798" t="4205" r="16422" b="4526"/>
          <a:stretch>
            <a:fillRect/>
          </a:stretch>
        </p:blipFill>
        <p:spPr bwMode="auto">
          <a:xfrm>
            <a:off x="4797235" y="1625601"/>
            <a:ext cx="3023928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5" name="Picture 12" descr="https://kazanfirst.ru/storage/feeds/2016/02/92ba94a57fe4954937e67438ac31930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98864" y="2776539"/>
            <a:ext cx="360162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6" name="Picture 14" descr="http://rpp.nashaucheba.ru/pars_docs/refs/102/101106/img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3896" y="781050"/>
            <a:ext cx="3673576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7" name="Picture 2" descr="http://r32.tmbreg.ru/assets/images/NOVOSTI/Prochee/0003-004-Okhrana-truda-sistema-sokhranenija-zhizni-i-zdorovja-rabotnikov-v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18071" y="4064001"/>
            <a:ext cx="1728866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1"/>
          <p:cNvSpPr txBox="1">
            <a:spLocks noChangeArrowheads="1"/>
          </p:cNvSpPr>
          <p:nvPr/>
        </p:nvSpPr>
        <p:spPr bwMode="auto">
          <a:xfrm>
            <a:off x="334346" y="569914"/>
            <a:ext cx="6646719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rgbClr val="1B5337"/>
              </a:buClr>
              <a:buFont typeface="Arial" charset="0"/>
              <a:buNone/>
            </a:pPr>
            <a:r>
              <a:rPr lang="ru-RU" altLang="ru-RU" sz="2400" dirty="0">
                <a:solidFill>
                  <a:srgbClr val="002060"/>
                </a:solidFill>
                <a:latin typeface="Myriad Pro"/>
              </a:rPr>
              <a:t>«Позитивные» последствия небезопасного поведения очевидны и скоры, в то время как негативные не обязательно случаются или могут случиться нескоро</a:t>
            </a:r>
          </a:p>
          <a:p>
            <a:pPr algn="just">
              <a:spcBef>
                <a:spcPct val="20000"/>
              </a:spcBef>
              <a:buClr>
                <a:srgbClr val="1B5337"/>
              </a:buClr>
              <a:buFont typeface="Arial" charset="0"/>
              <a:buNone/>
            </a:pPr>
            <a:endParaRPr lang="ru-RU" altLang="ru-RU" sz="2400" dirty="0">
              <a:solidFill>
                <a:srgbClr val="002060"/>
              </a:solidFill>
              <a:latin typeface="Myriad Pro"/>
            </a:endParaRPr>
          </a:p>
          <a:p>
            <a:pPr algn="just">
              <a:spcBef>
                <a:spcPct val="20000"/>
              </a:spcBef>
              <a:buClr>
                <a:srgbClr val="1B5337"/>
              </a:buClr>
              <a:buFont typeface="Arial" charset="0"/>
              <a:buNone/>
            </a:pPr>
            <a:r>
              <a:rPr lang="ru-RU" altLang="ru-RU" sz="2400" dirty="0">
                <a:solidFill>
                  <a:srgbClr val="002060"/>
                </a:solidFill>
                <a:latin typeface="Myriad Pro"/>
              </a:rPr>
              <a:t>Молчаливое поощрение небезопасного поведения </a:t>
            </a:r>
          </a:p>
        </p:txBody>
      </p:sp>
      <p:pic>
        <p:nvPicPr>
          <p:cNvPr id="110594" name="Picture 4" descr="http://cs628721.vk.me/v628721674/ee56/BMVK0TNLZ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2173" y="354014"/>
            <a:ext cx="4380359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5" name="Picture 6" descr="http://almaty.ws/_ph/9/941567991.jpg"/>
          <p:cNvPicPr>
            <a:picLocks noChangeAspect="1" noChangeArrowheads="1"/>
          </p:cNvPicPr>
          <p:nvPr/>
        </p:nvPicPr>
        <p:blipFill>
          <a:blip r:embed="rId3"/>
          <a:srcRect l="1936" b="4285"/>
          <a:stretch>
            <a:fillRect/>
          </a:stretch>
        </p:blipFill>
        <p:spPr bwMode="auto">
          <a:xfrm>
            <a:off x="7342921" y="2822576"/>
            <a:ext cx="3982529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334346" y="410045"/>
            <a:ext cx="11615358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175000"/>
              </a:lnSpc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Меры по снижению уровня рисков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114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694274" name="Picture 2" descr="http://antivirusprogramdownload.com/wp-content/uploads/2015/02/Antiviru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47" y="2364509"/>
            <a:ext cx="6911329" cy="38271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8205" y="1230063"/>
            <a:ext cx="6978949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Процесс </a:t>
            </a:r>
            <a:r>
              <a:rPr lang="ru-RU" sz="1600" b="1" dirty="0">
                <a:solidFill>
                  <a:srgbClr val="002060"/>
                </a:solidFill>
              </a:rPr>
              <a:t>управления профессиональными рисками состоит из трех этапов: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buFontTx/>
              <a:buAutoNum type="arabicPeriod"/>
              <a:defRPr/>
            </a:pPr>
            <a:r>
              <a:rPr lang="ru-RU" sz="1600" b="1" u="sng" dirty="0">
                <a:solidFill>
                  <a:srgbClr val="002060"/>
                </a:solidFill>
              </a:rPr>
              <a:t>выявление (идентификация) опасностей</a:t>
            </a:r>
          </a:p>
          <a:p>
            <a:pPr marL="342900" indent="-342900"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2060"/>
                </a:solidFill>
              </a:rPr>
              <a:t>2. </a:t>
            </a:r>
            <a:r>
              <a:rPr lang="ru-RU" sz="1600" b="1" u="sng" dirty="0">
                <a:solidFill>
                  <a:srgbClr val="002060"/>
                </a:solidFill>
              </a:rPr>
              <a:t>оценка уровня рисков, связанных с выявленными опасностями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002060"/>
                </a:solidFill>
              </a:rPr>
              <a:t>3. </a:t>
            </a:r>
            <a:r>
              <a:rPr lang="ru-RU" sz="1600" b="1" u="sng" dirty="0">
                <a:solidFill>
                  <a:srgbClr val="002060"/>
                </a:solidFill>
              </a:rPr>
              <a:t>разработка мероприятий по снижению уровней профессиональных рисков.</a:t>
            </a:r>
          </a:p>
          <a:p>
            <a:pPr algn="just">
              <a:lnSpc>
                <a:spcPct val="150000"/>
              </a:lnSpc>
              <a:defRPr/>
            </a:pPr>
            <a:endParaRPr lang="ru-RU" sz="1600" b="1" u="sng" dirty="0">
              <a:solidFill>
                <a:srgbClr val="002060"/>
              </a:solidFill>
            </a:endParaRPr>
          </a:p>
        </p:txBody>
      </p:sp>
      <p:pic>
        <p:nvPicPr>
          <p:cNvPr id="52228" name="Picture 2" descr="https://repetitora.com/files/images/%D0%9F%D1%80%D0%B8%D0%BC%D0%B5%D1%80%20%D0%BA%D0%B0%D1%80%D1%82%D1%8B%20%D1%80%D0%B8%D1%81%D0%BA%D0%BE%D0%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8588" y="2492896"/>
            <a:ext cx="3659908" cy="184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4" descr="http://rosseti14.kerrygun.ru/images/pages/3/Osnovnie%20metodi%20i%20meropriyatiya%20po%20upravleniyu%20riskami%20v%20Obshestve%20i%20DZO.png"/>
          <p:cNvPicPr>
            <a:picLocks noChangeAspect="1" noChangeArrowheads="1"/>
          </p:cNvPicPr>
          <p:nvPr/>
        </p:nvPicPr>
        <p:blipFill>
          <a:blip r:embed="rId4"/>
          <a:srcRect l="69197" t="8002" r="8302" b="47227"/>
          <a:stretch>
            <a:fillRect/>
          </a:stretch>
        </p:blipFill>
        <p:spPr bwMode="auto">
          <a:xfrm>
            <a:off x="6094412" y="4725144"/>
            <a:ext cx="2289637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3010" name="Picture 2" descr="https://f.vbr.ru/texteditor/moxiemanager/data/files/!inshurence_sha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6300" y="1844824"/>
            <a:ext cx="2308860" cy="1228437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55996" y="240145"/>
            <a:ext cx="10690615" cy="838200"/>
          </a:xfrm>
          <a:prstGeom prst="rect">
            <a:avLst/>
          </a:prstGeom>
        </p:spPr>
        <p:txBody>
          <a:bodyPr vert="horz" rtlCol="0">
            <a:noAutofit/>
          </a:bodyPr>
          <a:lstStyle/>
          <a:p>
            <a:pPr marL="91440" marR="0" lvl="0" indent="-91440" algn="ctr" defTabSz="914400" rtl="0" eaLnBrk="1" fontAlgn="auto" latinLnBrk="0" hangingPunct="1">
              <a:lnSpc>
                <a:spcPct val="100000"/>
              </a:lnSpc>
              <a:spcBef>
                <a:spcPct val="600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Процесс управления рисками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81378" y="1514845"/>
            <a:ext cx="1123022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39. К </a:t>
            </a:r>
            <a:r>
              <a:rPr lang="ru-RU" sz="2000" u="sng" dirty="0" smtClean="0">
                <a:solidFill>
                  <a:srgbClr val="002060"/>
                </a:solidFill>
              </a:rPr>
              <a:t>мерам по исключению или снижению </a:t>
            </a:r>
            <a:r>
              <a:rPr lang="ru-RU" sz="2000" dirty="0" smtClean="0">
                <a:solidFill>
                  <a:srgbClr val="002060"/>
                </a:solidFill>
              </a:rPr>
              <a:t>уровней профессиональных рисков относятся: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а) исключение опасной работы (процедуры);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б) замена опасной работы (процедуры) менее опасной;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в) реализация инженерных (технических) методов ограничения риска воздействия опасностей на работников;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г) реализация административных методов ограничения времени воздействия опасностей на работников;</a:t>
            </a:r>
          </a:p>
          <a:p>
            <a:r>
              <a:rPr lang="ru-RU" sz="2000" dirty="0" err="1" smtClean="0">
                <a:solidFill>
                  <a:srgbClr val="002060"/>
                </a:solidFill>
              </a:rPr>
              <a:t>д</a:t>
            </a:r>
            <a:r>
              <a:rPr lang="ru-RU" sz="2000" dirty="0" smtClean="0">
                <a:solidFill>
                  <a:srgbClr val="002060"/>
                </a:solidFill>
              </a:rPr>
              <a:t>) использование средств индивидуальной защиты;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е) страхование профессионального риска.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377" y="926231"/>
            <a:ext cx="11522056" cy="48029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71043" y="101387"/>
            <a:ext cx="8542724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667650" name="Picture 2" descr="https://crotraining.co.uk/wp-content/uploads/2015/02/Risk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7920" y="4423936"/>
            <a:ext cx="4850906" cy="24340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43278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29" name="Text Box 14"/>
          <p:cNvSpPr txBox="1">
            <a:spLocks noChangeArrowheads="1"/>
          </p:cNvSpPr>
          <p:nvPr/>
        </p:nvSpPr>
        <p:spPr bwMode="auto">
          <a:xfrm>
            <a:off x="165058" y="771525"/>
            <a:ext cx="1180580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Оценка адекватности существующих мер для удержания риска под контролем и соответствия требованиям </a:t>
            </a:r>
            <a:r>
              <a:rPr lang="ru-RU" sz="2000" b="1" i="1" dirty="0">
                <a:solidFill>
                  <a:srgbClr val="002060"/>
                </a:solidFill>
              </a:rPr>
              <a:t>закона</a:t>
            </a:r>
            <a:r>
              <a:rPr lang="ru-RU" sz="2000" b="1" dirty="0">
                <a:solidFill>
                  <a:srgbClr val="002060"/>
                </a:solidFill>
              </a:rPr>
              <a:t> (нормативным требованиям).</a:t>
            </a:r>
          </a:p>
          <a:p>
            <a:pPr marL="285750" indent="-285750" algn="just"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Основные усилия направляются на </a:t>
            </a:r>
            <a:r>
              <a:rPr lang="ru-RU" sz="2000" b="1" i="1" dirty="0">
                <a:solidFill>
                  <a:srgbClr val="002060"/>
                </a:solidFill>
              </a:rPr>
              <a:t>высокие</a:t>
            </a:r>
            <a:r>
              <a:rPr lang="ru-RU" sz="2000" b="1" dirty="0">
                <a:solidFill>
                  <a:srgbClr val="002060"/>
                </a:solidFill>
              </a:rPr>
              <a:t> и </a:t>
            </a:r>
            <a:r>
              <a:rPr lang="ru-RU" sz="2000" b="1" i="1" dirty="0">
                <a:solidFill>
                  <a:srgbClr val="002060"/>
                </a:solidFill>
              </a:rPr>
              <a:t>средние</a:t>
            </a:r>
            <a:r>
              <a:rPr lang="ru-RU" sz="2000" b="1" dirty="0">
                <a:solidFill>
                  <a:srgbClr val="002060"/>
                </a:solidFill>
              </a:rPr>
              <a:t> риски.</a:t>
            </a:r>
          </a:p>
          <a:p>
            <a:pPr marL="285750" indent="-285750" algn="just"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Безопасность достигается путем понижения рисков до </a:t>
            </a:r>
            <a:r>
              <a:rPr lang="ru-RU" sz="2000" b="1" i="1" dirty="0">
                <a:solidFill>
                  <a:srgbClr val="002060"/>
                </a:solidFill>
              </a:rPr>
              <a:t>допустимых</a:t>
            </a:r>
            <a:r>
              <a:rPr lang="ru-RU" sz="2000" b="1" dirty="0">
                <a:solidFill>
                  <a:srgbClr val="002060"/>
                </a:solidFill>
              </a:rPr>
              <a:t>.  </a:t>
            </a:r>
          </a:p>
          <a:p>
            <a:pPr marL="285750" indent="-285750" algn="just">
              <a:lnSpc>
                <a:spcPct val="20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Принятие решений по снижению рисков основано на анализе </a:t>
            </a:r>
            <a:r>
              <a:rPr lang="ru-RU" sz="2000" b="1" i="1" dirty="0">
                <a:solidFill>
                  <a:srgbClr val="002060"/>
                </a:solidFill>
              </a:rPr>
              <a:t>видов деятельности</a:t>
            </a:r>
            <a:r>
              <a:rPr lang="ru-RU" sz="2000" b="1" dirty="0">
                <a:solidFill>
                  <a:srgbClr val="002060"/>
                </a:solidFill>
              </a:rPr>
              <a:t>, связанных с высокими и средними рисками.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3" name="TextBox 8"/>
          <p:cNvSpPr txBox="1">
            <a:spLocks noChangeArrowheads="1"/>
          </p:cNvSpPr>
          <p:nvPr/>
        </p:nvSpPr>
        <p:spPr bwMode="auto">
          <a:xfrm>
            <a:off x="220077" y="254001"/>
            <a:ext cx="115349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	Для целей снижения уровней риска могут использоваться следующие подходы:</a:t>
            </a:r>
          </a:p>
          <a:p>
            <a:pPr algn="just">
              <a:lnSpc>
                <a:spcPct val="15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снижение числа и мощности источников опасности;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снижение вероятности развития или проявления вредных и опасных факторов;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уменьшения числа лиц, подвергаемых опасности;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снижение вероятности воздействия (например, вероятности развития аварийной ситуации);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</a:rPr>
              <a:t>обследование состояния здоровья работников. 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1" name="TextBox 8"/>
          <p:cNvSpPr txBox="1">
            <a:spLocks noChangeArrowheads="1"/>
          </p:cNvSpPr>
          <p:nvPr/>
        </p:nvSpPr>
        <p:spPr bwMode="auto">
          <a:xfrm>
            <a:off x="156593" y="717550"/>
            <a:ext cx="11875640" cy="10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i="1" dirty="0">
                <a:solidFill>
                  <a:srgbClr val="0000CC"/>
                </a:solidFill>
              </a:rPr>
              <a:t>Ликвидация  опасности</a:t>
            </a:r>
            <a:r>
              <a:rPr lang="ru-RU" dirty="0">
                <a:solidFill>
                  <a:srgbClr val="040404"/>
                </a:solidFill>
              </a:rPr>
              <a:t>  –  может означать модификацию  конструкции,  позволяющая ликвидировать  опасность (использование  механических подъёмных устройств  для  исключения  риска,  связанного  с  ручными подъёмными операциями).</a:t>
            </a:r>
          </a:p>
        </p:txBody>
      </p:sp>
      <p:sp>
        <p:nvSpPr>
          <p:cNvPr id="537602" name="Прямоугольник 4"/>
          <p:cNvSpPr>
            <a:spLocks noChangeArrowheads="1"/>
          </p:cNvSpPr>
          <p:nvPr/>
        </p:nvSpPr>
        <p:spPr bwMode="auto">
          <a:xfrm>
            <a:off x="143897" y="4313238"/>
            <a:ext cx="1154341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cs typeface="Times New Roman" pitchFamily="18" charset="0"/>
              </a:rPr>
              <a:t>Замена</a:t>
            </a: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 – это замена опасного материала на менее опасный или уменьшение энергии  системы (снижение  усилий,  силы  тока,  давления, температуры и т.д.).</a:t>
            </a:r>
          </a:p>
        </p:txBody>
      </p:sp>
      <p:pic>
        <p:nvPicPr>
          <p:cNvPr id="53760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9838" y="2043113"/>
            <a:ext cx="3341346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7604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9768" y="2012950"/>
            <a:ext cx="373282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но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5870694_TF02895266.potx" id="{16432B4B-B661-4108-AF30-DE0EBB899A27}" vid="{278A82A8-3C16-41B1-979D-36A195C8C230}"/>
    </a:ext>
  </a:extLst>
</a:theme>
</file>

<file path=ppt/theme/theme2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220E13-D325-4A9E-AA7A-0D1409275EB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80FAF7-F941-4D3E-A3C3-283A61107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F2BE50-DDB3-465B-A26E-975A276D43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окно</Template>
  <TotalTime>79</TotalTime>
  <Words>6914</Words>
  <Application>Microsoft Office PowerPoint</Application>
  <PresentationFormat>Произвольный</PresentationFormat>
  <Paragraphs>1131</Paragraphs>
  <Slides>170</Slides>
  <Notes>43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170</vt:i4>
      </vt:variant>
    </vt:vector>
  </HeadingPairs>
  <TitlesOfParts>
    <vt:vector size="172" baseType="lpstr">
      <vt:lpstr>окно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ОЦЕНКА РИСКА – НЕ САМОЦЕЛЬ! МЕДОД И ЧИСЛОВОЕ ЗНАЧЕНИЕ НЕ КРИТИЧНЫ!</vt:lpstr>
      <vt:lpstr>Слайд 118</vt:lpstr>
      <vt:lpstr>Слайд 119</vt:lpstr>
      <vt:lpstr>Стратегия Vision Zero для предотвращения смертельного травматизма на рабочих местах, Швеция, 2014 год</vt:lpstr>
      <vt:lpstr>Слайд 121</vt:lpstr>
      <vt:lpstr>Стратегия базируется на четырех основных принципах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Критика </vt:lpstr>
      <vt:lpstr>Ростовская область</vt:lpstr>
      <vt:lpstr>Слайд 132</vt:lpstr>
      <vt:lpstr>Слайд 133</vt:lpstr>
      <vt:lpstr>Слайд 134</vt:lpstr>
      <vt:lpstr>Слайд 135</vt:lpstr>
      <vt:lpstr>Самарская область</vt:lpstr>
      <vt:lpstr>Самарская область</vt:lpstr>
      <vt:lpstr>Слайд 138</vt:lpstr>
      <vt:lpstr>Самарская область</vt:lpstr>
      <vt:lpstr>http://www.tlt-tet.ru/assets/files/litvinov/programma-nulevogo-travmatizma.pdf </vt:lpstr>
      <vt:lpstr>Красноярск</vt:lpstr>
      <vt:lpstr>https://olgasofronova.ru/programma-nulevogo-travmatizma-dlya-organizacii.html </vt:lpstr>
      <vt:lpstr>Слайд 143</vt:lpstr>
      <vt:lpstr>Слайд 144</vt:lpstr>
      <vt:lpstr>Слайд 145</vt:lpstr>
      <vt:lpstr>Исполнительный комитет по охране труда Великобритании</vt:lpstr>
      <vt:lpstr>Канадский центр охраны труда</vt:lpstr>
      <vt:lpstr>Исполнительный комитет по охране труда Великобритании</vt:lpstr>
      <vt:lpstr>Слайд 149</vt:lpstr>
      <vt:lpstr>Слайд 150</vt:lpstr>
      <vt:lpstr>Вторая Стратегическая конференция по культуре профилактики в Дрездене, 2011 год </vt:lpstr>
      <vt:lpstr>Слайд 152</vt:lpstr>
      <vt:lpstr>Слайд 153</vt:lpstr>
      <vt:lpstr>С чего начать?</vt:lpstr>
      <vt:lpstr>Смена парадигмы</vt:lpstr>
      <vt:lpstr>Слайд 156</vt:lpstr>
      <vt:lpstr>Слайд 157</vt:lpstr>
      <vt:lpstr>Слайд 158</vt:lpstr>
      <vt:lpstr>Слайд 159</vt:lpstr>
      <vt:lpstr>Слайд 160</vt:lpstr>
      <vt:lpstr>Макет заголовка и объектов со списком</vt:lpstr>
      <vt:lpstr>Макет заголовка и объектов с диаграммой</vt:lpstr>
      <vt:lpstr>Макет двух объектов с таблицей</vt:lpstr>
      <vt:lpstr>Макет двух объектов со SmartArt</vt:lpstr>
      <vt:lpstr>Добавьте заголовок слайда — 1</vt:lpstr>
      <vt:lpstr>Добавить заголовок слайда — 2</vt:lpstr>
      <vt:lpstr>Добавьте заголовок слайда — 3</vt:lpstr>
      <vt:lpstr>Слайд 168</vt:lpstr>
      <vt:lpstr>Добавить заголовок слайда — 4</vt:lpstr>
      <vt:lpstr>Добавить заголовок слайда —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kuznetcova</dc:creator>
  <cp:lastModifiedBy>kuznetcova</cp:lastModifiedBy>
  <cp:revision>12</cp:revision>
  <dcterms:created xsi:type="dcterms:W3CDTF">2019-05-27T12:58:31Z</dcterms:created>
  <dcterms:modified xsi:type="dcterms:W3CDTF">2019-05-27T14:17:37Z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