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5"/>
  </p:notesMasterIdLst>
  <p:sldIdLst>
    <p:sldId id="277" r:id="rId2"/>
    <p:sldId id="457" r:id="rId3"/>
    <p:sldId id="458" r:id="rId4"/>
    <p:sldId id="459" r:id="rId5"/>
    <p:sldId id="460" r:id="rId6"/>
    <p:sldId id="408" r:id="rId7"/>
    <p:sldId id="336" r:id="rId8"/>
    <p:sldId id="348" r:id="rId9"/>
    <p:sldId id="347" r:id="rId10"/>
    <p:sldId id="411" r:id="rId11"/>
    <p:sldId id="410" r:id="rId12"/>
    <p:sldId id="346" r:id="rId13"/>
    <p:sldId id="388" r:id="rId14"/>
    <p:sldId id="462" r:id="rId15"/>
    <p:sldId id="354" r:id="rId16"/>
    <p:sldId id="355" r:id="rId17"/>
    <p:sldId id="356" r:id="rId18"/>
    <p:sldId id="357" r:id="rId19"/>
    <p:sldId id="358" r:id="rId20"/>
    <p:sldId id="398" r:id="rId21"/>
    <p:sldId id="416" r:id="rId22"/>
    <p:sldId id="417" r:id="rId23"/>
    <p:sldId id="463" r:id="rId24"/>
    <p:sldId id="385" r:id="rId25"/>
    <p:sldId id="435" r:id="rId26"/>
    <p:sldId id="436" r:id="rId27"/>
    <p:sldId id="427" r:id="rId28"/>
    <p:sldId id="437" r:id="rId29"/>
    <p:sldId id="439" r:id="rId30"/>
    <p:sldId id="442" r:id="rId31"/>
    <p:sldId id="440" r:id="rId32"/>
    <p:sldId id="441" r:id="rId33"/>
    <p:sldId id="380" r:id="rId34"/>
    <p:sldId id="378" r:id="rId35"/>
    <p:sldId id="456" r:id="rId36"/>
    <p:sldId id="454" r:id="rId37"/>
    <p:sldId id="449" r:id="rId38"/>
    <p:sldId id="455" r:id="rId39"/>
    <p:sldId id="461" r:id="rId40"/>
    <p:sldId id="464" r:id="rId41"/>
    <p:sldId id="465" r:id="rId42"/>
    <p:sldId id="407" r:id="rId43"/>
    <p:sldId id="383" r:id="rId44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989"/>
    <a:srgbClr val="C95579"/>
    <a:srgbClr val="A40000"/>
    <a:srgbClr val="FF4F4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9819" autoAdjust="0"/>
  </p:normalViewPr>
  <p:slideViewPr>
    <p:cSldViewPr snapToGrid="0">
      <p:cViewPr>
        <p:scale>
          <a:sx n="80" d="100"/>
          <a:sy n="80" d="100"/>
        </p:scale>
        <p:origin x="-1092" y="-8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9837" cy="497126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3" y="0"/>
            <a:ext cx="2929837" cy="497126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C2D1971E-0EC6-4B07-B029-6DE2BE0B3C47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5"/>
            <a:ext cx="5408930" cy="4474131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3661"/>
            <a:ext cx="2929837" cy="497126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3" y="9443661"/>
            <a:ext cx="2929837" cy="497126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A9765F0B-616A-4D47-B528-62DF76396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23B9B9-9632-45EE-BF6F-FDABBA5B5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CE44F8F-904A-4299-9C7A-5F91829ADB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F36C06D-5C8F-4205-988F-9EAC46144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E807-FEC8-458B-B970-9F50B7C86103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E480389-EA5A-4E58-B964-2007A6D73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A7A9A47-048C-4BFF-9459-4EAA5401A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330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3FAA4C-30C3-4D77-A8B6-484B4829E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43D9060-2D96-4C12-8DAC-15028B3DD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C1C79CC-EFDC-4448-AC16-AE357B42F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2581-7A5B-43C2-A906-AEA66FF04DD8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733E778-50B2-4FC2-9E5C-4DC707FF8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8BA7A36-E626-4F30-9343-51944080A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6376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AADC3533-48A0-4F8B-BAA8-D4C5E0CF89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A118541-A451-4487-8D88-FD5B924BC2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958A6B4-B2C0-4DEF-9716-2CB921DE1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450E1-6037-476F-9F51-FC4F79A79591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98AF43B-5407-489B-B416-89B561E1B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CB1A7B3-1DB5-4434-906F-0130538B6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0246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C2814A-3633-457D-8925-E0193CC9E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78749DF-C566-43B5-AD91-14C3A58E46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DF61CE9-4B15-4F4E-A4A5-9B91EEAD5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E590D-A037-4B56-A647-903CB00190D6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FB747E0-1459-4EA9-944C-1A6B743F7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289B1C6-C994-45AE-96E1-11304C17A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1568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D88401-8945-4622-8F03-3EA7A63D1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F330233-1C4C-4CE8-A0DF-FD82FC2C4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90040E1-A69C-49F1-BDD8-CE5FDCD2D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36C7-BB3C-46AF-90BF-C7E838C441B7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F84F2B7-DF87-401D-937B-49D19F49D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ECDABB6-1934-4174-9649-EB50EBB5E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2538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A0BE40A-E4E6-4872-94A8-82F6E27E7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D159CA7-4677-4DE5-9737-F8D40F7CE5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B14B51D-4114-4676-9F8E-0FF7AAEA62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C62270E-D25C-4E53-9042-D493E9667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B6EB-E0E8-4E85-93E6-A34D3E26CF09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8ECB402-2DC4-4192-8001-7315A676F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C1323B2-7098-439C-B8B1-E97EA9730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7833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8CE653-029B-458C-AC94-1ED8C49B4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271F1DA-2A61-434A-9D53-A600D9E9BD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7AA077E-B8B1-47D9-9F7A-23BA4AF44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9466344-94ED-40DD-826F-8C7630FA68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43F8189-73EC-406F-8137-6699A76CC2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2C349F6-6640-48EA-8D3F-E64A88970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633F0-458C-49B1-8BDB-E8DAA980EB14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FC8F6E66-A8CF-4242-910E-C712D4032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4E4AAA0-13F6-4272-A836-3EEFCA627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8399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DBF67D-9A9C-4194-B964-830EEAECE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FCAF74A-9588-4B9A-9D44-A19354B3D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C40F-D418-4CB3-9430-1F86B0BC40E8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01DBF8A-B075-4818-965A-F6952AA47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F8DAB99-241C-443A-8416-4AD21048B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827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684277F8-40C9-4A25-81C2-0952C7BAE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4CDB9-8BD1-4ED5-90D1-14F1B222C94C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0B51132-8035-4B1D-BE05-CD0B5BC3A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F45CB8E-4A4A-43E5-B3AE-FA22105B0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725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E95C8E-7838-4D9D-9968-0C48C3C64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5F8488F-BC94-4508-AB15-5907AD95B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386441B-8E71-4ABB-BC83-3020DEEAB7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CA2744D-FB73-4615-8391-CA8689412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F32E8-2694-4030-B234-4C914245FA25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BB3BC24-478F-4113-8374-3AAF972FE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5072A2B-E7BB-4182-80CF-660ADC1DF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5797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8AA254-2295-4482-A3E5-F2CD7390C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B58585A-3A66-40E1-8D97-5DBAAE4B69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B0CC16B-C225-42A6-BAF7-372990792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C8E5758-7C7C-4B63-A94A-7E13FCB44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46FA-27F5-466A-8E39-BA401FE80923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E70B049-5930-46FE-B0F2-8BECFADB1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63F1B2D-A26B-4BEB-9A7C-405310A86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930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A975506-F2DE-4DAA-B0E9-9C33E88DE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870EA87-8EB4-4016-957F-614047F79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5111E80-4C42-4312-9CC4-1B930D7163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AAA15-86A6-4C17-9C07-4A36EE4365B0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2A3991B-A8CA-4110-AF89-99C0D44339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FCB4AF8-2B86-496F-AD46-0E888706C2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B4198-F023-4CE2-B86B-5560ECF9F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8802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vip.1kadry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vip.1otruda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vip.1kadry.ru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e.rnk.ru/npd-doc.aspx?npmid=97&amp;npid=26372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sultant.ru/document/cons_doc_LAW_150570/2148f616e8df54933cb20dda944305919ae5e813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e.rnk.ru/npd-doc.aspx?npmid=99&amp;npid=90180766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e.rnk.ru/npd-doc.aspx?npmid=99&amp;npid=90180766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profstandart.rosmintrud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profstandart.rosmintrud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nok-nark.ru/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mailto:ryabova@vcot.info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719021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2024836" y="696037"/>
            <a:ext cx="9234567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Совет по профессиональным квалификациям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сфере безопасности труда, социальной защиты 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занятости населения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D26B038-1386-4168-A049-517BF06CAACB}"/>
              </a:ext>
            </a:extLst>
          </p:cNvPr>
          <p:cNvSpPr/>
          <p:nvPr/>
        </p:nvSpPr>
        <p:spPr>
          <a:xfrm>
            <a:off x="5089220" y="5999679"/>
            <a:ext cx="37433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Санкт-Петербург, 2019 год 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004712" y="2077156"/>
            <a:ext cx="10871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2000" b="1" dirty="0" smtClean="0">
                <a:solidFill>
                  <a:srgbClr val="A4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Профессиональные  стандарты: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2000" b="1" dirty="0" smtClean="0">
                <a:solidFill>
                  <a:srgbClr val="A4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разработки до практического применения.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2000" b="1" dirty="0" smtClean="0">
                <a:solidFill>
                  <a:srgbClr val="A4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Подтверждение  соответствия квалификации работника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2000" b="1" dirty="0" smtClean="0">
                <a:solidFill>
                  <a:srgbClr val="A4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требованиям профессионального стандарта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2000" b="1" dirty="0" smtClean="0">
                <a:solidFill>
                  <a:srgbClr val="A4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«Специалист в области охраны труда» 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593765" y="4465123"/>
            <a:ext cx="549827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Рябова Виктория Евгеньевна, 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ответственный секретарь Совета по профессиональным квалификациям в сфере безопасности труда, социальной защиты и занятости населения, </a:t>
            </a:r>
            <a:r>
              <a:rPr lang="ru-RU" sz="1600" b="1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нач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отдела ФГБУ «ВНИИ труда» </a:t>
            </a:r>
            <a:r>
              <a:rPr lang="ru-RU" sz="1600" b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Минтруда России, канд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ru-RU" sz="1600" b="1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экон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наук  </a:t>
            </a:r>
            <a:endParaRPr lang="ru-RU" sz="1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36711" y="609600"/>
            <a:ext cx="58702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Уровни квалификации </a:t>
            </a:r>
          </a:p>
        </p:txBody>
      </p:sp>
      <p:graphicFrame>
        <p:nvGraphicFramePr>
          <p:cNvPr id="9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96463464"/>
              </p:ext>
            </p:extLst>
          </p:nvPr>
        </p:nvGraphicFramePr>
        <p:xfrm>
          <a:off x="733778" y="1569155"/>
          <a:ext cx="10724444" cy="3521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3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092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919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193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21755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82330"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Показатели уровней квалификации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Основные пути достижения уровня квалификации 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996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Полномочия и  </a:t>
                      </a:r>
                    </a:p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ответственность 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Характер  </a:t>
                      </a:r>
                    </a:p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умений 	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Характер</a:t>
                      </a:r>
                    </a:p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знаний 	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00029">
                <a:tc>
                  <a:txBody>
                    <a:bodyPr/>
                    <a:lstStyle/>
                    <a:p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28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  <a:p>
                      <a:pPr algn="ctr"/>
                      <a:r>
                        <a:rPr lang="ru-RU" sz="1800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  <a:p>
                      <a:pPr algn="ctr"/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  <a:p>
                      <a:pPr algn="ctr"/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  <a:p>
                      <a:pPr algn="ctr"/>
                      <a:r>
                        <a:rPr lang="ru-RU" sz="1800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Деятельность под руководством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с проявлением самостоятельности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при решении типовых практических задач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Планирование собственной деятельности, исходя из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поставленной руководителем задачи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Индивидуальная ответственность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Решение типовых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практических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задач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Выбор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способа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действия на основе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знаний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 практи­ческого опыта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Корректировка действий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  с учетом условий их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выполнения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Понимание технологических или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методических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основ решения типовых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практических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задач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Применение специальных знаний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Основные программы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профессионального обучения – программы профессиональной подготовки по профессиям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рабочих, должностям служащих, программы переподготовки рабочих, служащих, программы повышения квалификации рабочих, служащих (до одного года)</a:t>
                      </a:r>
                      <a:endParaRPr lang="ru-RU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Практический опыт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0" marR="15240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546409" y="417688"/>
            <a:ext cx="93077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Уровни квалификации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11</a:t>
            </a:fld>
            <a:endParaRPr lang="ru-RU" dirty="0"/>
          </a:p>
        </p:txBody>
      </p:sp>
      <p:graphicFrame>
        <p:nvGraphicFramePr>
          <p:cNvPr id="7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96463464"/>
              </p:ext>
            </p:extLst>
          </p:nvPr>
        </p:nvGraphicFramePr>
        <p:xfrm>
          <a:off x="465238" y="1467555"/>
          <a:ext cx="10880094" cy="4187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1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456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237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028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10859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84998">
                <a:tc rowSpan="2">
                  <a:txBody>
                    <a:bodyPr/>
                    <a:lstStyle/>
                    <a:p>
                      <a:pPr marL="342900" indent="-342900" algn="ctr" defTabSz="914400" rtl="0" eaLnBrk="1" latinLnBrk="0" hangingPunct="1">
                        <a:buFont typeface="+mj-lt"/>
                        <a:buNone/>
                      </a:pPr>
                      <a:endParaRPr lang="en-US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ctr" defTabSz="914400" rtl="0" eaLnBrk="1" latinLnBrk="0" hangingPunct="1">
                        <a:buFont typeface="+mj-lt"/>
                        <a:buNone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Показатели уровней квалификации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Основные пути достижения уровня квалификации 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4496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Полномочия и  </a:t>
                      </a:r>
                    </a:p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ответственность 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Характер  </a:t>
                      </a:r>
                    </a:p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умений 	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Характер</a:t>
                      </a:r>
                    </a:p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знаний 	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9728">
                <a:tc>
                  <a:txBody>
                    <a:bodyPr/>
                    <a:lstStyle/>
                    <a:p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  <a:p>
                      <a:pPr algn="ctr"/>
                      <a:r>
                        <a:rPr lang="ru-RU" sz="1800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  <a:p>
                      <a:pPr algn="ctr"/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  <a:p>
                      <a:pPr algn="ctr"/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  <a:p>
                      <a:pPr algn="ctr"/>
                      <a:r>
                        <a:rPr lang="ru-RU" sz="1800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Самостоятельная деятельность по  решению практических задач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требующих самостоятельного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анализа ситуации и ее изменений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Участие 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в управлении решением поставленных задач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 рамках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подразделения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Ответственность за решение поставленных задач или результат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деятельности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  группы работников или подразделения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Решение различных типов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практических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задач с элементами проектирования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Выбор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способов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решения в изменяющихся (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различных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)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условиях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рабочей ситуации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Текущий и итоговый контроль, оценка и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коррекция деятельности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Применение профессиональных знаний технологического или методического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характера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Самостоятельный поиск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информации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необходимой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для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решения поставленных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профессиональных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задач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Образовательные программы среднего профессионального образования - программы подготовки специалистов среднего звена, программы подготовки квалифицированных рабочих (служащих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).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Основные программы профессионального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обучения –программы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профессиональной подготовки по профессиям рабочих, должностям служащих, программы переподготовки рабочих, служащих, программы повышения квалификации рабочих, служащих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Дополнительные профессиональные программы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Практический опыт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496292" y="1389413"/>
            <a:ext cx="93933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sz="20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sz="20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r>
              <a:rPr lang="ru-RU" sz="2000" dirty="0" smtClean="0"/>
              <a:t>       </a:t>
            </a:r>
            <a:endParaRPr lang="en-US" i="1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en-US" i="1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i="1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 txBox="1">
            <a:spLocks/>
          </p:cNvSpPr>
          <p:nvPr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2B4198-F023-4CE2-B86B-5560ECF9F36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8"/>
          <p:cNvSpPr txBox="1">
            <a:spLocks/>
          </p:cNvSpPr>
          <p:nvPr/>
        </p:nvSpPr>
        <p:spPr>
          <a:xfrm>
            <a:off x="1596788" y="450376"/>
            <a:ext cx="9758149" cy="7134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</a:t>
            </a:r>
            <a:endParaRPr lang="ru-RU" sz="2100" b="1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084394" y="450377"/>
            <a:ext cx="6741994" cy="4503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Уровни квалификации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2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96463464"/>
              </p:ext>
            </p:extLst>
          </p:nvPr>
        </p:nvGraphicFramePr>
        <p:xfrm>
          <a:off x="805217" y="1541734"/>
          <a:ext cx="10904562" cy="4807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2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513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4550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908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11559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42563"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</a:rPr>
                        <a:t>Показатели уровней квалификации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ru-RU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Основные </a:t>
                      </a:r>
                      <a:r>
                        <a:rPr lang="ru-R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пути достижения уровня квалификации 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0539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Полномочия и  </a:t>
                      </a:r>
                    </a:p>
                    <a:p>
                      <a:pPr algn="ctr"/>
                      <a:r>
                        <a:rPr lang="ru-RU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ответственность 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Характер  </a:t>
                      </a:r>
                    </a:p>
                    <a:p>
                      <a:pPr algn="ctr"/>
                      <a:r>
                        <a:rPr lang="ru-RU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умений 	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Характер</a:t>
                      </a:r>
                    </a:p>
                    <a:p>
                      <a:pPr algn="ctr"/>
                      <a:r>
                        <a:rPr lang="ru-RU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знаний 	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85351">
                <a:tc>
                  <a:txBody>
                    <a:bodyPr/>
                    <a:lstStyle/>
                    <a:p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  <a:p>
                      <a:pPr algn="ctr"/>
                      <a:r>
                        <a:rPr lang="ru-RU" sz="1800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  <a:p>
                      <a:pPr algn="ctr"/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  <a:p>
                      <a:pPr algn="ctr"/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  <a:p>
                      <a:pPr algn="ctr"/>
                      <a:r>
                        <a:rPr lang="ru-RU" sz="1800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Самостоятельная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деятельность, предполагающая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определение задач  собственной работы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и/или подчиненных по достижению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цели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Обеспечение взаимодействия сотрудников и смежных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подразделений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Ответственность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за результат выполнения работ на уровне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подразделения или организации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Разработка, внедрение, контроль, оценка и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корректировка 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направлений профессиональной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деятельности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технологических или методических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решений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Применение 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профессиональных знаний технологического или методического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характера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в том числе,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инновационных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Самостоятельный поиск,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анализ 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 оценка профессиональной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информации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Образовательные программы высшего образования - программы </a:t>
                      </a:r>
                      <a:r>
                        <a:rPr lang="ru-RU" sz="1400" b="1" kern="1200" dirty="0" err="1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бакалавриата</a:t>
                      </a:r>
                      <a:endParaRPr lang="ru-RU" sz="1400" b="1" kern="1200" dirty="0" smtClean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Образовательные программы среднего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профессионального образования 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программы подготовки специалистов среднего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звена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Дополнительные профессиональные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программы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Практический опыт</a:t>
                      </a:r>
                    </a:p>
                  </a:txBody>
                  <a:tcPr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496292" y="1389413"/>
            <a:ext cx="93933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sz="20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sz="20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r>
              <a:rPr lang="ru-RU" sz="2000" dirty="0" smtClean="0"/>
              <a:t>       </a:t>
            </a:r>
            <a:endParaRPr lang="en-US" i="1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en-US" i="1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i="1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 txBox="1">
            <a:spLocks/>
          </p:cNvSpPr>
          <p:nvPr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2B4198-F023-4CE2-B86B-5560ECF9F36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8"/>
          <p:cNvSpPr txBox="1">
            <a:spLocks/>
          </p:cNvSpPr>
          <p:nvPr/>
        </p:nvSpPr>
        <p:spPr>
          <a:xfrm>
            <a:off x="1596788" y="450376"/>
            <a:ext cx="9758149" cy="7134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</a:t>
            </a:r>
            <a:endParaRPr lang="ru-RU" sz="2100" b="1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084394" y="450377"/>
            <a:ext cx="6741994" cy="4503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Уровни квалификации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3" name="Содержимое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796463464"/>
              </p:ext>
            </p:extLst>
          </p:nvPr>
        </p:nvGraphicFramePr>
        <p:xfrm>
          <a:off x="993422" y="1603022"/>
          <a:ext cx="10758313" cy="3767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911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171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988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3136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62177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47359"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Показатели уровней квалификации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Основные пути достижения уровня квалификации 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051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Полномочия и  </a:t>
                      </a:r>
                    </a:p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ответственность 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Характер  </a:t>
                      </a:r>
                    </a:p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умений 	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Характер</a:t>
                      </a:r>
                    </a:p>
                    <a:p>
                      <a:pPr algn="ctr"/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знаний 	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89484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  <a:p>
                      <a:pPr algn="ctr"/>
                      <a:r>
                        <a:rPr lang="ru-RU" sz="1800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  <a:p>
                      <a:pPr algn="ctr"/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  <a:p>
                      <a:pPr algn="ctr"/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  <a:p>
                      <a:pPr algn="ctr"/>
                      <a:r>
                        <a:rPr lang="ru-RU" sz="1800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Определение стратегии, управление процессами и деятельностью, в том числе,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инновационной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, с принятием решения на уровне крупных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организаций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или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подразделений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Ответственность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за результаты деятельности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крупных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организаций или подразделений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Решение задач развития области профессиональной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деятельности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 (или) организации с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использованием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разнообразных методов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 технологий, в том числе, инновационных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Разработка новых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методов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, технологий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Понимание методологических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основ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профессиональной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Создание новых знаний прикладного характера  в определенной области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Определение источников и поиск информации, необходимой для развития области профессиональной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деятельности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 /или организации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Образовательные программы высшего образования – программы магистратуры или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специалитета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Дополнительные профессиональные программы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Практический опыт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544797" y="660770"/>
            <a:ext cx="93077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Основные характеристики профессионального стандарта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69481" y="1417284"/>
            <a:ext cx="3936437" cy="118077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Обобщенная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 трудовая функция (ОТФ)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2543605" y="2771485"/>
            <a:ext cx="672075" cy="576064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36463" y="3389965"/>
            <a:ext cx="3840427" cy="914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Трудовая функция  (ТФ)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587148" y="4398076"/>
            <a:ext cx="646176" cy="576064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40452" y="5031634"/>
            <a:ext cx="4032448" cy="914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Трудовые действия  (ТД)</a:t>
            </a:r>
            <a:endParaRPr lang="ru-RU" sz="1400" b="1" dirty="0">
              <a:solidFill>
                <a:schemeClr val="tx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4905918" y="1494971"/>
            <a:ext cx="3628482" cy="31025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051061" y="1818986"/>
            <a:ext cx="3149510" cy="77907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876800" y="1799771"/>
            <a:ext cx="3454400" cy="34834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847771" y="1814286"/>
            <a:ext cx="3468915" cy="146594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508001" y="5994400"/>
            <a:ext cx="2452914" cy="691728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Необходимые умения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297177" y="6168570"/>
            <a:ext cx="2496277" cy="458373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55233" y="6125029"/>
            <a:ext cx="2496277" cy="478971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Необходимые знания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8215086" y="1316247"/>
            <a:ext cx="3222171" cy="381924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               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Уровень квалификации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8171543" y="1785257"/>
            <a:ext cx="3352800" cy="53853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      Возможные 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        наименования должностей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8418286" y="2467429"/>
            <a:ext cx="3236685" cy="449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       </a:t>
            </a:r>
            <a:r>
              <a:rPr lang="ru-RU" sz="1600" b="1" dirty="0" smtClean="0">
                <a:solidFill>
                  <a:schemeClr val="tx1"/>
                </a:solidFill>
              </a:rPr>
              <a:t>Требования к образованию           и обучению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8416672" y="3091542"/>
            <a:ext cx="2614185" cy="53702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         </a:t>
            </a:r>
            <a:r>
              <a:rPr lang="ru-RU" sz="1600" b="1" dirty="0" smtClean="0">
                <a:solidFill>
                  <a:schemeClr val="tx1"/>
                </a:solidFill>
              </a:rPr>
              <a:t>Требования  к опыту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          практической работы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878286" y="3823855"/>
            <a:ext cx="5771407" cy="20663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Квалификация</a:t>
            </a:r>
            <a:r>
              <a:rPr lang="ru-RU" sz="1400" b="1" u="sng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работника - </a:t>
            </a:r>
            <a:r>
              <a:rPr lang="ru-RU" sz="1400" b="1" i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уровень знаний</a:t>
            </a:r>
            <a:r>
              <a:rPr lang="ru-RU" sz="1400" b="1" i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1400" b="1" i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умений, профессиональных навыков</a:t>
            </a:r>
            <a:r>
              <a:rPr lang="ru-RU" sz="1400" b="1" i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i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опыта</a:t>
            </a:r>
            <a:r>
              <a:rPr lang="ru-RU" sz="1400" b="1" i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работы работника</a:t>
            </a:r>
          </a:p>
          <a:p>
            <a:pPr algn="ct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(ч.2 ст. 195.1 ТК РФ)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774209" y="545910"/>
            <a:ext cx="9579591" cy="996287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Приказ  Минтруда России от 4 августа 2014 г. № 524н 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«Об утверждении профессионального стандарта                                            «Специалист в области охраны труда»</a:t>
            </a:r>
          </a:p>
        </p:txBody>
      </p:sp>
      <p:sp>
        <p:nvSpPr>
          <p:cNvPr id="10" name="Содержимое 2"/>
          <p:cNvSpPr>
            <a:spLocks noGrp="1"/>
          </p:cNvSpPr>
          <p:nvPr>
            <p:ph idx="1"/>
          </p:nvPr>
        </p:nvSpPr>
        <p:spPr>
          <a:xfrm>
            <a:off x="982133" y="1546577"/>
            <a:ext cx="10329334" cy="4143023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just">
              <a:buNone/>
            </a:pPr>
            <a:r>
              <a:rPr lang="ru-RU" sz="1800" dirty="0"/>
              <a:t>            </a:t>
            </a:r>
            <a:endParaRPr lang="ru-RU" sz="1800" dirty="0" smtClean="0"/>
          </a:p>
          <a:p>
            <a:pPr algn="just">
              <a:buNone/>
            </a:pPr>
            <a:r>
              <a:rPr lang="en-US" sz="1800" dirty="0" smtClean="0"/>
              <a:t>             </a:t>
            </a:r>
            <a:r>
              <a:rPr lang="ru-RU" sz="1800" dirty="0" smtClean="0"/>
              <a:t>В </a:t>
            </a:r>
            <a:r>
              <a:rPr lang="ru-RU" sz="1800" dirty="0"/>
              <a:t>соответствии с пунктом 22 Правил разработки, утверждения и применения профессиональных стандартов, утвержденных постановлением Правительства Российской Федерации от 22 января 2013 г</a:t>
            </a:r>
            <a:r>
              <a:rPr lang="ru-RU" sz="1800" dirty="0" smtClean="0"/>
              <a:t>.  № </a:t>
            </a:r>
            <a:r>
              <a:rPr lang="ru-RU" sz="1800" dirty="0"/>
              <a:t>23 (Собрание законодательства Российской Федерации, 2013</a:t>
            </a:r>
            <a:r>
              <a:rPr lang="ru-RU" sz="1800" dirty="0" smtClean="0"/>
              <a:t>,              </a:t>
            </a:r>
            <a:r>
              <a:rPr lang="ru-RU" sz="1800" dirty="0"/>
              <a:t>№ 4, ст. 293), приказываю: </a:t>
            </a:r>
          </a:p>
          <a:p>
            <a:pPr algn="just">
              <a:buNone/>
            </a:pPr>
            <a:r>
              <a:rPr lang="ru-RU" sz="1800" dirty="0"/>
              <a:t>            Утвердить прилагаемый профессиональный стандарт "Специалист в области охраны труда". </a:t>
            </a:r>
          </a:p>
          <a:p>
            <a:pPr algn="just">
              <a:buNone/>
            </a:pPr>
            <a:endParaRPr lang="ru-RU" sz="1800" dirty="0"/>
          </a:p>
          <a:p>
            <a:pPr>
              <a:buNone/>
            </a:pPr>
            <a:r>
              <a:rPr lang="ru-RU" sz="1800" dirty="0"/>
              <a:t>      </a:t>
            </a:r>
            <a:r>
              <a:rPr lang="en-US" sz="1800" dirty="0" smtClean="0"/>
              <a:t>       </a:t>
            </a:r>
            <a:r>
              <a:rPr lang="ru-RU" sz="1800" dirty="0" smtClean="0"/>
              <a:t>Источник </a:t>
            </a:r>
            <a:r>
              <a:rPr lang="ru-RU" sz="1800" dirty="0"/>
              <a:t>публикации </a:t>
            </a:r>
          </a:p>
          <a:p>
            <a:pPr>
              <a:buNone/>
            </a:pPr>
            <a:r>
              <a:rPr lang="ru-RU" sz="1800" dirty="0"/>
              <a:t>     </a:t>
            </a:r>
            <a:r>
              <a:rPr lang="en-US" sz="1800" dirty="0" smtClean="0"/>
              <a:t>        </a:t>
            </a:r>
            <a:r>
              <a:rPr lang="ru-RU" sz="1800" dirty="0" smtClean="0"/>
              <a:t> </a:t>
            </a:r>
            <a:r>
              <a:rPr lang="ru-RU" sz="1800" dirty="0"/>
              <a:t>"Бюллетень нормативных актов федеральных органов исполнительной власти", </a:t>
            </a:r>
            <a:r>
              <a:rPr lang="en-US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               </a:t>
            </a:r>
            <a:r>
              <a:rPr lang="ru-RU" sz="1800" dirty="0" smtClean="0"/>
              <a:t> </a:t>
            </a:r>
            <a:r>
              <a:rPr lang="ru-RU" sz="1800" dirty="0"/>
              <a:t>№ 51, 22.12.2014 г.</a:t>
            </a:r>
          </a:p>
          <a:p>
            <a:pPr>
              <a:buNone/>
            </a:pPr>
            <a:r>
              <a:rPr lang="en-US" sz="1800" dirty="0" smtClean="0"/>
              <a:t>          </a:t>
            </a:r>
            <a:endParaRPr lang="ru-RU" sz="1800" dirty="0"/>
          </a:p>
          <a:p>
            <a:pPr>
              <a:buNone/>
            </a:pPr>
            <a:r>
              <a:rPr lang="ru-RU" sz="1800" dirty="0"/>
              <a:t>       </a:t>
            </a:r>
            <a:r>
              <a:rPr lang="en-US" sz="1800" dirty="0" smtClean="0"/>
              <a:t>      </a:t>
            </a:r>
            <a:r>
              <a:rPr lang="ru-RU" sz="1800" dirty="0" smtClean="0"/>
              <a:t>Начало </a:t>
            </a:r>
            <a:r>
              <a:rPr lang="ru-RU" sz="1800" dirty="0"/>
              <a:t>действия документа – 02.01.2015г.</a:t>
            </a: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774209" y="286603"/>
            <a:ext cx="9579591" cy="532263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Профстандарт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«Специалист в области  охраны труда»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82631197"/>
              </p:ext>
            </p:extLst>
          </p:nvPr>
        </p:nvGraphicFramePr>
        <p:xfrm>
          <a:off x="5841241" y="808439"/>
          <a:ext cx="5895831" cy="5574704"/>
        </p:xfrm>
        <a:graphic>
          <a:graphicData uri="http://schemas.openxmlformats.org/drawingml/2006/table">
            <a:tbl>
              <a:tblPr/>
              <a:tblGrid>
                <a:gridCol w="4412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495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24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272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268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0268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18966">
                <a:tc gridSpan="6"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II.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Описание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трудовых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функций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,                                                                                                                                                                              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входящих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в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профессиональный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стандарт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                                                                                 (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функциональная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карта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вида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профессиональной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деятельности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2989"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Обобщенные трудовые функции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Трудовые функции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7588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уровень квалификации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уровень (подуровень) квалификации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8755">
                <a:tc rowSpan="4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Внедрение и обеспечение функционирования системы управления охраной труда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Нормативное обеспечение системы управления охраной труда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A/01.6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5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подготовки работников в области охраны труда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A/02.6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46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Информационное взаимодействие по вопросам условий и охраны труда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A/03.6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63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снижения уровней профессиональных рисков с учетом условий труда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A/04.6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5171">
                <a:tc rowSpan="3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Мониторинг системы управления охраной труда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контроля  за соблюдением требований охраны труда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В/01.6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5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контроля за состоянием условий труда на рабочих местах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В/02.6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6155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расследования и учета  несчастных случаев на производстве и профессиональных заболеваний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В/03.6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738669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Планирование, разработка и совершенствование системы управления охраной труда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Определение целей и задач (политики), процессов управления охраной труда и оценка эффективности системы управления охраной труда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С/01.7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6155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Распределение полномочий, ответственности, обязанностей по вопросам охраны труда и обоснование ресурсного обеспечения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С/02.7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03608482"/>
              </p:ext>
            </p:extLst>
          </p:nvPr>
        </p:nvGraphicFramePr>
        <p:xfrm>
          <a:off x="545911" y="1965278"/>
          <a:ext cx="5104262" cy="4365906"/>
        </p:xfrm>
        <a:graphic>
          <a:graphicData uri="http://schemas.openxmlformats.org/drawingml/2006/table">
            <a:tbl>
              <a:tblPr/>
              <a:tblGrid>
                <a:gridCol w="18015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20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0075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7604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Деятельность по планированию, организации, контролю и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совершенствованию управления охраной труда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-----------------------------------------------------------------------------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40.054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2168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(наименование вида профессиональной деятельности)                                 </a:t>
                      </a: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                                       </a:t>
                      </a: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Код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734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Основная цель вида профессиональной деятельности: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878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7085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Профилактика несчастных случаев на производстве и профессиональных заболеваний, снижение уровня воздействия (устранение воздействия) на работников вредных и (или) опасных производственных факторов, уровней профессиональных рисков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878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343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Группа занятий: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0878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725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2149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Архитекторы, инженеры и специалисты родственных профессий, не вошедшие в другие группы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88496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(код ОКЗ  </a:t>
                      </a:r>
                      <a:r>
                        <a:rPr lang="en-US" sz="800" dirty="0">
                          <a:latin typeface="Times New Roman"/>
                          <a:ea typeface="Calibri"/>
                          <a:cs typeface="Times New Roman"/>
                        </a:rPr>
                        <a:t>&lt;1 &gt;)                                                                               (</a:t>
                      </a: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наименование)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923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Отнесение к видам экономической деятельности: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11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01.11 - 99.00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Все виды экономической деятельности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05266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(код ОКВЭД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 &lt;2&gt;)                                          (наименование вида экономической деятельности)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60" marR="310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1576316" y="977480"/>
            <a:ext cx="303468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СПЕЦИАЛИСТ В ОБЛАСТИ  ОХРАНЫ ТРУДА</a:t>
            </a: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4611908" y="1321338"/>
            <a:ext cx="792088" cy="2308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192</a:t>
            </a: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4423179" y="1579176"/>
            <a:ext cx="11521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Регистрационный  номер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396921" y="1565128"/>
            <a:ext cx="109998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hangingPunct="0"/>
            <a:r>
              <a:rPr lang="en-US" sz="900" dirty="0" smtClean="0">
                <a:latin typeface="Times New Roman"/>
                <a:ea typeface="Calibri"/>
                <a:cs typeface="Times New Roman"/>
              </a:rPr>
              <a:t>I. </a:t>
            </a:r>
            <a:r>
              <a:rPr lang="ru-RU" sz="900" dirty="0" smtClean="0">
                <a:latin typeface="Times New Roman"/>
                <a:ea typeface="Calibri"/>
                <a:cs typeface="Times New Roman"/>
              </a:rPr>
              <a:t>Общие сведения</a:t>
            </a:r>
            <a:endParaRPr lang="ru-RU" sz="9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889502" y="2143148"/>
            <a:ext cx="365760" cy="36576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/>
              <a:t>А</a:t>
            </a:r>
            <a:endParaRPr lang="ru-RU" sz="1100" b="1" dirty="0"/>
          </a:p>
        </p:txBody>
      </p:sp>
      <p:sp>
        <p:nvSpPr>
          <p:cNvPr id="22" name="Овал 21"/>
          <p:cNvSpPr/>
          <p:nvPr/>
        </p:nvSpPr>
        <p:spPr>
          <a:xfrm>
            <a:off x="5889502" y="3675066"/>
            <a:ext cx="365760" cy="36576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/>
              <a:t>В</a:t>
            </a:r>
            <a:endParaRPr lang="ru-RU" sz="1100" b="1" dirty="0"/>
          </a:p>
        </p:txBody>
      </p:sp>
      <p:sp>
        <p:nvSpPr>
          <p:cNvPr id="23" name="Овал 22"/>
          <p:cNvSpPr/>
          <p:nvPr/>
        </p:nvSpPr>
        <p:spPr>
          <a:xfrm>
            <a:off x="8217066" y="2166899"/>
            <a:ext cx="365760" cy="36576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/>
              <a:t>6</a:t>
            </a:r>
            <a:endParaRPr lang="ru-RU" sz="1100" b="1" dirty="0"/>
          </a:p>
        </p:txBody>
      </p:sp>
      <p:sp>
        <p:nvSpPr>
          <p:cNvPr id="24" name="Овал 23"/>
          <p:cNvSpPr/>
          <p:nvPr/>
        </p:nvSpPr>
        <p:spPr>
          <a:xfrm>
            <a:off x="8264567" y="3781943"/>
            <a:ext cx="365760" cy="36576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/>
              <a:t>6</a:t>
            </a:r>
            <a:endParaRPr lang="ru-RU" sz="1100" b="1" dirty="0"/>
          </a:p>
        </p:txBody>
      </p:sp>
      <p:sp>
        <p:nvSpPr>
          <p:cNvPr id="25" name="Овал 24"/>
          <p:cNvSpPr/>
          <p:nvPr/>
        </p:nvSpPr>
        <p:spPr>
          <a:xfrm>
            <a:off x="5889502" y="5135730"/>
            <a:ext cx="365760" cy="36576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/>
              <a:t>С</a:t>
            </a:r>
            <a:endParaRPr lang="ru-RU" sz="1100" b="1" dirty="0"/>
          </a:p>
        </p:txBody>
      </p:sp>
      <p:sp>
        <p:nvSpPr>
          <p:cNvPr id="26" name="Овал 25"/>
          <p:cNvSpPr/>
          <p:nvPr/>
        </p:nvSpPr>
        <p:spPr>
          <a:xfrm>
            <a:off x="8264567" y="5111980"/>
            <a:ext cx="365760" cy="36576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/>
              <a:t>6</a:t>
            </a:r>
            <a:endParaRPr lang="ru-RU" sz="1100" b="1" dirty="0"/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729553" y="382138"/>
            <a:ext cx="7779224" cy="491319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    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Профстандарт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«Специалист в области  охраны труда» 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1207215"/>
              </p:ext>
            </p:extLst>
          </p:nvPr>
        </p:nvGraphicFramePr>
        <p:xfrm>
          <a:off x="614149" y="1228299"/>
          <a:ext cx="7096834" cy="5484259"/>
        </p:xfrm>
        <a:graphic>
          <a:graphicData uri="http://schemas.openxmlformats.org/drawingml/2006/table">
            <a:tbl>
              <a:tblPr/>
              <a:tblGrid>
                <a:gridCol w="15298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73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011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84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6492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4022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2588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7191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III Характеристика обобщенных трудовых  функций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7547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3.1 Обобщенная трудовая функция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321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45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Внедрение и обеспечение функционирования системы управления охраной труда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Код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Уровень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квалификации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1321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88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Происхождение обобщенной трудовой функции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Оригинал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X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Заимствовано из оригинала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4627"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       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оригинала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Регистрационный номер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профессионального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стандарта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1321">
                <a:tc>
                  <a:txBody>
                    <a:bodyPr/>
                    <a:lstStyle/>
                    <a:p>
                      <a:pPr algn="l" fontAlgn="ctr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6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688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Возможные наименования должностей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Специалист по охране труда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95060">
                <a:tc>
                  <a:txBody>
                    <a:bodyPr/>
                    <a:lstStyle/>
                    <a:p>
                      <a:pPr algn="l" fontAlgn="ctr"/>
                      <a:endParaRPr lang="ru-RU" sz="6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20183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Требования к образованию и обучению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Высшее образование по направлению подготовки "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Техносферная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безопасность" или соответствующим ему направлениям подготовки (специальностям) по обеспечению безопасности производственной деятельности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либо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высшее образование и дополнительное профессиональное образование (профессиональная переподготовка) в области охраны труда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либо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среднее образование и дополнительное профессиональное образование (профессиональная переподготовка) в области охраны труда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34627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Требования к опыту практической работы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Без предъявления требований к опыту практической работы, а при наличии среднего профессионального образования стаж работы в области охраны труда не менее 3 лет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62357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Особые условия допуска к работе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При наличии у работодателя опасных производственных объектов - соответствующая подготовка и аттестация в области промышленной безопасности &lt;</a:t>
                      </a:r>
                      <a:r>
                        <a:rPr lang="ru-RU" sz="1000" b="0" i="0" u="sng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&gt;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8048928" y="1296538"/>
          <a:ext cx="3715442" cy="4326340"/>
        </p:xfrm>
        <a:graphic>
          <a:graphicData uri="http://schemas.openxmlformats.org/drawingml/2006/table">
            <a:tbl>
              <a:tblPr/>
              <a:tblGrid>
                <a:gridCol w="10403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129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621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87551"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Дополнительные характеристики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9016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документа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базовой группы должности (профессии) или специальности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8279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ОКЗ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2149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Архитекторы, инженеры и специалисты родственных профессий, не вошедшие  в другие группы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665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1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Специалист по охране труда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39002"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ОКСО &lt;</a:t>
                      </a:r>
                      <a:r>
                        <a:rPr lang="ru-RU" sz="1100" b="0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&gt;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280101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Безопасность  жизнедеятельности в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техносфере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901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280102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Безопасность  технологических процессов и производств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2088108" y="4449169"/>
            <a:ext cx="5759356" cy="1210649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651995" y="1941268"/>
            <a:ext cx="365760" cy="36576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/>
              <a:t>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7276079" y="1941269"/>
            <a:ext cx="365760" cy="36576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/>
              <a:t>6</a:t>
            </a:r>
            <a:endParaRPr lang="ru-RU" sz="1100" b="1" dirty="0"/>
          </a:p>
        </p:txBody>
      </p:sp>
      <p:sp>
        <p:nvSpPr>
          <p:cNvPr id="16" name="Овал 15"/>
          <p:cNvSpPr/>
          <p:nvPr/>
        </p:nvSpPr>
        <p:spPr>
          <a:xfrm>
            <a:off x="8052179" y="3889612"/>
            <a:ext cx="914400" cy="28660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ЕКС</a:t>
            </a:r>
            <a:r>
              <a:rPr lang="en-US" sz="1100" u="sng" dirty="0" smtClean="0">
                <a:solidFill>
                  <a:schemeClr val="tx1"/>
                </a:solidFill>
              </a:rPr>
              <a:t>&lt;</a:t>
            </a:r>
            <a:r>
              <a:rPr lang="ru-RU" sz="1100" u="sng" dirty="0" smtClean="0">
                <a:solidFill>
                  <a:schemeClr val="tx1"/>
                </a:solidFill>
              </a:rPr>
              <a:t>4</a:t>
            </a:r>
            <a:r>
              <a:rPr lang="en-US" sz="1100" dirty="0" smtClean="0">
                <a:solidFill>
                  <a:schemeClr val="tx1"/>
                </a:solidFill>
              </a:rPr>
              <a:t>&gt;</a:t>
            </a:r>
            <a:endParaRPr lang="ru-RU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774209" y="423081"/>
            <a:ext cx="9579591" cy="69603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Профстандарт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«Специалист в области  охраны труда»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7394745" y="1130851"/>
          <a:ext cx="4219499" cy="4642151"/>
        </p:xfrm>
        <a:graphic>
          <a:graphicData uri="http://schemas.openxmlformats.org/drawingml/2006/table">
            <a:tbl>
              <a:tblPr/>
              <a:tblGrid>
                <a:gridCol w="10804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45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444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82199"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Дополнительные характеристики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93334"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документа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базовой группы должности (профессии) или специалиста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41668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ОКЗ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2149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Архитекторы, инженеры и специалисты родственных профессий, не вошедшие  в другие группы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349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Специалист по охране труда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45003"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ОКСО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280101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Безопасность жизнедеятельности 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техносфере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450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280102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Безопасность  технологических процессов и производств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3" name="Овал 12"/>
          <p:cNvSpPr/>
          <p:nvPr/>
        </p:nvSpPr>
        <p:spPr>
          <a:xfrm>
            <a:off x="7457527" y="3794078"/>
            <a:ext cx="914400" cy="28660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ЕКС</a:t>
            </a:r>
            <a:endParaRPr lang="ru-RU" sz="1100" dirty="0">
              <a:solidFill>
                <a:schemeClr val="tx1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1207215"/>
              </p:ext>
            </p:extLst>
          </p:nvPr>
        </p:nvGraphicFramePr>
        <p:xfrm>
          <a:off x="477673" y="1209968"/>
          <a:ext cx="6315012" cy="5419641"/>
        </p:xfrm>
        <a:graphic>
          <a:graphicData uri="http://schemas.openxmlformats.org/drawingml/2006/table">
            <a:tbl>
              <a:tblPr/>
              <a:tblGrid>
                <a:gridCol w="13613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260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15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3086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8066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3664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6795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71918">
                <a:tc gridSpan="7"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7547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3.2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Обобщенная трудовая функция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321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45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Мониторинг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функционирования системы управления охраной труда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Код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Уровень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квалификации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1321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88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Происхождение обобщенной трудовой функции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Оригинал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X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Заимствовано из оригинала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4627"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       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оригинала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Регистрационный номер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профессионального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стандарта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1321">
                <a:tc>
                  <a:txBody>
                    <a:bodyPr/>
                    <a:lstStyle/>
                    <a:p>
                      <a:pPr algn="l" fontAlgn="ctr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6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688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Возможные наименования должностей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Специалист по охране труда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95060">
                <a:tc>
                  <a:txBody>
                    <a:bodyPr/>
                    <a:lstStyle/>
                    <a:p>
                      <a:pPr algn="l" fontAlgn="ctr"/>
                      <a:endParaRPr lang="ru-RU" sz="6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062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Требования к образованию и обучению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Высшее образование по направлению подготовки "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Техносферная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безопасность" или соответствующим ему направлениям подготовки (специальностям) по обеспечению безопасности производственной деятельности либо высшее образование и дополнительное профессиональное образование (профессиональная переподготовка) в области охраны труда либо среднее образование и дополнительное профессиональное образование (профессиональная переподготовка) в области охраны труда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34627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Требования к опыту практической работы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Без предъявления требований к опыту практической работы, а при наличии среднего профессионального образования стаж работы в области охраны труда не менее 3 лет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62357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Особые условия допуска к работе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При наличии у работодателя опасных производственных объектов - соответствующая подготовка и аттестация в области промышленной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безопасности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793174" y="4449170"/>
            <a:ext cx="5248895" cy="1132234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927601" y="1953143"/>
            <a:ext cx="365760" cy="36576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/>
              <a:t>В</a:t>
            </a:r>
            <a:endParaRPr lang="ru-RU" sz="1100" b="1" dirty="0"/>
          </a:p>
        </p:txBody>
      </p:sp>
      <p:sp>
        <p:nvSpPr>
          <p:cNvPr id="17" name="Овал 16"/>
          <p:cNvSpPr/>
          <p:nvPr/>
        </p:nvSpPr>
        <p:spPr>
          <a:xfrm>
            <a:off x="6376390" y="1941268"/>
            <a:ext cx="365760" cy="36576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 smtClean="0"/>
              <a:t>6</a:t>
            </a:r>
            <a:endParaRPr lang="ru-RU" sz="1100" b="1" dirty="0"/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19</a:t>
            </a:fld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774209" y="545911"/>
            <a:ext cx="9579591" cy="487242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Профстандарт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«Специалист в области охраны труда»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1207215"/>
              </p:ext>
            </p:extLst>
          </p:nvPr>
        </p:nvGraphicFramePr>
        <p:xfrm>
          <a:off x="465799" y="1282889"/>
          <a:ext cx="6113132" cy="5415363"/>
        </p:xfrm>
        <a:graphic>
          <a:graphicData uri="http://schemas.openxmlformats.org/drawingml/2006/table">
            <a:tbl>
              <a:tblPr/>
              <a:tblGrid>
                <a:gridCol w="1317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740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158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791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5890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0989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5299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46498">
                <a:tc gridSpan="7"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7547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3.3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Обобщенная трудовая функция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321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45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Планирование,  разработка и совершенствование системы управления охраной труда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Код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Уровень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квалификации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1321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88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Происхождение обобщенной трудовой функции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Оригинал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X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Заимствовано из оригинала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4627"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       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оригинала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Регистрационный номер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профессионального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стандарта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1321">
                <a:tc>
                  <a:txBody>
                    <a:bodyPr/>
                    <a:lstStyle/>
                    <a:p>
                      <a:pPr algn="l" fontAlgn="ctr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6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688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Возможные наименования должностей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 Руководитель службы охраны труда</a:t>
                      </a:r>
                    </a:p>
                    <a:p>
                      <a:pPr algn="l" fontAlgn="ctr"/>
                      <a:r>
                        <a:rPr lang="ru-RU" sz="10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Специалист </a:t>
                      </a:r>
                      <a:r>
                        <a:rPr lang="ru-RU" sz="1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по охране труда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95060">
                <a:tc>
                  <a:txBody>
                    <a:bodyPr/>
                    <a:lstStyle/>
                    <a:p>
                      <a:pPr algn="l" fontAlgn="ctr"/>
                      <a:endParaRPr lang="ru-RU" sz="6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062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Требования к образованию и обучению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Высшее образование по направлению подготовки "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Техносферная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безопасность" или соответствующим ему направлениям подготовки (специальностям) по обеспечению безопасности производственной деятельности либо высшее образование и дополнительное профессиональное образование (профессиональная переподготовка) в области охраны труда </a:t>
                      </a:r>
                    </a:p>
                    <a:p>
                      <a:pPr algn="just" fontAlgn="t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34627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Требования к опыту практической работы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Не</a:t>
                      </a:r>
                      <a:r>
                        <a:rPr lang="ru-RU" sz="1000" b="1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 менее пяти лет в области охраны труда</a:t>
                      </a:r>
                      <a:endParaRPr lang="ru-RU" sz="10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62357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Особые условия допуска к работе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При наличии у работодателя опасных производственных объектов - соответствующая подготовка и аттестация в области промышленной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безопасности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394745" y="1294410"/>
          <a:ext cx="4278699" cy="4821381"/>
        </p:xfrm>
        <a:graphic>
          <a:graphicData uri="http://schemas.openxmlformats.org/drawingml/2006/table">
            <a:tbl>
              <a:tblPr/>
              <a:tblGrid>
                <a:gridCol w="10956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43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787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93094"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Дополнительные характеристики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31686"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документа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базовой группы должности (профессии) или специалиста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89608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ОКЗ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2149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Архитекторы, инженеры и специалисты родственных профессий, не вошедшие  в другие группы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5945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Специалист по охране труда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73767"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ОКСО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280101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Безопасность жизнедеятельности 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техносфере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737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280102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Безопасность  технологических процессов и производств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793175" y="4558352"/>
            <a:ext cx="4866932" cy="1023052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749471" y="1976893"/>
            <a:ext cx="365760" cy="36576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/>
              <a:t>С</a:t>
            </a:r>
            <a:endParaRPr lang="ru-RU" sz="1100" b="1" dirty="0"/>
          </a:p>
        </p:txBody>
      </p:sp>
      <p:sp>
        <p:nvSpPr>
          <p:cNvPr id="14" name="Овал 13"/>
          <p:cNvSpPr/>
          <p:nvPr/>
        </p:nvSpPr>
        <p:spPr>
          <a:xfrm>
            <a:off x="6196282" y="1974915"/>
            <a:ext cx="365760" cy="36576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/>
              <a:t>7</a:t>
            </a:r>
            <a:endParaRPr lang="ru-RU" sz="1100" b="1" dirty="0"/>
          </a:p>
        </p:txBody>
      </p:sp>
      <p:sp>
        <p:nvSpPr>
          <p:cNvPr id="15" name="Овал 14"/>
          <p:cNvSpPr/>
          <p:nvPr/>
        </p:nvSpPr>
        <p:spPr>
          <a:xfrm>
            <a:off x="7471175" y="4162567"/>
            <a:ext cx="914400" cy="28660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ЕКС</a:t>
            </a:r>
            <a:endParaRPr lang="ru-RU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602854" y="733341"/>
            <a:ext cx="930777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1200" b="1" dirty="0" smtClean="0">
                <a:solidFill>
                  <a:srgbClr val="009900"/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Профессиональные стандарты- современные требования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 компетенции специалистов 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1201" y="1484417"/>
            <a:ext cx="10885713" cy="503513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 </a:t>
            </a:r>
          </a:p>
          <a:p>
            <a:pPr algn="just">
              <a:buFont typeface="Arial" pitchFamily="34" charset="0"/>
              <a:buChar char="•"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Рыночная экономика за последние годы  вывела в свет огромное количество профессий, ранее не существовавших на территории России. Формирование квалификационных требований к специалистам в новых областях профессиональной деятельности происходило беспорядочно и стихийно, зачастую даже без должного соотнесения с образовательными программами высшего профессионального образования.</a:t>
            </a:r>
          </a:p>
          <a:p>
            <a:pPr algn="just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Разночтения в понимании содержания трудовых функций отдельных профессий остаются частой нормой взаимоотношений выпускника, работника и работодателя. Бизнес критикует образовательную систему, университеты указывают на неразвитость, закрытость и ограниченность представлений бизнес - сообщества о молодом специалисте. Выпускник все реже представляет себе свое место в профессиональном мире и в трех четвертях случаев находит работу «по наитию», но не по специальности.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 этом отношении одним из важнейших направлений создания 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взаимосвязанной и сбалансированной между государством и  бизнесом, работодателем и работником системы трудовых отношений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приближения образовательных программ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в системе высшего образования, так и дополнительного профессионального образования  к запросам 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работодателя к уровню подготовки специалистов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разных сферах экономической деятельности  является внедрение</a:t>
            </a: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профессиональных стандартов, представляющих собой  современные 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компетенции специалистов</a:t>
            </a:r>
          </a:p>
          <a:p>
            <a:pPr algn="just"/>
            <a:endParaRPr lang="ru-RU" sz="16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11247040" cy="764704"/>
          </a:xfrm>
        </p:spPr>
        <p:txBody>
          <a:bodyPr>
            <a:normAutofit/>
          </a:bodyPr>
          <a:lstStyle/>
          <a:p>
            <a:pPr algn="ctr"/>
            <a:r>
              <a:rPr lang="ru-RU" sz="15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Предмет оценки квалификации </a:t>
            </a:r>
            <a:r>
              <a:rPr lang="ru-RU" sz="15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5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5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sz="15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Специалист по разработке и внедрению системы управления охраной труда                                                 </a:t>
            </a:r>
            <a:r>
              <a:rPr lang="ru-RU" sz="15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5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5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ru-RU" sz="15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(6 уровень квалификации)»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84299" y="6381750"/>
            <a:ext cx="2844800" cy="476250"/>
          </a:xfrm>
        </p:spPr>
        <p:txBody>
          <a:bodyPr/>
          <a:lstStyle/>
          <a:p>
            <a:pPr>
              <a:defRPr/>
            </a:pPr>
            <a:fld id="{64772CD7-AAC5-4DDD-A5E3-D575CDFA397E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15413" y="836712"/>
            <a:ext cx="672075" cy="43204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15413" y="1484784"/>
            <a:ext cx="672075" cy="43204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15413" y="2060848"/>
            <a:ext cx="672075" cy="43204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15413" y="2636912"/>
            <a:ext cx="672075" cy="43204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15413" y="3284984"/>
            <a:ext cx="672075" cy="43204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5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15413" y="3789040"/>
            <a:ext cx="672075" cy="432048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6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15413" y="4365104"/>
            <a:ext cx="672075" cy="432048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7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15413" y="4941168"/>
            <a:ext cx="672075" cy="43204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8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15413" y="5517232"/>
            <a:ext cx="672075" cy="43204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9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775520" y="1052736"/>
            <a:ext cx="2784309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Обобщенные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</a:rPr>
              <a:t> трудовые функции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871531" y="2204864"/>
            <a:ext cx="2688299" cy="864096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     Внедрение и обеспечение  функционирования системы управления охраной труда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847861" y="908720"/>
            <a:ext cx="316835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     </a:t>
            </a:r>
            <a:r>
              <a:rPr lang="ru-RU" sz="1400" b="1" i="1" dirty="0">
                <a:solidFill>
                  <a:schemeClr val="accent1">
                    <a:lumMod val="75000"/>
                  </a:schemeClr>
                </a:solidFill>
              </a:rPr>
              <a:t>Трудовые  функции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135893" y="1412776"/>
            <a:ext cx="2880320" cy="648072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А/01.6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775520" y="4077072"/>
            <a:ext cx="2880320" cy="720080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chemeClr val="tx1"/>
                </a:solidFill>
              </a:rPr>
              <a:t>С</a:t>
            </a:r>
            <a:r>
              <a:rPr lang="ru-RU" sz="1600" b="1" dirty="0">
                <a:solidFill>
                  <a:schemeClr val="tx1"/>
                </a:solidFill>
              </a:rPr>
              <a:t> </a:t>
            </a:r>
            <a:r>
              <a:rPr lang="ru-RU" sz="1000" b="1" dirty="0">
                <a:solidFill>
                  <a:schemeClr val="tx1"/>
                </a:solidFill>
              </a:rPr>
              <a:t>Планирование, разработка и совершенствование системы управления охраной труда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8976320" y="1124744"/>
            <a:ext cx="2784309" cy="720080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u="sng" dirty="0">
                <a:solidFill>
                  <a:schemeClr val="accent1">
                    <a:lumMod val="75000"/>
                  </a:schemeClr>
                </a:solidFill>
              </a:rPr>
              <a:t>Выявление, анализ  и оценка  профессиональных рисков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39349" y="6165304"/>
            <a:ext cx="201622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Уровни квалификации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255573" y="6237312"/>
            <a:ext cx="2592288" cy="43204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Предметы оценки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775520" y="5013176"/>
            <a:ext cx="3168352" cy="108012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 </a:t>
            </a:r>
            <a:r>
              <a:rPr lang="ru-RU" sz="1000" b="1" dirty="0">
                <a:solidFill>
                  <a:schemeClr val="tx1"/>
                </a:solidFill>
              </a:rPr>
              <a:t>Требования к образованию и обучению</a:t>
            </a:r>
          </a:p>
          <a:p>
            <a:pPr algn="ctr"/>
            <a:r>
              <a:rPr lang="ru-RU" sz="1000" b="1" dirty="0">
                <a:solidFill>
                  <a:schemeClr val="tx1"/>
                </a:solidFill>
              </a:rPr>
              <a:t>Требования к опыту практической работы</a:t>
            </a:r>
          </a:p>
          <a:p>
            <a:pPr algn="ctr"/>
            <a:r>
              <a:rPr lang="ru-RU" sz="1000" b="1" dirty="0">
                <a:solidFill>
                  <a:schemeClr val="tx1"/>
                </a:solidFill>
              </a:rPr>
              <a:t>Особые условия допуска к работе</a:t>
            </a:r>
          </a:p>
          <a:p>
            <a:pPr algn="ctr"/>
            <a:r>
              <a:rPr lang="ru-RU" sz="1000" b="1" dirty="0">
                <a:solidFill>
                  <a:schemeClr val="tx1"/>
                </a:solidFill>
              </a:rPr>
              <a:t>      Другие характеристики	</a:t>
            </a:r>
          </a:p>
        </p:txBody>
      </p:sp>
      <p:sp>
        <p:nvSpPr>
          <p:cNvPr id="32" name="Стрелка вправо 31"/>
          <p:cNvSpPr/>
          <p:nvPr/>
        </p:nvSpPr>
        <p:spPr>
          <a:xfrm>
            <a:off x="5039883" y="6237312"/>
            <a:ext cx="768085" cy="484632"/>
          </a:xfrm>
          <a:prstGeom prst="rightArrow">
            <a:avLst/>
          </a:prstGeom>
          <a:noFill/>
          <a:ln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135893" y="2204864"/>
            <a:ext cx="2880320" cy="576064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А/02.6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135893" y="2924944"/>
            <a:ext cx="2880320" cy="576064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А/03.6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135893" y="3645024"/>
            <a:ext cx="2880320" cy="864096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А/04.6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sz="1100" b="1" i="1" u="sng" dirty="0">
                <a:solidFill>
                  <a:schemeClr val="accent1">
                    <a:lumMod val="75000"/>
                  </a:schemeClr>
                </a:solidFill>
              </a:rPr>
              <a:t>Обеспечение  снижения уровней профессиональных рисков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688288" y="692696"/>
            <a:ext cx="3072341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    </a:t>
            </a:r>
            <a:r>
              <a:rPr lang="ru-RU" sz="1400" b="1" i="1" dirty="0">
                <a:solidFill>
                  <a:schemeClr val="accent1">
                    <a:lumMod val="75000"/>
                  </a:schemeClr>
                </a:solidFill>
              </a:rPr>
              <a:t>Трудовые действия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1871531" y="3212976"/>
            <a:ext cx="2688299" cy="720080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chemeClr val="tx1"/>
                </a:solidFill>
              </a:rPr>
              <a:t>В </a:t>
            </a:r>
            <a:r>
              <a:rPr lang="ru-RU" sz="1000" b="1" dirty="0">
                <a:solidFill>
                  <a:schemeClr val="tx1"/>
                </a:solidFill>
              </a:rPr>
              <a:t>     Мониторинг функционирования  системы управления охраной труда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8496267" y="1484784"/>
            <a:ext cx="2784309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976320" y="2132856"/>
            <a:ext cx="2784309" cy="288032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480043" y="4869160"/>
            <a:ext cx="144016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rgbClr val="C00000"/>
                </a:solidFill>
              </a:rPr>
              <a:t>Знания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10032437" y="3645024"/>
            <a:ext cx="1248139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rgbClr val="C00000"/>
                </a:solidFill>
              </a:rPr>
              <a:t>Умения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072331" y="2564904"/>
            <a:ext cx="2688299" cy="288032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5999989" y="5949280"/>
            <a:ext cx="2400267" cy="216024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5999989" y="5157192"/>
            <a:ext cx="2400267" cy="648072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dirty="0">
                <a:solidFill>
                  <a:schemeClr val="accent1">
                    <a:lumMod val="75000"/>
                  </a:schemeClr>
                </a:solidFill>
              </a:rPr>
              <a:t>Методы и порядок оценки опасностей и профессиональных рисков работников</a:t>
            </a:r>
          </a:p>
        </p:txBody>
      </p:sp>
      <p:sp>
        <p:nvSpPr>
          <p:cNvPr id="55" name="Правая фигурная скобка 54"/>
          <p:cNvSpPr/>
          <p:nvPr/>
        </p:nvSpPr>
        <p:spPr>
          <a:xfrm>
            <a:off x="8400256" y="5013176"/>
            <a:ext cx="480053" cy="158417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Левая фигурная скобка 55"/>
          <p:cNvSpPr/>
          <p:nvPr/>
        </p:nvSpPr>
        <p:spPr>
          <a:xfrm>
            <a:off x="9072331" y="4149080"/>
            <a:ext cx="480053" cy="223224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3" name="Прямая со стрелкой 62"/>
          <p:cNvCxnSpPr>
            <a:stCxn id="16" idx="3"/>
            <a:endCxn id="19" idx="1"/>
          </p:cNvCxnSpPr>
          <p:nvPr/>
        </p:nvCxnSpPr>
        <p:spPr>
          <a:xfrm flipV="1">
            <a:off x="4559829" y="1736812"/>
            <a:ext cx="576064" cy="900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>
            <a:stCxn id="16" idx="3"/>
            <a:endCxn id="33" idx="1"/>
          </p:cNvCxnSpPr>
          <p:nvPr/>
        </p:nvCxnSpPr>
        <p:spPr>
          <a:xfrm flipV="1">
            <a:off x="4559829" y="2492896"/>
            <a:ext cx="576064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stCxn id="16" idx="3"/>
          </p:cNvCxnSpPr>
          <p:nvPr/>
        </p:nvCxnSpPr>
        <p:spPr>
          <a:xfrm>
            <a:off x="4559829" y="2636912"/>
            <a:ext cx="576064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>
            <a:stCxn id="12" idx="3"/>
            <a:endCxn id="12" idx="3"/>
          </p:cNvCxnSpPr>
          <p:nvPr/>
        </p:nvCxnSpPr>
        <p:spPr>
          <a:xfrm>
            <a:off x="1487488" y="4581128"/>
            <a:ext cx="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>
            <a:stCxn id="12" idx="3"/>
            <a:endCxn id="24" idx="1"/>
          </p:cNvCxnSpPr>
          <p:nvPr/>
        </p:nvCxnSpPr>
        <p:spPr>
          <a:xfrm flipV="1">
            <a:off x="1487488" y="4437112"/>
            <a:ext cx="288032" cy="144016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stCxn id="11" idx="3"/>
          </p:cNvCxnSpPr>
          <p:nvPr/>
        </p:nvCxnSpPr>
        <p:spPr>
          <a:xfrm flipV="1">
            <a:off x="1487488" y="3717032"/>
            <a:ext cx="384043" cy="288032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 стрелкой 107"/>
          <p:cNvCxnSpPr/>
          <p:nvPr/>
        </p:nvCxnSpPr>
        <p:spPr>
          <a:xfrm>
            <a:off x="8016213" y="4005064"/>
            <a:ext cx="1152128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 стрелкой 108"/>
          <p:cNvCxnSpPr/>
          <p:nvPr/>
        </p:nvCxnSpPr>
        <p:spPr>
          <a:xfrm>
            <a:off x="8016213" y="4077072"/>
            <a:ext cx="288032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 стрелкой 114"/>
          <p:cNvCxnSpPr>
            <a:endCxn id="25" idx="1"/>
          </p:cNvCxnSpPr>
          <p:nvPr/>
        </p:nvCxnSpPr>
        <p:spPr>
          <a:xfrm flipV="1">
            <a:off x="8016213" y="1484784"/>
            <a:ext cx="960107" cy="244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 стрелкой 122"/>
          <p:cNvCxnSpPr/>
          <p:nvPr/>
        </p:nvCxnSpPr>
        <p:spPr>
          <a:xfrm flipV="1">
            <a:off x="8112224" y="2636912"/>
            <a:ext cx="960107" cy="13681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 стрелкой 124"/>
          <p:cNvCxnSpPr>
            <a:endCxn id="44" idx="1"/>
          </p:cNvCxnSpPr>
          <p:nvPr/>
        </p:nvCxnSpPr>
        <p:spPr>
          <a:xfrm flipV="1">
            <a:off x="8016213" y="2276872"/>
            <a:ext cx="960107" cy="1800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Прямоугольник 133"/>
          <p:cNvSpPr/>
          <p:nvPr/>
        </p:nvSpPr>
        <p:spPr>
          <a:xfrm>
            <a:off x="9648395" y="4077072"/>
            <a:ext cx="2208245" cy="864096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i="1" dirty="0">
                <a:solidFill>
                  <a:schemeClr val="accent1">
                    <a:lumMod val="75000"/>
                  </a:schemeClr>
                </a:solidFill>
              </a:rPr>
              <a:t>Применять  методы идентификации опасностей и оценка профессиональных рисков</a:t>
            </a:r>
          </a:p>
        </p:txBody>
      </p:sp>
      <p:cxnSp>
        <p:nvCxnSpPr>
          <p:cNvPr id="139" name="Прямая соединительная линия 138"/>
          <p:cNvCxnSpPr>
            <a:stCxn id="16" idx="1"/>
            <a:endCxn id="11" idx="3"/>
          </p:cNvCxnSpPr>
          <p:nvPr/>
        </p:nvCxnSpPr>
        <p:spPr>
          <a:xfrm flipH="1">
            <a:off x="1487488" y="2636912"/>
            <a:ext cx="384043" cy="1368152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Прямоугольник 149"/>
          <p:cNvSpPr/>
          <p:nvPr/>
        </p:nvSpPr>
        <p:spPr>
          <a:xfrm>
            <a:off x="9648395" y="5085184"/>
            <a:ext cx="2208245" cy="432048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51" name="Прямоугольник 150"/>
          <p:cNvSpPr/>
          <p:nvPr/>
        </p:nvSpPr>
        <p:spPr>
          <a:xfrm>
            <a:off x="9648395" y="5805264"/>
            <a:ext cx="2208245" cy="432048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52" name="Прямоугольник 151"/>
          <p:cNvSpPr/>
          <p:nvPr/>
        </p:nvSpPr>
        <p:spPr>
          <a:xfrm>
            <a:off x="5999989" y="6381328"/>
            <a:ext cx="2400267" cy="216024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58" name="Прямая со стрелкой 157"/>
          <p:cNvCxnSpPr>
            <a:stCxn id="16" idx="3"/>
            <a:endCxn id="36" idx="1"/>
          </p:cNvCxnSpPr>
          <p:nvPr/>
        </p:nvCxnSpPr>
        <p:spPr>
          <a:xfrm>
            <a:off x="4559829" y="2636912"/>
            <a:ext cx="576064" cy="14401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806054" y="632178"/>
            <a:ext cx="93077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 обязательности применения профессиональных стандартов</a:t>
            </a:r>
            <a:endParaRPr lang="ru-RU" sz="2000" dirty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756356" y="1320801"/>
            <a:ext cx="10769600" cy="4233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txBody>
          <a:bodyPr/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          </a:t>
            </a:r>
            <a:r>
              <a:rPr kumimoji="0" lang="ru-RU" sz="1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Трудовой кодекс РФ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устанавливает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обязательность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применения требований, содержащихся в профессиональных стандартах в следующих случаях: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согласно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части 2 статьи 57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ТК РФ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наименование должностей, профессий, специальностей и квалификационные требования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 ним должны </a:t>
            </a:r>
            <a:r>
              <a:rPr kumimoji="0" lang="ru-RU" sz="16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соответствовать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наименованиям и требованиям, указанным в квалификационных справочниках или 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профессиональных стандартах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если в соответствии с 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ТК РФ или иными федеральными законами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выполнением работ по этим должностям, профессиям, специальностям связано 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предоставление компенсаций и льгот либо наличие ограничений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Это работа в тех </a:t>
            </a:r>
            <a:r>
              <a:rPr lang="ru-RU" sz="1600" b="1" i="1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+mj-cs"/>
              </a:rPr>
              <a:t>должностях, по профессиям и специальностям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при занятии которых работникам предоставляется: </a:t>
            </a:r>
            <a:r>
              <a:rPr kumimoji="0" lang="ru-RU" sz="16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сокращенная продолжительность рабочего времени, дополнительный отпуск (например, медицинским, педагогическим работникам), право на досрочное назначение трудовой пенсии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*, доплата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Важно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Доплаты и гарантии, предоставляемые за работу во вредных и опасных условиях труда 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по результатам </a:t>
            </a:r>
            <a:r>
              <a:rPr kumimoji="0" lang="ru-RU" sz="1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специальной оценки условий труда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(или аттестации рабочих мест) </a:t>
            </a:r>
            <a:r>
              <a:rPr kumimoji="0" lang="ru-RU" sz="1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не ведут к обязательности </a:t>
            </a:r>
            <a:r>
              <a:rPr kumimoji="0" lang="ru-RU" sz="1600" b="1" i="1" u="sng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профстандартов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Данные гарантии связаны с </a:t>
            </a:r>
            <a:r>
              <a:rPr kumimoji="0" lang="ru-RU" sz="1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вредностью конкретного рабочего места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а </a:t>
            </a:r>
            <a:r>
              <a:rPr kumimoji="0" lang="ru-RU" sz="1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с занятием по определенной должности, работой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профессии, специальности. Иногда эти основания совпадают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*</a:t>
            </a:r>
            <a:r>
              <a:rPr kumimoji="0" lang="ru-RU" sz="1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Списки № 1 и № 2 производств, работ, профессий, должностей и показателей, дающих право на льготное пенсионное обеспечение, утвержденные  постановлением Кабинета Министров от 26.01.1991 № 10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      </a:t>
            </a: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760899" y="1061156"/>
            <a:ext cx="930777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altLang="ru-RU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НАИМЕНОВАНИЕ ДОЛЖНОСТИ указывается как в ПРОФСТАНДАРТЕ,                                                          если Трудовым кодексом РФ и иными федеральными законами</a:t>
            </a: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22</a:t>
            </a:fld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3056743" y="2054579"/>
            <a:ext cx="1503967" cy="1326170"/>
          </a:xfrm>
          <a:prstGeom prst="down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7079603" y="2065866"/>
            <a:ext cx="1533820" cy="1298223"/>
          </a:xfrm>
          <a:prstGeom prst="down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1867" y="3736622"/>
            <a:ext cx="103744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установлены                                                           есть</a:t>
            </a:r>
          </a:p>
          <a:p>
            <a:r>
              <a:rPr lang="ru-RU" alt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ЛЬГОТЫ и КОМПЕНСАЦИИ</a:t>
            </a:r>
            <a:r>
              <a:rPr lang="ru-RU" altLang="ru-RU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alt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591565" y="620889"/>
            <a:ext cx="93077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 обязательности применения профессиональных стандартов</a:t>
            </a:r>
            <a:endParaRPr lang="ru-RU" sz="2000" dirty="0" smtClean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23</a:t>
            </a:fld>
            <a:endParaRPr lang="ru-RU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812800" y="1546576"/>
            <a:ext cx="10668000" cy="427849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Федеральный закон от 2 мая 2015 года №122-ФЗ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«О внесении изменений в Трудовой кодекс Российской Федерации и статьи 11 и 73 Федерального закона «Об образовании в Российской Федерации» , вступивший в силу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</a:t>
            </a:r>
            <a:r>
              <a:rPr lang="ru-RU" sz="1600" b="1" i="1" u="sng" dirty="0" smtClean="0">
                <a:solidFill>
                  <a:schemeClr val="accent1"/>
                </a:solidFill>
                <a:ea typeface="+mj-ea"/>
                <a:cs typeface="+mj-cs"/>
              </a:rPr>
              <a:t>1 июля 2016 года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ввел в Трудовой кодекс РФ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статью 195.3.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Порядок применения профессиональных стандартов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Согласно статье 195.3 ТК РФ требования к квалификации работников, содержащиеся в профессиональных стандартах,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обязательны для работодателя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случаях, если они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установлены  ТК РФ, другими федеральными законами, иными нормативными правовыми актами*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Российской Федерации.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lang="ru-RU" sz="1600" dirty="0" smtClean="0"/>
              <a:t>В других случаях эти требования носят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рекомендательный характер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.</a:t>
            </a: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600" b="1" i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+mj-cs"/>
              </a:rPr>
              <a:t>Наличие профессионального стандарта автоматически </a:t>
            </a: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600" b="1" i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+mj-cs"/>
              </a:rPr>
              <a:t>не влечет за собой его обязательности!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600" dirty="0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+mj-cs"/>
              </a:rPr>
              <a:t>           *</a:t>
            </a:r>
            <a:r>
              <a:rPr lang="ru-RU" sz="1600" dirty="0" err="1" smtClean="0">
                <a:solidFill>
                  <a:schemeClr val="accent1"/>
                </a:solidFill>
                <a:latin typeface="Times New Roman" pitchFamily="18" charset="0"/>
                <a:ea typeface="+mj-ea"/>
                <a:cs typeface="+mj-cs"/>
              </a:rPr>
              <a:t>Справочно.</a:t>
            </a:r>
            <a:r>
              <a:rPr lang="ru-RU" sz="1600" dirty="0" err="1" smtClean="0">
                <a:latin typeface="Times New Roman" pitchFamily="18" charset="0"/>
                <a:ea typeface="+mj-ea"/>
                <a:cs typeface="+mj-cs"/>
              </a:rPr>
              <a:t>К</a:t>
            </a:r>
            <a:r>
              <a:rPr lang="ru-RU" sz="1600" dirty="0" smtClean="0">
                <a:latin typeface="Times New Roman" pitchFamily="18" charset="0"/>
                <a:ea typeface="+mj-ea"/>
                <a:cs typeface="+mj-cs"/>
              </a:rPr>
              <a:t> 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иным нормативным правовым актам </a:t>
            </a:r>
            <a:r>
              <a:rPr lang="ru-RU" sz="1600" dirty="0" smtClean="0">
                <a:latin typeface="Times New Roman" pitchFamily="18" charset="0"/>
                <a:ea typeface="+mj-ea"/>
                <a:cs typeface="+mj-cs"/>
              </a:rPr>
              <a:t>относятся: указы Президента Российской Федерации; постановления и распоряжения Правительства Российской Федерации; приказы Минтранса  России, </a:t>
            </a:r>
            <a:r>
              <a:rPr lang="ru-RU" sz="1600" dirty="0" err="1" smtClean="0">
                <a:latin typeface="Times New Roman" pitchFamily="18" charset="0"/>
                <a:ea typeface="+mj-ea"/>
                <a:cs typeface="+mj-cs"/>
              </a:rPr>
              <a:t>Минобрнауки</a:t>
            </a:r>
            <a:r>
              <a:rPr lang="ru-RU" sz="1600" dirty="0" smtClean="0">
                <a:latin typeface="Times New Roman" pitchFamily="18" charset="0"/>
                <a:ea typeface="+mj-ea"/>
                <a:cs typeface="+mj-cs"/>
              </a:rPr>
              <a:t> России, Минтруда России (за исключением приказов об утверждении профессиональных стандартов), других федеральных органов исполнительной власти, которые специально устанавливают требования к работникам , выполняющим те или иные трудовые обязанности, и носят нормативный правовой характер.</a:t>
            </a:r>
          </a:p>
          <a:p>
            <a:pPr marL="228600" marR="0" lvl="0" indent="-22860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600" dirty="0" smtClean="0">
              <a:solidFill>
                <a:schemeClr val="accent1"/>
              </a:solidFill>
              <a:latin typeface="Times New Roman" pitchFamily="18" charset="0"/>
              <a:ea typeface="+mj-ea"/>
              <a:cs typeface="+mj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      </a:t>
            </a: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24</a:t>
            </a:fld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907821" y="259644"/>
            <a:ext cx="8884357" cy="869244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Порядок применения  профессиональных стандартов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19200" y="1174044"/>
            <a:ext cx="10464799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Федеральный закон от 2 мая 2015 г. № 122-ФЗ «О внесении изменений в Трудовой кодекс Российской Федерации  и статьи 11 и 73 Федерального закона «Об образовании в Российской Федерации»</a:t>
            </a:r>
          </a:p>
          <a:p>
            <a:endParaRPr lang="ru-RU" sz="1600" dirty="0" smtClean="0"/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Ст. 195.3. Трудового кодекса  Российской Федерации </a:t>
            </a:r>
          </a:p>
          <a:p>
            <a:pPr algn="just"/>
            <a:endParaRPr lang="ru-RU" altLang="ru-RU" sz="16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настоящим </a:t>
            </a:r>
            <a:r>
              <a:rPr lang="ru-RU" altLang="ru-RU" b="1" i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Кодексом, другими федеральными законами, иными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нормативными правовыми актами Российской Федерации </a:t>
            </a:r>
            <a:r>
              <a:rPr lang="ru-RU" alt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установлены </a:t>
            </a:r>
            <a:r>
              <a:rPr lang="ru-RU" altLang="ru-RU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квалификации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необходимой работнику для выполнения определенной трудовой функции, </a:t>
            </a:r>
            <a:r>
              <a:rPr lang="ru-RU" alt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профессиональные стандарты в части </a:t>
            </a:r>
            <a:r>
              <a:rPr lang="ru-RU" altLang="ru-RU" b="1" i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указанных требований обязательны для применения работодателями.</a:t>
            </a:r>
          </a:p>
          <a:p>
            <a:pPr algn="just"/>
            <a:endParaRPr lang="ru-RU" altLang="ru-RU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Характеристики квалификации, которые содержатся в профессиональных стандартах и </a:t>
            </a:r>
            <a:r>
              <a:rPr lang="ru-RU" altLang="ru-RU" b="1" i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обязательность применения которых не установлена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частью первой настоящей статьи,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применяются работодателями в качестве </a:t>
            </a:r>
            <a:r>
              <a:rPr lang="ru-RU" altLang="ru-RU" b="1" i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основы для определения требований к квалификации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с учетом особенностей выполняемых работниками трудовых функций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обусловленных применяемыми технологиями и принятой организацией производства и труда.</a:t>
            </a:r>
          </a:p>
          <a:p>
            <a:pPr algn="just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Федеральный орган исполнительной власти, осуществляющий функции по выработке государственной политики и нормативно-правовому регулированию в сфере труда, вправе давать разъяснения по вопросам применения профессиональных стандартов</a:t>
            </a:r>
            <a:endParaRPr lang="ru-RU" sz="1600" dirty="0" smtClean="0"/>
          </a:p>
          <a:p>
            <a:pPr algn="ctr"/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25</a:t>
            </a:fld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302934" y="259644"/>
            <a:ext cx="8545688" cy="654756"/>
          </a:xfrm>
          <a:prstGeom prst="rect">
            <a:avLst/>
          </a:prstGeom>
        </p:spPr>
        <p:txBody>
          <a:bodyPr>
            <a:normAutofit fontScale="82500" lnSpcReduction="10000"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Разъяснения по вопросам применения профессиональных стандартов</a:t>
            </a:r>
            <a:endParaRPr lang="ru-RU" sz="2100" b="1" dirty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982133" y="903110"/>
            <a:ext cx="10780890" cy="5757333"/>
          </a:xfrm>
          <a:prstGeom prst="rect">
            <a:avLst/>
          </a:prstGeom>
        </p:spPr>
        <p:txBody>
          <a:bodyPr/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числу 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иных нормативных правовых актов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относится, например,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Статья 9. Приобретение статуса адвоката..."/>
              </a:rPr>
              <a:t>Федеральный закон «О промышленной безопасности опасных производственных объектов» № 116-ФЗ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устанавливает </a:t>
            </a:r>
            <a:r>
              <a:rPr kumimoji="0" lang="ru-RU" sz="1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запрет на допуск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 работе на опасно производственном объекте лиц, </a:t>
            </a:r>
            <a:r>
              <a:rPr kumimoji="0" lang="ru-RU" sz="14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удовлетворяющих соответствующим квалификационным требованиям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(ст.9).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Требования к квалификации также  установлены в отношении следующих категорий работников: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авиационного персонала, экипажей воздушных судов (ст. 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Статья 53. Использование водных объектов для обеспечения пожарной безопасности..."/>
              </a:rPr>
              <a:t>53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Статья 56. Охрана водных объектов от загрязнения и засорения..."/>
              </a:rPr>
              <a:t>56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Статья 57. Охрана болот от загрязнения и засорения..."/>
              </a:rPr>
              <a:t>57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Воздушного кодекса РФ);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адвокатов (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Статья 9. Приобретение статуса адвоката..."/>
              </a:rPr>
              <a:t>ст. 9 Закона от 31 мая 2002 г. № 63-ФЗ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аудиторов (ст. 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Статья 4. Аудитор..."/>
              </a:rPr>
              <a:t>4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Статья 11. Квалификационный аттестат аудитора..."/>
              </a:rPr>
              <a:t>11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Закона от 30 декабря 2008 г. № 307-ФЗ);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801688" algn="l"/>
              </a:tabLst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главбухов в открытых акционерных обществах, страховых организациях, негосударственных пенсионных фондах, акционерных инвестиционных фондах, управляющих компаниях паевых инвестиционных фондов и иных организациях, ценные бумаги которых допущены к обращению на торгах, органах управления государственных внебюджетных фондов, в том числе территориальных (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4. В открытых акционерных обществах (за исключением кредитных организаций), страховых организациях и негосударственных пенсионных фондах, акционерных инвестиционных фондах, управляющих..."/>
              </a:rPr>
              <a:t>ч. 4 ст. 7 Закона от 6 декабря 2011 г. № 402-ФЗ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главбухов кредитных и 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некредитных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финансовых учреждений (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7. Главный бухгалтер кредитной организации и главный бухгалтер некредитной финансовой организации должны отвечать требованиям, установленным Центральным банком Российской Федерации..."/>
              </a:rPr>
              <a:t>п. 7 ст. 7 Закона от 6 декабря 2011 г. № 402-ФЗ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государственных гражданских и муниципальных служащих (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Статья 12. Квалификационные требования к должностям гражданской службы..."/>
              </a:rPr>
              <a:t>ст. 12 Закона от 27 июля 2004 г. № 79-ФЗ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Статья 9. Основные квалификационные требования для замещения должностей муниципальной службы..."/>
              </a:rPr>
              <a:t>ст. 9 Закона от 2 марта 2007 г. № 25-ФЗ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работников, занятых на подземных работах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Лица, принимаемые на подземные работы, не должны иметь медицинские противопоказания к указанным работам и должны удовлетворять соответствующим квалификационным требованиям, указанным..."/>
              </a:rPr>
              <a:t>ч. 1 ст. 330.2 ТК РФ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работников, занятых на работах с химическим оружием (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Статья 7. Обеспечение лекарственными препаратами для медицинского применения граждан, занятых на работах с химическим оружием..."/>
              </a:rPr>
              <a:t>ст. 7 Закона от 7 ноября 2000 г. № 136-ФЗ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медиков и фармацевтов (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Статья 69. Право на осуществление медицинской деятельности и фармацевтической деятельности..."/>
              </a:rPr>
              <a:t>ст. 69 Закона от 21 ноября 2011 г. № 323-ФЗ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педагогов (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Статья 331. Право на занятие педагогической деятельностью..."/>
              </a:rPr>
              <a:t>ст. 331 ТК РФ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Статья 46. Право на занятие педагогической деятельностью..."/>
              </a:rPr>
              <a:t>ст. 46 Закона от 29 декабря 2012 г. № 273-ФЗ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работников в сфере 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госзакупок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рамках Закона № 44-ФЗ (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6. Работники контрактной службы, контрактный управляющий должны иметь высшее образование или дополнительное профессиональное образование в сфере закупок..."/>
              </a:rPr>
              <a:t>ч. 6 ст. 38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tooltip="23. До 1 января 2017 года работником контрактной службы или контрактным управляющим может быть лицо, имеющее профессиональное образование или дополнительное профессиональное образование..."/>
              </a:rPr>
              <a:t>ч. 23 ст. 112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Закона от 5 апреля 2013 г. № 44-ФЗ);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судей (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ст. 4 Закона от 26 июня 1992 г. № 3132-1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26</a:t>
            </a:fld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302934" y="259644"/>
            <a:ext cx="8128000" cy="654756"/>
          </a:xfrm>
          <a:prstGeom prst="rect">
            <a:avLst/>
          </a:prstGeom>
        </p:spPr>
        <p:txBody>
          <a:bodyPr>
            <a:normAutofit fontScale="45000" lnSpcReduction="20000"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Разъяснения по вопросам применения профессиональных стандартов </a:t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3600" b="1" dirty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185332" y="1253067"/>
            <a:ext cx="10397067" cy="5056253"/>
          </a:xfrm>
          <a:prstGeom prst="rect">
            <a:avLst/>
          </a:prstGeom>
        </p:spPr>
        <p:txBody>
          <a:bodyPr/>
          <a:lstStyle/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Требования к квалификации также  установлены в отношении следующих категорий работников: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сварщиков   (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3"/>
              </a:rPr>
              <a:t>Правила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, утвержденные постановлением Госгортехнадзора России от 30 октября 1998 г. № 63);</a:t>
            </a:r>
          </a:p>
          <a:p>
            <a:pPr marL="228600" marR="0" lvl="0" indent="-22860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работников в сфере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госзакупок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 рамках Закона № 44-ФЗ (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4" tooltip="6. Работники контрактной службы, контрактный управляющий должны иметь высшее образование или дополнительное профессиональное образование в сфере закупок..."/>
              </a:rPr>
              <a:t>ч. 6 ст. 38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4" tooltip="23. До 1 января 2017 года работником контрактной службы или контрактным управляющим может быть лицо, имеющее профессиональное образование или дополнительное профессиональное образование..."/>
              </a:rPr>
              <a:t>ч. 23 ст. 112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Закона от 5 апреля 2013 г. № 44-ФЗ);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спасателей (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3"/>
              </a:rPr>
              <a:t>Статья 9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Закона от 22 августа 1995 г. № 151-ФЗ);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+mj-cs"/>
              </a:rPr>
              <a:t>специалистов  по охране труда (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+mj-cs"/>
                <a:hlinkClick r:id="rId3"/>
              </a:rPr>
              <a:t>Статья 217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+mj-cs"/>
              </a:rPr>
              <a:t> Трудового кодекса РФ);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специалистов области ветеринарии (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3"/>
              </a:rPr>
              <a:t>Статья 4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Закона от 14 мая 1993 г. № 4979-1)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27</a:t>
            </a:fld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472266" y="274638"/>
            <a:ext cx="7924801" cy="54945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Статья 217. Служба охраны труда в организации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632178" y="993423"/>
            <a:ext cx="10950221" cy="5238044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Трудовой кодекс  РФ (с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изм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. от  01 апреля 2019 года)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целях обеспечения соблюдения требований охраны труда, осуществления контроля за их выполнением у каждого работодателя, осуществляющего производственную деятельность, численность работников которого превышает 50 человек, создается служба охраны труда или вводится должность специалиста по охране труда, имеющего </a:t>
            </a:r>
            <a:r>
              <a:rPr lang="ru-RU" altLang="ru-RU" sz="40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соответствующую подготовку </a:t>
            </a:r>
            <a:r>
              <a:rPr lang="ru-RU" alt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опыт работы в этой области.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</a:t>
            </a:r>
            <a:r>
              <a:rPr kumimoji="0" lang="ru-RU" alt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Письмо Минтруда России от 26 декабря 2016 г. №15-2/ООГ- 4698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…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работодатель вправе назначить на должность специалиста по охране труда работника, имеющего соответствующую подготовку, или работника, имеющего опыт работы в области охраны труда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данном случае работодатели вправе с 1 июля 2016 г. применять профессиональный стандарт "Специалист в области охраны труда",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утвержденный </a:t>
            </a:r>
            <a:r>
              <a:rPr lang="ru-RU" alt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приказом Минтруда России от 4 августа 2014 г. N 524н</a:t>
            </a:r>
            <a:r>
              <a:rPr lang="ru-RU" alt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в соответствии </a:t>
            </a:r>
            <a:r>
              <a:rPr lang="ru-RU" altLang="ru-RU" sz="40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частью первой статьи 195.3 Кодекса</a:t>
            </a:r>
            <a:r>
              <a:rPr lang="ru-RU" alt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ru-RU" sz="4000" b="0" i="0" u="sng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4000" b="1" i="1" u="sng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Статья. Служба охраны труда у работодателя*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В целях обеспечения соблюдения требований охраны труда, осуществления контроля за их выполнением у каждого работодателя, осуществляющего производственную деятельность,  численность работников которого превышает 50 человек, создается служба охраны труда или вводится должность специалиста по охране труда.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Работники службы охраны труда или специалист по охране труда должны иметь </a:t>
            </a:r>
            <a:r>
              <a:rPr kumimoji="0" lang="ru-RU" alt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соответствующую квалификацию в области охраны труда.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*     </a:t>
            </a: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Проект Федерального закона «О внесении изменений в отдельные законодательные акты Российской Федерации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300" b="1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28</a:t>
            </a:fld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302934" y="259645"/>
            <a:ext cx="8128000" cy="395112"/>
          </a:xfrm>
          <a:prstGeom prst="rect">
            <a:avLst/>
          </a:prstGeom>
        </p:spPr>
        <p:txBody>
          <a:bodyPr>
            <a:normAutofit fontScale="52500" lnSpcReduction="2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r>
              <a:rPr lang="ru-RU" sz="34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Трудовой кодекс Российской Федерации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700" b="1" dirty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98311" y="440267"/>
            <a:ext cx="11288889" cy="6417733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400" b="1" dirty="0" smtClean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Глава 51.1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Особенности регулирования труда работников, занятых на подземных работах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Статья 330_2. Особенности приема на подземные работы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Лица, принимаемые на подземные работы, не должны иметь медицинские противопоказания к указанным работам и должны удовлетворять соответствующим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квалификационным требованиям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указанным в квалификационных справочниках, утверждаемых в порядке, устанавливаемом Правительством Российской Федерации, или соответствующим положениям </a:t>
            </a:r>
            <a:r>
              <a:rPr kumimoji="0" lang="ru-RU" sz="1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профессиональных стандартов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Глава 52.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Особенности регулирования труда педагогических работников  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Статья 331. Право на занятие педагогической деятельностью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К педагогической деятельности допускаются лица, имеющие образовательный ценз, который определяется в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порядке, установленном законодательством Российской Федерации в сфере образования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Федеральный закон от 29.12.2012 N 273-ФЗ (ред. от 02.03.2016) "Об образовании в Российской Федерации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"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Статья 46.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Право на занятие педагогической деятельностью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1. Право на занятие педагогической деятельностью имеют лица, имеющие среднее профессиональное или высшее образование и отвечающие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квалификационным требованиям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указанным в квалификационных справочниках, и (или) </a:t>
            </a:r>
            <a:r>
              <a:rPr kumimoji="0" lang="ru-RU" sz="1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профессиональным стандартам.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2. 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Номенклатура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должностей педагогических работников организаций, осуществляющих образовательную деятельность, должностей руководителей образовательных организаций утверждается Правительством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91912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29</a:t>
            </a:fld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201333" y="327378"/>
            <a:ext cx="8376356" cy="474132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Федеральный закон от 29 декабря 2012 г. №273-ФЗ</a:t>
            </a:r>
            <a:b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«Об образовании в Российской Федерации» </a:t>
            </a:r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6000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6000" b="1" dirty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30579" y="1219200"/>
            <a:ext cx="11051822" cy="4906964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Статья 51. Правовой статус руководителя образовательной организации…   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Кандидаты на должность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руководителя образовательной организации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должны иметь высшее образование и соответствовать квалификационным требованиям , указанным в квалификационных справочниках, по соответствующим  должностям руководителей образовательных организаций и (или) профессиональным стандартам.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Статья 52. иные работники образовательных организаций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1. В образовательных организациях наряду с должностями педагогических работников, научных работников предусматриваются должности инженерно-технических, административно-хозяйственных, производственных, учебно-вспомогательных, медицинских и иных работников, осуществляющих вспомогательные функции.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2. Право на занятие должностей, предусмотренных  частью 1 настоящей статьи, имеют лица, отвечающие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квалификационным требованиям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указанным в квалификационных справочниках, и (или)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профессиональным стандартам.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Приказы </a:t>
            </a:r>
            <a:r>
              <a:rPr kumimoji="0" lang="ru-RU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Минздравсоцразвития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от 11 января 2011 г. № 1н, </a:t>
            </a: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 26 августа 2010 г. № 761н.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Руководители различных типов образовательных организации должны иметь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дополнительное профессиональное образование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области государственного и муниципального управления, управления персоналом, управления проектами, менеджмента и экономики в соответствии с квалификационными требованиями, указанными в квалификационных справочниках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602854" y="435430"/>
            <a:ext cx="930777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1200" b="1" dirty="0" smtClean="0">
                <a:solidFill>
                  <a:srgbClr val="009900"/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Профессиональные стандарты: нормативная база и разъяснительные письма Минтруда России 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7030" y="1422399"/>
            <a:ext cx="10885714" cy="9869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1600" b="1" i="1" dirty="0" smtClean="0">
                <a:solidFill>
                  <a:schemeClr val="tx1"/>
                </a:solidFill>
              </a:rPr>
              <a:t>Трудовой кодекс Российской Федерации 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статья 195.1. Понятия квалификации работника, профессионального стандарта; 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статья 195.2. Порядок разработки и утверждения профессиональных стандартов; 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статья 195.3. Порядок применения профессиональных стандартов </a:t>
            </a:r>
            <a:endParaRPr lang="ru-RU" sz="14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8001" y="2583545"/>
            <a:ext cx="10871199" cy="58056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endParaRPr lang="ru-RU" sz="1600" b="1" i="1" dirty="0" smtClean="0">
              <a:solidFill>
                <a:schemeClr val="tx1"/>
              </a:solidFill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ru-RU" sz="1600" b="1" i="1" dirty="0" smtClean="0">
                <a:solidFill>
                  <a:schemeClr val="tx1"/>
                </a:solidFill>
              </a:rPr>
              <a:t>Федеральный закон от 2 мая 2015 г. № 122-ФЗ </a:t>
            </a:r>
            <a:r>
              <a:rPr lang="ru-RU" sz="1600" dirty="0" smtClean="0">
                <a:solidFill>
                  <a:schemeClr val="tx1"/>
                </a:solidFill>
              </a:rPr>
              <a:t>«О </a:t>
            </a:r>
            <a:r>
              <a:rPr lang="ru-RU" sz="1400" dirty="0" smtClean="0">
                <a:solidFill>
                  <a:schemeClr val="tx1"/>
                </a:solidFill>
              </a:rPr>
              <a:t>внесении изменений в Трудовой кодекс Российской Федерации  и статьи 11 и 73 Федерального закона «Об образовании в Российской Федерации»</a:t>
            </a:r>
          </a:p>
          <a:p>
            <a:pPr algn="just"/>
            <a:endParaRPr lang="ru-RU" sz="14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8000" y="3309257"/>
            <a:ext cx="10842171" cy="8998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1600" b="1" i="1" dirty="0" smtClean="0">
                <a:solidFill>
                  <a:schemeClr val="tx1"/>
                </a:solidFill>
              </a:rPr>
              <a:t>Постановление Правительства Российской Федерации от 22 января 2013 г. №23 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О Правилах разработки, утверждения и применения профессиональных стандартов» (с изменениями и дополнениями  от 23 сентября 2014 г., 13 мая 2016 г., 9 февраля. 29 ноября 2018 г.)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972" y="4296230"/>
            <a:ext cx="10856685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1600" b="1" i="1" dirty="0" smtClean="0">
                <a:solidFill>
                  <a:schemeClr val="tx1"/>
                </a:solidFill>
              </a:rPr>
              <a:t> Постановление Правительства Российской Федерации от 5 августа 2013 г. № 661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«Об утверждении Правил разработки, утверждения федеральных государственных образовательных стандартов и внесения в них изменений» (в ред. Постановления Правительства Российской Федерации от 12 апреля 2016г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№ 295)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3486" y="5297714"/>
            <a:ext cx="10972799" cy="13062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1600" b="1" i="1" dirty="0" smtClean="0">
                <a:solidFill>
                  <a:schemeClr val="tx1"/>
                </a:solidFill>
              </a:rPr>
              <a:t>Постановление Правительства Российской Федерации от 27 июня  2016 г. № 584 </a:t>
            </a:r>
            <a:r>
              <a:rPr lang="ru-RU" sz="1600" dirty="0" smtClean="0">
                <a:solidFill>
                  <a:schemeClr val="tx1"/>
                </a:solidFill>
              </a:rPr>
              <a:t>«Об особенностях применения </a:t>
            </a:r>
            <a:r>
              <a:rPr lang="ru-RU" sz="1400" dirty="0" smtClean="0">
                <a:solidFill>
                  <a:schemeClr val="tx1"/>
                </a:solidFill>
              </a:rPr>
              <a:t>профессиональных стандартов в части требований, обязательных для применения государственными внебюджетными фондами РФ, государственными или муниципальными учреждениями, государственными или муниципальными унитарными предприятиями, а также государственными корпорациями, государственными компаниями и хозяйственными обществами, более пятидесяти процентов акций (долей) в уставном капитале которых находится в государственной собственности или муниципальной собственности»</a:t>
            </a:r>
          </a:p>
        </p:txBody>
      </p:sp>
      <p:sp>
        <p:nvSpPr>
          <p:cNvPr id="12" name="Номер слайда 3"/>
          <p:cNvSpPr txBox="1">
            <a:spLocks/>
          </p:cNvSpPr>
          <p:nvPr/>
        </p:nvSpPr>
        <p:spPr>
          <a:xfrm>
            <a:off x="11045371" y="6492875"/>
            <a:ext cx="8236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763544-E17D-48D1-BEED-8E87A7CEAD93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496799" cy="702945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30</a:t>
            </a:fld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975556" y="338667"/>
            <a:ext cx="9606843" cy="869244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          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r>
              <a:rPr lang="ru-RU" sz="3200" b="1" dirty="0" smtClean="0">
                <a:solidFill>
                  <a:srgbClr val="009900"/>
                </a:solidFill>
              </a:rPr>
              <a:t> </a:t>
            </a: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Профессиональный стандарт «Педагог профессионального обучения, профессионального (образования и дополнительного профессионального образования»                                                           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 утв. Приказом Минтруда России от 08.09.2015г. № 608 , зарегистрирован Минюстом России 24 сентября 2015 г. регистрационный № 38993)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745066" y="1591733"/>
            <a:ext cx="11130845" cy="4534431"/>
          </a:xfrm>
          <a:prstGeom prst="rect">
            <a:avLst/>
          </a:prstGeom>
        </p:spPr>
        <p:txBody>
          <a:bodyPr/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В соответствии с данным профессиональным стандартом   для педагогических работников в сфере дополнительного профессионального образования, среднего профессионального образования,  профессионального обучения (преподаватель, мастер производственного обучения, старший методист и др.) 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обязательна</a:t>
            </a: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профессиональная переподготовка.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В связи с этим ФГБУ «ВНИИ охраны и экономики труда» Минтруда России совместно с ФГБОУ ДПО «ИР ДПО»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Минобрнауки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России  проводят  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профессиональную переподготовку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преподавательского состава организаций, аккредитованных на право оказания услуг по обучению работодателей и работников в области охраны труда,  а также иных лиц, работающих в сфере профессионального  образования. По результатам обучения слушателям выдается 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диплом о профессиональной переподготовке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присвоением квалификаций: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Преподаватель в сфере среднего профессионального образования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Преподаватель в сфере дополнительного профессионального образования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Педагог профессионального обучения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Методист в сфере среднего профессионального образования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Методист в сфере  профессионального обучения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Возможно одновременное освоение нескольких квалификаций. 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Объем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часов учебного плана профессиональной переподготовки составляет  – от 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298 часов.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31</a:t>
            </a:fld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591734" y="259644"/>
            <a:ext cx="9381066" cy="936978"/>
          </a:xfrm>
          <a:prstGeom prst="rect">
            <a:avLst/>
          </a:prstGeom>
        </p:spPr>
        <p:txBody>
          <a:bodyPr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Проект профессионального стандарта</a:t>
            </a:r>
          </a:p>
          <a:p>
            <a:pPr lvl="0" algn="ctr"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 «Руководитель образовательной организации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»                                                                                                        </a:t>
            </a:r>
            <a:r>
              <a:rPr lang="ru-RU" sz="2400" dirty="0" smtClean="0"/>
              <a:t> </a:t>
            </a:r>
            <a:r>
              <a:rPr lang="ru-RU" sz="2000" dirty="0" smtClean="0"/>
              <a:t>обязательность* исполнения которого необходима с учетом требований ч. 1 ст. 195.3                                                          Трудового кодекса РФ «Порядок применения профессиональных стандартов»: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85422" y="1411110"/>
            <a:ext cx="11255022" cy="4831645"/>
          </a:xfrm>
          <a:prstGeom prst="rect">
            <a:avLst/>
          </a:prstGeom>
        </p:spPr>
        <p:txBody>
          <a:bodyPr/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ФГБУ «ВНИИ труда» Минтруда России совместно с ФГБОУ ДПО «ИР ДПО»  проводит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профессиональную переподготовку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руководителей  организаций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аккредитованных на право оказания услуг по обучению работодателей и работников в области охраны труда,  а также иных лиц, работающих в сфере профессионального  образования,  в соответствии с программами дополнительного профессионального образования по следующим направлениям: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руководство организацией дополнительного образования;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руководство профессиональной образовательной организацией;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руководство организацией дополнительного профессионального образования.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Объем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часов учебного плана профессиональной  переподготовки составляет   от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298  часов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продолжительность  обучения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от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до 5 месяцев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1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*       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Работодатели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обязаны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применять профессиональные стандарты: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части требования к квалификации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необходимой работнику для выполнения определенной трудовой функции,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если такие требования установлены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Трудовым кодексом, федеральными законами или иными нормативными правовыми актами Российской Федерации (статья 195.3Трудового кодекса РФ);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части соответствия наименования 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должностей, профессий, специальностей и квалификационных требований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наименованиям и требованиям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указанным в квалификационных справочниках или профессиональных стандартах,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если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соответствии с Трудовым кодексом РФ или иными федеральными законами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выполнением работ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 этим должностям, профессиям, специальностям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связано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предоставление компенсаций и льгот либо наличие ограничений (часть 2 статьи 57 Трудового кодекса РФ).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32</a:t>
            </a:fld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70756" y="237066"/>
            <a:ext cx="9019821" cy="711201"/>
          </a:xfrm>
          <a:prstGeom prst="rect">
            <a:avLst/>
          </a:prstGeom>
        </p:spPr>
        <p:txBody>
          <a:bodyPr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          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Федеральный закон от 6 декабря 2011 г. 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№  402-ФЗ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000" b="1" dirty="0" smtClean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«О бухгалтерском учете»</a:t>
            </a:r>
            <a:endParaRPr lang="ru-RU" sz="3000" b="1" dirty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64457" y="1399821"/>
            <a:ext cx="11234057" cy="5030008"/>
          </a:xfrm>
          <a:prstGeom prst="rect">
            <a:avLst/>
          </a:prstGeom>
        </p:spPr>
        <p:txBody>
          <a:bodyPr/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 startAt="4"/>
              <a:tabLst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открытых акционерных обществах (за исключением кредитных организаций), страховых организациях и негосударственных пенсионных фондах, акционерных инвестиционных фондах, управляющих компаниях паевых инвестиционных фондов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в иных экономических субъектах, ценные бумаги которых допущены к обращению на торгах фондовых бирж и (или) иных организаторов торговли на рынке ценных бумаг (за исключением кредитных организаций), в органах управления государственных внебюджетных фондов, органах управления государственных территориальных внебюджетных фондов 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главный бухгалтер или иное должностное лицо,</a:t>
            </a:r>
            <a:r>
              <a:rPr kumimoji="0" lang="ru-RU" sz="1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которое возлагается ведение бухгалтерского учета, должны </a:t>
            </a:r>
            <a:r>
              <a:rPr kumimoji="0" lang="ru-RU" sz="1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отвечать следующим требованиям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1) иметь высшее профессиональное образование;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2) иметь стаж работы, связанной с ведением бухгалтерского учета, составлением бухгалтерской (финансовой) отчетности либо с аудиторской деятельностью, не менее трех лет из последних пяти календарных лет, а при отсутствии высшего профессионального образования по специальностям бухгалтерского учета и аудита - не менее пяти лет из последних семи календарных лет;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3) не иметь неснятой или непогашенной судимости за преступления в  сфере экономики.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5.  Дополнительные требования к главному бухгалтеру или иному должностному лицу, на которое возлагается ведение бухгалтерского учета, могут устанавливаться другими федеральными законами.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33</a:t>
            </a:fld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33600" y="395110"/>
            <a:ext cx="9144001" cy="59831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Письмо Минтруда России от 26 декабря 2016 г. №15-2/ООГ- 4698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812800" y="1494971"/>
            <a:ext cx="10769600" cy="4814349"/>
          </a:xfrm>
          <a:prstGeom prst="rect">
            <a:avLst/>
          </a:prstGeom>
        </p:spPr>
        <p:txBody>
          <a:bodyPr/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соответствии с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3" tooltip="[#13]"/>
              </a:rPr>
              <a:t>частью первой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статьи 195.3 Трудового кодекса Российской Федерации (далее - Кодекс) если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3"/>
              </a:rPr>
              <a:t>Кодексом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другими федеральными законами, иными нормативными правовыми актами Российской Федерации установлены требования к квалификации, необходимой работнику для выполнения определенной трудовой функции, профессиональные стандарты в части указанных требований обязательны для применения работодателями.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При применении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3" tooltip="[#13]"/>
              </a:rPr>
              <a:t>части первой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статьи 195.3 Кодекса под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иными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нормативными правовыми актами имеются в виду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постановления и распоряжения Правительства Российской Федерации, приказы федеральных о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рганов исполнительной власти, которые специально устанавливают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требования к работникам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выполняющим те или иные трудовые обязанности, носящие нормативный правовой характер. В этом случае в части требований применяются данные нормативные правовые акты.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Кроме того, если в соответствии с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3"/>
              </a:rPr>
              <a:t>Кодексом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или иными федеральными законами выполнение работ по должностям, профессиям, специальностям связано с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предоставлением компенсаций и льгот либо наличием ограничений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то согласно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3" tooltip="Статья 57. Содержание трудового договора"/>
              </a:rPr>
              <a:t>статье 57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Кодекса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наименования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должностей,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профессий, специальностей и квалификационные требования к ним должны соответствовать наименованиям и требованиям, указанным в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квалификационных справочниках или профессиональных стандартах.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остальных случаях профессиональные стандарты носят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рекомендательный характер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случаях, если наименования должностей, профессий, специальностей содержатся и в квалификационных справочниках, и в профессиональных стандартах, то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работодатель самостоятельно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определяет, какой нормативный правовой акт использует, за исключением случаев, предусмотренных федеральными законами и иными нормативными правовыми актами Российской Федерации.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34</a:t>
            </a:fld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25600" y="338666"/>
            <a:ext cx="8681156" cy="57005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Письмо Минтруда России от 26 декабря 2016 г. №15-2/ООГ- 4698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1068779" y="1377538"/>
            <a:ext cx="10445889" cy="4845132"/>
          </a:xfrm>
          <a:prstGeom prst="rect">
            <a:avLst/>
          </a:prstGeom>
        </p:spPr>
        <p:txBody>
          <a:bodyPr/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Согласно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3" tooltip="Статья 196. Права и обязанности работодателя по подготовке и дополнительному профессиональному образованию работников, по направлению работников на прохождение независимой оценки квалификации..."/>
              </a:rPr>
              <a:t>статье 196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Кодекса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работодатель самостоятельно определяет необходимость подготовки работников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(профессиональное образование и профессиональное обучение) и дополнительного профессионального образования для собственных нужд в пределах средств, предусмотренных на подготовку и повышение квалификации работников. Кроме того, в планах предлагается указать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этапы применения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профессиональных стандартов, а также перечень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локальных нормативных актов и других документов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указанных организаций, в том числе по вопросам аттестации, сертификации и других форм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оценки квалификации работников, требующие учета положений профессиональных стандартов,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подлежащих применению. 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постановлении  Правительства Российской Федерации от 27 июня 2016 г. № 584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установлен срок реализации мероприятий планов организациями с государственным участием* не позднее 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1 января 2020 года. Организациям с государственным участием необходимо выполнять положения постановления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Организациям иных форм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собственности рекомендуем организовать поэтапный переход на применение профессиональных стандартов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в аналогичном порядке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. 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1600" dirty="0" smtClean="0">
                <a:solidFill>
                  <a:prstClr val="black"/>
                </a:solidFill>
              </a:rPr>
              <a:t>   </a:t>
            </a:r>
            <a:r>
              <a:rPr lang="ru-RU" sz="1600" dirty="0" smtClean="0">
                <a:solidFill>
                  <a:srgbClr val="FF0000"/>
                </a:solidFill>
              </a:rPr>
              <a:t>*</a:t>
            </a:r>
            <a:r>
              <a:rPr lang="ru-RU" sz="1600" dirty="0" smtClean="0">
                <a:solidFill>
                  <a:prstClr val="black"/>
                </a:solidFill>
              </a:rPr>
              <a:t> Государственные внебюджетные фонды РФ,  государственные или муниципальные учреждения,  государственные или муниципальные унитарные предприятия, государственные корпорации, государственные  компании и хозяйственные общества, более 50% акций (долей) в уставном капитале которых  находится в государственной или муниципальной собственности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2447925" y="481609"/>
            <a:ext cx="783722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Об особенностях применения профессиональных стандартов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государственными организациями                                 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 Постановление  Правительства Российской Федерации от 27 июня 2016 г. № 584)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35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9943" y="1353787"/>
            <a:ext cx="112353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1600" dirty="0" smtClean="0"/>
              <a:t>       Правительство Российской Федерации в соответствии со статьей 4 Федерального закона от 2 мая  2015 года № 122-ФЗ "О внесении изменений в Трудовой кодекс Российской Федерации и статьи 11 и 73 Федерального закона "Об образовании в Российской Федерации"постановляет:</a:t>
            </a:r>
          </a:p>
          <a:p>
            <a:pPr lvl="0" algn="just">
              <a:buNone/>
            </a:pPr>
            <a:r>
              <a:rPr lang="ru-RU" sz="1600" dirty="0" smtClean="0"/>
              <a:t>       государственным внебюджетным фондам Российской Федерации, федеральным государственным учреждениям и унитарным предприятиям, а также государственным корпорациям, государственным компаниям и хозяйственным обществам, более пятидесяти процентов акций (долей) в уставном капитале которых находится в собственности Российской Федерации  (далее –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государственные организации</a:t>
            </a:r>
            <a:r>
              <a:rPr lang="ru-RU" sz="1600" dirty="0" smtClean="0"/>
              <a:t>):</a:t>
            </a:r>
          </a:p>
          <a:p>
            <a:pPr lvl="0" algn="just">
              <a:buNone/>
            </a:pPr>
            <a:endParaRPr lang="ru-RU" sz="16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/>
              <a:t>а)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разработать и утвердить планы-графики по внедрению профессиональных стандартов</a:t>
            </a:r>
            <a:r>
              <a:rPr lang="ru-RU" sz="1600" b="1" dirty="0" smtClean="0">
                <a:solidFill>
                  <a:srgbClr val="009900"/>
                </a:solidFill>
                <a:latin typeface="Times New Roman" pitchFamily="18" charset="0"/>
              </a:rPr>
              <a:t>, </a:t>
            </a:r>
            <a:r>
              <a:rPr lang="ru-RU" sz="1600" dirty="0" smtClean="0"/>
              <a:t>предусмотрев в них:</a:t>
            </a:r>
          </a:p>
          <a:p>
            <a:pPr algn="just"/>
            <a:r>
              <a:rPr lang="ru-RU" sz="1600" dirty="0" smtClean="0"/>
              <a:t>количество и наименования профессиональных стандартов, планируемых к применению;</a:t>
            </a:r>
          </a:p>
          <a:p>
            <a:pPr algn="just"/>
            <a:r>
              <a:rPr lang="ru-RU" sz="1600" dirty="0" smtClean="0"/>
              <a:t>определение необходимости профессиональной подготовки и (или) дополнительного профессионального образования работников на основе анализа квалификационных требований профессиональных стандартов;</a:t>
            </a:r>
          </a:p>
          <a:p>
            <a:pPr algn="just"/>
            <a:r>
              <a:rPr lang="ru-RU" sz="1600" dirty="0" smtClean="0"/>
              <a:t>численность работников, для которых необходима профессиональная подготовка и (или) дополнительное профессиональное образование, и сроки обучения по годам, исходя из финансовых возможностей организации;</a:t>
            </a:r>
          </a:p>
          <a:p>
            <a:pPr algn="just"/>
            <a:r>
              <a:rPr lang="ru-RU" sz="1600" dirty="0" smtClean="0"/>
              <a:t>определение должностей (профессий) в организации, по которым необходима разработка профессиональных стандартов и направление соответствующих предложений в федеральные органы исполнительной власти в соответствующей сфере;</a:t>
            </a:r>
          </a:p>
          <a:p>
            <a:pPr algn="just"/>
            <a:endParaRPr lang="ru-RU" sz="16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/>
              <a:t>б)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ежегодно, не позднее 15 февраля года, следующего за отчетным периодом</a:t>
            </a:r>
            <a:r>
              <a:rPr lang="ru-RU" sz="1600" dirty="0" smtClean="0"/>
              <a:t>, представлять в соответствующий в федеральный орган исполнительной власти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отчет </a:t>
            </a:r>
            <a:r>
              <a:rPr lang="ru-RU" sz="1600" dirty="0" smtClean="0"/>
              <a:t>о результатах выполнения мероприятий в соответствии с утвержденным планом-графиком.</a:t>
            </a:r>
            <a:r>
              <a:rPr lang="ru-RU" sz="1600" b="1" dirty="0" smtClean="0">
                <a:solidFill>
                  <a:srgbClr val="009900"/>
                </a:solidFill>
                <a:latin typeface="Times New Roman" pitchFamily="18" charset="0"/>
              </a:rPr>
              <a:t>  </a:t>
            </a:r>
            <a:endParaRPr lang="ru-RU" sz="16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625432" y="370484"/>
            <a:ext cx="9307773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Рекомендуемые мероприятия в план-график внедрения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профессиональных стандартов  (на уровне организации)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(письмо Минтруда России от 12.04.2016г. № 14-3/10/-2108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)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36</a:t>
            </a:fld>
            <a:endParaRPr lang="ru-RU" dirty="0"/>
          </a:p>
        </p:txBody>
      </p:sp>
      <p:graphicFrame>
        <p:nvGraphicFramePr>
          <p:cNvPr id="7" name="Содержимое 5"/>
          <p:cNvGraphicFramePr>
            <a:graphicFrameLocks/>
          </p:cNvGraphicFramePr>
          <p:nvPr/>
        </p:nvGraphicFramePr>
        <p:xfrm>
          <a:off x="496710" y="1465799"/>
          <a:ext cx="11063112" cy="521090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92309"/>
                <a:gridCol w="4311878"/>
                <a:gridCol w="3711344"/>
                <a:gridCol w="2647581"/>
              </a:tblGrid>
              <a:tr h="80115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000" kern="1200" dirty="0"/>
                        <a:t>№№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200" kern="1200" dirty="0" smtClean="0"/>
                    </a:p>
                    <a:p>
                      <a:pPr marL="0" algn="ctr" defTabSz="914400" rtl="0" eaLnBrk="1" latinLnBrk="0" hangingPunct="1"/>
                      <a:r>
                        <a:rPr lang="ru-RU" sz="1200" kern="1200" dirty="0" smtClean="0"/>
                        <a:t>Наименование </a:t>
                      </a:r>
                      <a:r>
                        <a:rPr lang="ru-RU" sz="1200" kern="1200" dirty="0"/>
                        <a:t>мероприятия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Ожидаемые результаты          </a:t>
                      </a:r>
                      <a:r>
                        <a:rPr lang="ru-RU" sz="1200" dirty="0" smtClean="0"/>
                        <a:t>                                           </a:t>
                      </a:r>
                      <a:r>
                        <a:rPr lang="ru-RU" sz="1200" dirty="0"/>
                        <a:t>(вид </a:t>
                      </a:r>
                      <a:r>
                        <a:rPr lang="ru-RU" sz="1200" kern="1200" dirty="0"/>
                        <a:t>документа</a:t>
                      </a:r>
                      <a:r>
                        <a:rPr lang="ru-RU" sz="1200" dirty="0"/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dirty="0"/>
                        <a:t>Количество профессиональных стандартов и численность работников по профессиям/должностям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/>
                </a:tc>
              </a:tr>
              <a:tr h="1398365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/>
                        <a:t>1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Определение  профессиональных стандартов, планируемых к использованию в организации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kern="1200" dirty="0"/>
                        <a:t>Количество и наименования профессиональных стандартов, планируемых к применению с указанием профессиональных стандартов, обязательных к применению (наименования</a:t>
                      </a:r>
                      <a:r>
                        <a:rPr lang="ru-RU" sz="1200" b="1" kern="1200" baseline="0" dirty="0"/>
                        <a:t>  указать в приложении</a:t>
                      </a:r>
                      <a:r>
                        <a:rPr lang="ru-RU" sz="1200" b="1" kern="1200" baseline="0" dirty="0" smtClean="0"/>
                        <a:t>)</a:t>
                      </a:r>
                    </a:p>
                    <a:p>
                      <a:pPr algn="l"/>
                      <a:r>
                        <a:rPr lang="ru-RU" sz="1200" b="1" kern="1200" baseline="0" dirty="0" smtClean="0"/>
                        <a:t>Всего: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/>
                        <a:t>План на отчетный период         (2016г.,  2017 г…..) 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121920" marR="121920"/>
                </a:tc>
              </a:tr>
              <a:tr h="623116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/>
                        <a:t>2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Определение должностей/профессий в организации, по которым необходима разработка профессиональных стандартов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/>
                        <a:t>Перечень наименований профессиональных стандартов необходимых к разработке</a:t>
                      </a:r>
                      <a:endParaRPr lang="ru-RU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121920" marR="121920"/>
                </a:tc>
              </a:tr>
              <a:tr h="1246233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/>
                        <a:t>3</a:t>
                      </a:r>
                      <a:endParaRPr lang="ru-RU" sz="1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Определение  необходимости   профессиональной подготовки  и/или   дополнительного профессионального   образования работников на основе анализа   квалификационных требований</a:t>
                      </a:r>
                    </a:p>
                    <a:p>
                      <a: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профессиональных   стандартов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/>
                        <a:t>  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Численность работников,  для которых    </a:t>
                      </a:r>
                    </a:p>
                    <a:p>
                      <a: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необходима  профессиональная   </a:t>
                      </a:r>
                    </a:p>
                    <a:p>
                      <a: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подготовка и/или  дополнительное   </a:t>
                      </a:r>
                    </a:p>
                    <a:p>
                      <a: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профессиональное  образование </a:t>
                      </a:r>
                    </a:p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/>
                        <a:t>   Всего:</a:t>
                      </a:r>
                    </a:p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b="1" kern="1200" dirty="0" smtClean="0"/>
                    </a:p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/>
                        <a:t>  План на отчетный период (2016 г., 201 г.)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121920" marR="121920"/>
                </a:tc>
              </a:tr>
              <a:tr h="1069337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/>
                        <a:t>4</a:t>
                      </a:r>
                      <a:endParaRPr lang="ru-RU" sz="1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Разработка и реализация плана профессиональной подготовки и/или дополнительного профессионального образования работников с учетом положений профессиональных стандартов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/>
                        <a:t>План с указанием численности работников по годам, исходя из финансовых возможностей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/>
                        <a:t>организации     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/>
                        <a:t>План на отчетный период          (2016г.  2017 г…..)</a:t>
                      </a:r>
                      <a:endParaRPr lang="ru-RU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121920" marR="121920"/>
                </a:tc>
              </a:tr>
            </a:tbl>
          </a:graphicData>
        </a:graphic>
      </p:graphicFrame>
      <p:sp>
        <p:nvSpPr>
          <p:cNvPr id="9" name="Номер слайда 3"/>
          <p:cNvSpPr txBox="1">
            <a:spLocks/>
          </p:cNvSpPr>
          <p:nvPr/>
        </p:nvSpPr>
        <p:spPr>
          <a:xfrm>
            <a:off x="10521243" y="6492875"/>
            <a:ext cx="133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763544-E17D-48D1-BEED-8E87A7CEAD93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:a16="http://schemas.microsoft.com/office/drawing/2014/main" xmlns="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37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03169" y="484759"/>
            <a:ext cx="8953995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Организация работы по внедрению профессиональных стандартов :</a:t>
            </a: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760439" y="1175657"/>
            <a:ext cx="10580496" cy="5337856"/>
            <a:chOff x="2122" y="-136"/>
            <a:chExt cx="8090" cy="7895"/>
          </a:xfrm>
        </p:grpSpPr>
        <p:sp>
          <p:nvSpPr>
            <p:cNvPr id="3092" name="AutoShape 20"/>
            <p:cNvSpPr>
              <a:spLocks noChangeAspect="1" noChangeArrowheads="1" noTextEdit="1"/>
            </p:cNvSpPr>
            <p:nvPr/>
          </p:nvSpPr>
          <p:spPr bwMode="auto">
            <a:xfrm>
              <a:off x="2158" y="-136"/>
              <a:ext cx="8054" cy="7895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1" name="AutoShape 19"/>
            <p:cNvSpPr>
              <a:spLocks noChangeArrowheads="1"/>
            </p:cNvSpPr>
            <p:nvPr/>
          </p:nvSpPr>
          <p:spPr bwMode="auto">
            <a:xfrm>
              <a:off x="3950" y="110"/>
              <a:ext cx="3819" cy="1054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Формирование рабочей группы по применению профессиональных стандартов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0" name="AutoShape 18"/>
            <p:cNvSpPr>
              <a:spLocks noChangeArrowheads="1"/>
            </p:cNvSpPr>
            <p:nvPr/>
          </p:nvSpPr>
          <p:spPr bwMode="auto">
            <a:xfrm>
              <a:off x="3950" y="3102"/>
              <a:ext cx="3914" cy="854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Анализ реестра профессиональных стандартов / справочника перспективных и востребованных профессий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9" name="AutoShape 17"/>
            <p:cNvSpPr>
              <a:spLocks noChangeArrowheads="1"/>
            </p:cNvSpPr>
            <p:nvPr/>
          </p:nvSpPr>
          <p:spPr bwMode="auto">
            <a:xfrm>
              <a:off x="3948" y="2155"/>
              <a:ext cx="3858" cy="783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Определение обязательности применения профессиональных стандартов</a:t>
              </a:r>
            </a:p>
          </p:txBody>
        </p:sp>
        <p:sp>
          <p:nvSpPr>
            <p:cNvPr id="3088" name="AutoShape 16"/>
            <p:cNvSpPr>
              <a:spLocks noChangeArrowheads="1"/>
            </p:cNvSpPr>
            <p:nvPr/>
          </p:nvSpPr>
          <p:spPr bwMode="auto">
            <a:xfrm>
              <a:off x="3948" y="1335"/>
              <a:ext cx="3849" cy="56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Анализ штатного расписания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auto">
            <a:xfrm>
              <a:off x="3105" y="4367"/>
              <a:ext cx="6434" cy="462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Анализ соответствия профессиональных стандартам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6" name="AutoShape 14"/>
            <p:cNvSpPr>
              <a:spLocks noChangeArrowheads="1"/>
            </p:cNvSpPr>
            <p:nvPr/>
          </p:nvSpPr>
          <p:spPr bwMode="auto">
            <a:xfrm>
              <a:off x="2122" y="5046"/>
              <a:ext cx="2815" cy="1528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Наименование  должностей/профессий (Строгое  соответствие в  случае предоставления компенсаций и льгот либо наличия ограничений -ст. 57.ТК РФ</a:t>
              </a: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)</a:t>
              </a:r>
              <a:endPara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5" name="AutoShape 13"/>
            <p:cNvSpPr>
              <a:spLocks noChangeArrowheads="1"/>
            </p:cNvSpPr>
            <p:nvPr/>
          </p:nvSpPr>
          <p:spPr bwMode="auto">
            <a:xfrm>
              <a:off x="5036" y="5103"/>
              <a:ext cx="1490" cy="140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Требования к образованию  </a:t>
              </a: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                 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(ст.195.3 ТК РФ)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4" name="AutoShape 12"/>
            <p:cNvSpPr>
              <a:spLocks noChangeArrowheads="1"/>
            </p:cNvSpPr>
            <p:nvPr/>
          </p:nvSpPr>
          <p:spPr bwMode="auto">
            <a:xfrm>
              <a:off x="6625" y="5103"/>
              <a:ext cx="1505" cy="1435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Требования к опыту работы                         (ст.195.3 ТК РФ)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" name="AutoShape 11"/>
            <p:cNvSpPr>
              <a:spLocks noChangeArrowheads="1"/>
            </p:cNvSpPr>
            <p:nvPr/>
          </p:nvSpPr>
          <p:spPr bwMode="auto">
            <a:xfrm>
              <a:off x="8263" y="5103"/>
              <a:ext cx="1473" cy="140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Особые условия допуска к работе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" name="AutoShape 10"/>
            <p:cNvSpPr>
              <a:spLocks noChangeArrowheads="1"/>
            </p:cNvSpPr>
            <p:nvPr/>
          </p:nvSpPr>
          <p:spPr bwMode="auto">
            <a:xfrm rot="10800000">
              <a:off x="5743" y="3865"/>
              <a:ext cx="292" cy="172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1" name="AutoShape 9"/>
            <p:cNvSpPr>
              <a:spLocks noChangeArrowheads="1"/>
            </p:cNvSpPr>
            <p:nvPr/>
          </p:nvSpPr>
          <p:spPr bwMode="auto">
            <a:xfrm rot="10800000">
              <a:off x="5717" y="2864"/>
              <a:ext cx="291" cy="17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 rot="10800000">
              <a:off x="5717" y="1871"/>
              <a:ext cx="291" cy="174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 rot="10800000">
              <a:off x="5717" y="1097"/>
              <a:ext cx="326" cy="17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 rot="10800000">
              <a:off x="3443" y="4807"/>
              <a:ext cx="291" cy="17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 rot="10800000">
              <a:off x="5590" y="4806"/>
              <a:ext cx="291" cy="174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 rot="10800000">
              <a:off x="7268" y="4808"/>
              <a:ext cx="293" cy="172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 rot="10800000">
              <a:off x="8784" y="4808"/>
              <a:ext cx="291" cy="17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4" name="AutoShape 2"/>
            <p:cNvSpPr>
              <a:spLocks noChangeArrowheads="1"/>
            </p:cNvSpPr>
            <p:nvPr/>
          </p:nvSpPr>
          <p:spPr bwMode="auto">
            <a:xfrm>
              <a:off x="2828" y="6714"/>
              <a:ext cx="6367" cy="82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При выявлении несоответствия: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План-График мероприятий по внедрению профессиональных стандартов</a:t>
              </a: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, утверждение приказом</a:t>
              </a:r>
              <a:endPara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35288" y="372534"/>
            <a:ext cx="9584267" cy="8918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Реестр профессиональных стандартов 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(перечень видов профессиональной деятельности)                               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profstandart.rosmintrud.ru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27.05.2019г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38</a:t>
            </a:fld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8000" y="1388533"/>
          <a:ext cx="11164712" cy="4976570"/>
        </p:xfrm>
        <a:graphic>
          <a:graphicData uri="http://schemas.openxmlformats.org/drawingml/2006/table">
            <a:tbl>
              <a:tblPr/>
              <a:tblGrid>
                <a:gridCol w="319973"/>
                <a:gridCol w="1193887"/>
                <a:gridCol w="1197590"/>
                <a:gridCol w="1735512"/>
                <a:gridCol w="1648266"/>
                <a:gridCol w="1498825"/>
                <a:gridCol w="599531"/>
                <a:gridCol w="794955"/>
                <a:gridCol w="504029"/>
                <a:gridCol w="799375"/>
                <a:gridCol w="872769"/>
              </a:tblGrid>
              <a:tr h="443170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Регистрацион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  <a:p>
                      <a:pPr algn="ctr" fontAlgn="t"/>
                      <a:r>
                        <a:rPr lang="ru-RU" sz="9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ный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номер  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профессионального 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стандарта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</a:t>
                      </a: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профессионального 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стандарта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Область 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профессиональной 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деятельности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Вид профессиональной деятельности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профессионального стандарта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Приказ 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         Минтруда 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России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Регистрационный номер   Минюста России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Дата                         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введения в действие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463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номер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дата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номер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дата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896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01.001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Дошкольное образование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Начальное общее образование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Основное общее образование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Среднее общее 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Педагог (педагогическая деятельность в сфере дошкольного, начального общего, основного общего, среднего общего образования) (воспитатель, учитель) 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544н 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18.10.2013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30550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06.12.2013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29.12.2013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40.001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Сквозные виды профессиональной деятельности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Создание и охрана интеллектуальной собственности, защита и введение в оборот прав на нее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Специалист по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патентоведению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570н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22.10.2013</a:t>
                      </a:r>
                    </a:p>
                    <a:p>
                      <a:pPr algn="ct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30435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21.11.2013</a:t>
                      </a:r>
                    </a:p>
                    <a:p>
                      <a:pPr algn="ct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15.12.2013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03.001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Социальное обслуживание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Деятельность по планированию, организации, контролю и реализации социальных услуг и мер социальной поддержки населения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Специалист по социальной работе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571н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18.10.2013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30549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06.12.2013</a:t>
                      </a:r>
                    </a:p>
                    <a:p>
                      <a:pPr algn="ct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29.12.2013</a:t>
                      </a: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02701"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….……….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………….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………….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65707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1269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1277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24.095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9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Атомная промышленность</a:t>
                      </a:r>
                    </a:p>
                  </a:txBody>
                  <a:tcPr marL="12700" marR="12700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Производственно-техническое обеспечение при сооружении объектов использования атомной энергии</a:t>
                      </a:r>
                      <a:endParaRPr lang="ru-RU" sz="900" b="1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12700" marR="12700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Инженер в области производственно-технического обеспечения при сооружении объектов использования атомной энергии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309н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700" marR="12700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06.05.2019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2700" marR="12700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029" marR="5029" marT="37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777026" y="464457"/>
            <a:ext cx="9307773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Основные направления применения профессиональных стандартов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39</a:t>
            </a:fld>
            <a:endParaRPr lang="ru-RU" dirty="0"/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885371" y="1277257"/>
            <a:ext cx="11038251" cy="5046014"/>
          </a:xfrm>
          <a:prstGeom prst="rect">
            <a:avLst/>
          </a:prstGeom>
        </p:spPr>
        <p:txBody>
          <a:bodyPr/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ru-RU" sz="1400" b="1" i="1" u="none" strike="noStrike" kern="1200" cap="none" spc="0" normalizeH="0" baseline="0" noProof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217714" y="870857"/>
            <a:ext cx="11705908" cy="5452414"/>
          </a:xfrm>
          <a:prstGeom prst="rect">
            <a:avLst/>
          </a:prstGeom>
        </p:spPr>
        <p:txBody>
          <a:bodyPr/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ru-RU" sz="1400" b="1" i="1" u="none" strike="noStrike" kern="1200" cap="none" spc="0" normalizeH="0" baseline="0" noProof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943429" y="1422400"/>
            <a:ext cx="10049115" cy="928914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3415" tIns="46708" rIns="93415" bIns="46708" anchor="ctr"/>
          <a:lstStyle/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ru-RU" sz="1400" dirty="0">
                <a:latin typeface="Tahoma" pitchFamily="34" charset="0"/>
                <a:cs typeface="Tahoma" pitchFamily="34" charset="0"/>
              </a:rPr>
              <a:t>Профессиональные стандарты применяются работодателями с учетом</a:t>
            </a:r>
          </a:p>
          <a:p>
            <a:pPr algn="ctr" defTabSz="933450"/>
            <a:r>
              <a:rPr lang="ru-RU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ru-RU" sz="1400" b="1" i="1" dirty="0">
                <a:latin typeface="Tahoma" pitchFamily="34" charset="0"/>
                <a:cs typeface="Tahoma" pitchFamily="34" charset="0"/>
              </a:rPr>
              <a:t>особенностей  выполняемых работниками трудовых функций</a:t>
            </a:r>
            <a:r>
              <a:rPr lang="ru-RU" sz="1400" dirty="0">
                <a:latin typeface="Tahoma" pitchFamily="34" charset="0"/>
                <a:cs typeface="Tahoma" pitchFamily="34" charset="0"/>
              </a:rPr>
              <a:t>, </a:t>
            </a:r>
          </a:p>
          <a:p>
            <a:pPr algn="ctr" defTabSz="933450"/>
            <a:r>
              <a:rPr lang="ru-RU" sz="1400" dirty="0">
                <a:latin typeface="Tahoma" pitchFamily="34" charset="0"/>
                <a:cs typeface="Tahoma" pitchFamily="34" charset="0"/>
              </a:rPr>
              <a:t>обусловленных применяемыми технологиями и принятой организацией </a:t>
            </a:r>
          </a:p>
          <a:p>
            <a:pPr algn="ctr" defTabSz="933450"/>
            <a:r>
              <a:rPr lang="ru-RU" sz="1400" dirty="0">
                <a:latin typeface="Tahoma" pitchFamily="34" charset="0"/>
                <a:cs typeface="Tahoma" pitchFamily="34" charset="0"/>
              </a:rPr>
              <a:t>производства и труда,  при решении следующих задач:</a:t>
            </a: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844443" y="2453297"/>
            <a:ext cx="1920213" cy="1008112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3415" tIns="46708" rIns="93415" bIns="46708" anchor="ctr"/>
          <a:lstStyle/>
          <a:p>
            <a:pPr algn="ctr" defTabSz="933450"/>
            <a:r>
              <a:rPr lang="ru-RU" sz="1100" b="1" dirty="0" smtClean="0">
                <a:latin typeface="Tahoma" pitchFamily="34" charset="0"/>
                <a:cs typeface="Tahoma" pitchFamily="34" charset="0"/>
              </a:rPr>
              <a:t>Определение</a:t>
            </a:r>
            <a:endParaRPr lang="ru-RU" sz="1100" b="1" dirty="0">
              <a:latin typeface="Tahoma" pitchFamily="34" charset="0"/>
              <a:cs typeface="Tahoma" pitchFamily="34" charset="0"/>
            </a:endParaRP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 трудовых </a:t>
            </a:r>
          </a:p>
          <a:p>
            <a:pPr algn="ctr" defTabSz="933450"/>
            <a:r>
              <a:rPr lang="ru-RU" sz="1100" b="1" dirty="0" smtClean="0">
                <a:latin typeface="Tahoma" pitchFamily="34" charset="0"/>
                <a:cs typeface="Tahoma" pitchFamily="34" charset="0"/>
              </a:rPr>
              <a:t>функций  </a:t>
            </a:r>
          </a:p>
          <a:p>
            <a:pPr algn="ctr" defTabSz="933450"/>
            <a:r>
              <a:rPr lang="ru-RU" sz="1100" b="1" dirty="0" smtClean="0">
                <a:latin typeface="Tahoma" pitchFamily="34" charset="0"/>
                <a:cs typeface="Tahoma" pitchFamily="34" charset="0"/>
              </a:rPr>
              <a:t>работников</a:t>
            </a:r>
            <a:endParaRPr lang="ru-RU" sz="11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2802608" y="2467811"/>
            <a:ext cx="2016224" cy="1008112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3415" tIns="46708" rIns="93415" bIns="46708" anchor="ctr"/>
          <a:lstStyle/>
          <a:p>
            <a:pPr algn="ctr" defTabSz="933450"/>
            <a:r>
              <a:rPr lang="ru-RU" sz="1100" b="1" dirty="0" smtClean="0">
                <a:latin typeface="Tahoma" pitchFamily="34" charset="0"/>
                <a:cs typeface="Tahoma" pitchFamily="34" charset="0"/>
              </a:rPr>
              <a:t>Разработка</a:t>
            </a:r>
            <a:endParaRPr lang="ru-RU" sz="1100" b="1" dirty="0">
              <a:latin typeface="Tahoma" pitchFamily="34" charset="0"/>
              <a:cs typeface="Tahoma" pitchFamily="34" charset="0"/>
            </a:endParaRP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 штатных</a:t>
            </a: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расписаний, </a:t>
            </a: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ru-RU" sz="1100" dirty="0">
                <a:latin typeface="Tahoma" pitchFamily="34" charset="0"/>
                <a:cs typeface="Tahoma" pitchFamily="34" charset="0"/>
              </a:rPr>
              <a:t>должн</a:t>
            </a:r>
            <a:r>
              <a:rPr lang="ru-RU" sz="1100" b="1" dirty="0">
                <a:latin typeface="Tahoma" pitchFamily="34" charset="0"/>
                <a:cs typeface="Tahoma" pitchFamily="34" charset="0"/>
              </a:rPr>
              <a:t>остных</a:t>
            </a: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 инструкций</a:t>
            </a: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4900329" y="2438782"/>
            <a:ext cx="2016224" cy="1008112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3415" tIns="46708" rIns="93415" bIns="46708" anchor="ctr"/>
          <a:lstStyle/>
          <a:p>
            <a:pPr algn="ctr" defTabSz="933450"/>
            <a:r>
              <a:rPr lang="ru-RU" sz="1100" b="1" dirty="0" smtClean="0">
                <a:latin typeface="Tahoma" pitchFamily="34" charset="0"/>
                <a:cs typeface="Tahoma" pitchFamily="34" charset="0"/>
              </a:rPr>
              <a:t>Формирование </a:t>
            </a:r>
            <a:endParaRPr lang="ru-RU" sz="1100" b="1" dirty="0">
              <a:latin typeface="Tahoma" pitchFamily="34" charset="0"/>
              <a:cs typeface="Tahoma" pitchFamily="34" charset="0"/>
            </a:endParaRP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системы оплаты</a:t>
            </a: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 труда</a:t>
            </a:r>
            <a:endParaRPr lang="ru-RU" sz="11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7" name="AutoShape 6"/>
          <p:cNvSpPr>
            <a:spLocks noChangeArrowheads="1"/>
          </p:cNvSpPr>
          <p:nvPr/>
        </p:nvSpPr>
        <p:spPr bwMode="auto">
          <a:xfrm>
            <a:off x="7012565" y="2481942"/>
            <a:ext cx="2016224" cy="957944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3415" tIns="46708" rIns="93415" bIns="46708" anchor="ctr"/>
          <a:lstStyle/>
          <a:p>
            <a:pPr algn="ctr" defTabSz="933450"/>
            <a:r>
              <a:rPr lang="ru-RU" sz="1100" b="1" dirty="0" smtClean="0">
                <a:latin typeface="Tahoma" pitchFamily="34" charset="0"/>
                <a:cs typeface="Tahoma" pitchFamily="34" charset="0"/>
              </a:rPr>
              <a:t>Аттестация</a:t>
            </a:r>
            <a:endParaRPr lang="ru-RU" sz="1100" b="1" dirty="0">
              <a:latin typeface="Tahoma" pitchFamily="34" charset="0"/>
              <a:cs typeface="Tahoma" pitchFamily="34" charset="0"/>
            </a:endParaRP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 работников</a:t>
            </a:r>
          </a:p>
        </p:txBody>
      </p:sp>
      <p:sp>
        <p:nvSpPr>
          <p:cNvPr id="18" name="AutoShape 6"/>
          <p:cNvSpPr>
            <a:spLocks noChangeArrowheads="1"/>
          </p:cNvSpPr>
          <p:nvPr/>
        </p:nvSpPr>
        <p:spPr bwMode="auto">
          <a:xfrm>
            <a:off x="9153826" y="2481943"/>
            <a:ext cx="1824203" cy="943428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3415" tIns="46708" rIns="93415" bIns="46708" anchor="ctr"/>
          <a:lstStyle/>
          <a:p>
            <a:pPr algn="ctr" defTabSz="933450"/>
            <a:r>
              <a:rPr lang="ru-RU" sz="1100" b="1" dirty="0" smtClean="0">
                <a:latin typeface="Tahoma" pitchFamily="34" charset="0"/>
                <a:cs typeface="Tahoma" pitchFamily="34" charset="0"/>
              </a:rPr>
              <a:t>Организация</a:t>
            </a:r>
            <a:endParaRPr lang="ru-RU" sz="1100" b="1" dirty="0">
              <a:latin typeface="Tahoma" pitchFamily="34" charset="0"/>
              <a:cs typeface="Tahoma" pitchFamily="34" charset="0"/>
            </a:endParaRP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обучения</a:t>
            </a: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 работников</a:t>
            </a:r>
          </a:p>
        </p:txBody>
      </p:sp>
      <p:sp>
        <p:nvSpPr>
          <p:cNvPr id="20" name="Стрелка вниз 19"/>
          <p:cNvSpPr/>
          <p:nvPr/>
        </p:nvSpPr>
        <p:spPr>
          <a:xfrm>
            <a:off x="4047177" y="3526972"/>
            <a:ext cx="3761510" cy="590093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 w="254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AutoShape 6"/>
          <p:cNvSpPr>
            <a:spLocks noChangeArrowheads="1"/>
          </p:cNvSpPr>
          <p:nvPr/>
        </p:nvSpPr>
        <p:spPr bwMode="auto">
          <a:xfrm>
            <a:off x="609600" y="4077071"/>
            <a:ext cx="2950555" cy="760541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3415" tIns="46708" rIns="93415" bIns="46708" anchor="ctr"/>
          <a:lstStyle/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ru-RU" sz="1600" dirty="0">
                <a:latin typeface="Tahoma" pitchFamily="34" charset="0"/>
                <a:cs typeface="Tahoma" pitchFamily="34" charset="0"/>
              </a:rPr>
              <a:t>Молодежь</a:t>
            </a:r>
          </a:p>
        </p:txBody>
      </p:sp>
      <p:sp>
        <p:nvSpPr>
          <p:cNvPr id="22" name="AutoShape 6"/>
          <p:cNvSpPr>
            <a:spLocks noChangeArrowheads="1"/>
          </p:cNvSpPr>
          <p:nvPr/>
        </p:nvSpPr>
        <p:spPr bwMode="auto">
          <a:xfrm>
            <a:off x="335360" y="4837612"/>
            <a:ext cx="3456384" cy="1471708"/>
          </a:xfrm>
          <a:prstGeom prst="roundRect">
            <a:avLst>
              <a:gd name="adj" fmla="val 19643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3415" tIns="46708" rIns="93415" bIns="46708" anchor="ctr"/>
          <a:lstStyle/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 Профессиональный стандарт </a:t>
            </a: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позволяет сделать выбор </a:t>
            </a:r>
          </a:p>
          <a:p>
            <a:pPr algn="ctr" defTabSz="933450"/>
            <a:r>
              <a:rPr lang="ru-RU" sz="1100" b="1" dirty="0" smtClean="0">
                <a:latin typeface="Tahoma" pitchFamily="34" charset="0"/>
                <a:cs typeface="Tahoma" pitchFamily="34" charset="0"/>
              </a:rPr>
              <a:t>профессии, </a:t>
            </a:r>
            <a:r>
              <a:rPr lang="ru-RU" sz="1100" b="1" dirty="0">
                <a:latin typeface="Tahoma" pitchFamily="34" charset="0"/>
                <a:cs typeface="Tahoma" pitchFamily="34" charset="0"/>
              </a:rPr>
              <a:t>исходя из </a:t>
            </a: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требований к компетенции </a:t>
            </a: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работника, спланировать </a:t>
            </a: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обучение и профессиональную </a:t>
            </a: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карьеру </a:t>
            </a: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auto">
          <a:xfrm>
            <a:off x="4232163" y="4151086"/>
            <a:ext cx="2976331" cy="686526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3415" tIns="46708" rIns="93415" bIns="46708" anchor="ctr"/>
          <a:lstStyle/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ru-RU" sz="1600" dirty="0">
                <a:latin typeface="Tahoma" pitchFamily="34" charset="0"/>
                <a:cs typeface="Tahoma" pitchFamily="34" charset="0"/>
              </a:rPr>
              <a:t>Работающие </a:t>
            </a:r>
          </a:p>
          <a:p>
            <a:pPr algn="ctr" defTabSz="933450"/>
            <a:r>
              <a:rPr lang="ru-RU" sz="1600" dirty="0">
                <a:latin typeface="Tahoma" pitchFamily="34" charset="0"/>
                <a:cs typeface="Tahoma" pitchFamily="34" charset="0"/>
              </a:rPr>
              <a:t>граждане</a:t>
            </a:r>
          </a:p>
        </p:txBody>
      </p:sp>
      <p:sp>
        <p:nvSpPr>
          <p:cNvPr id="24" name="AutoShape 6"/>
          <p:cNvSpPr>
            <a:spLocks noChangeArrowheads="1"/>
          </p:cNvSpPr>
          <p:nvPr/>
        </p:nvSpPr>
        <p:spPr bwMode="auto">
          <a:xfrm>
            <a:off x="4271798" y="4837612"/>
            <a:ext cx="3072341" cy="1399700"/>
          </a:xfrm>
          <a:prstGeom prst="roundRect">
            <a:avLst>
              <a:gd name="adj" fmla="val 19643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3415" tIns="46708" rIns="93415" bIns="46708" anchor="ctr"/>
          <a:lstStyle/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Профессиональный стандарт </a:t>
            </a: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позволяет выбрать программы </a:t>
            </a: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дополнительного обучения</a:t>
            </a: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в целях непрерывного </a:t>
            </a:r>
          </a:p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образования</a:t>
            </a: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8112224" y="4077071"/>
            <a:ext cx="2880320" cy="727076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3415" tIns="46708" rIns="93415" bIns="46708" anchor="ctr"/>
          <a:lstStyle/>
          <a:p>
            <a:pPr algn="ctr" defTabSz="933450"/>
            <a:r>
              <a:rPr lang="ru-RU" sz="1100" dirty="0">
                <a:latin typeface="Tahoma" pitchFamily="34" charset="0"/>
                <a:cs typeface="Tahoma" pitchFamily="34" charset="0"/>
              </a:rPr>
              <a:t> </a:t>
            </a:r>
            <a:r>
              <a:rPr lang="ru-RU" sz="1600" dirty="0">
                <a:latin typeface="Tahoma" pitchFamily="34" charset="0"/>
                <a:cs typeface="Tahoma" pitchFamily="34" charset="0"/>
              </a:rPr>
              <a:t>Образовательные </a:t>
            </a:r>
          </a:p>
          <a:p>
            <a:pPr algn="ctr" defTabSz="933450"/>
            <a:r>
              <a:rPr lang="ru-RU" sz="1600" dirty="0">
                <a:latin typeface="Tahoma" pitchFamily="34" charset="0"/>
                <a:cs typeface="Tahoma" pitchFamily="34" charset="0"/>
              </a:rPr>
              <a:t>организация</a:t>
            </a:r>
          </a:p>
        </p:txBody>
      </p:sp>
      <p:sp>
        <p:nvSpPr>
          <p:cNvPr id="26" name="AutoShape 6"/>
          <p:cNvSpPr>
            <a:spLocks noChangeArrowheads="1"/>
          </p:cNvSpPr>
          <p:nvPr/>
        </p:nvSpPr>
        <p:spPr bwMode="auto">
          <a:xfrm>
            <a:off x="7920203" y="4837612"/>
            <a:ext cx="3456384" cy="1399700"/>
          </a:xfrm>
          <a:prstGeom prst="roundRect">
            <a:avLst>
              <a:gd name="adj" fmla="val 19643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3415" tIns="46708" rIns="93415" bIns="46708" anchor="ctr"/>
          <a:lstStyle/>
          <a:p>
            <a:pPr algn="ctr" defTabSz="933450"/>
            <a:r>
              <a:rPr lang="ru-RU" sz="11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ru-RU" sz="1100" b="1" dirty="0" smtClean="0">
                <a:latin typeface="Tahoma" pitchFamily="34" charset="0"/>
                <a:cs typeface="Tahoma" pitchFamily="34" charset="0"/>
              </a:rPr>
              <a:t>Учитывают </a:t>
            </a:r>
            <a:r>
              <a:rPr lang="ru-RU" sz="1100" b="1" dirty="0">
                <a:latin typeface="Tahoma" pitchFamily="34" charset="0"/>
                <a:cs typeface="Tahoma" pitchFamily="34" charset="0"/>
              </a:rPr>
              <a:t>профессиональные </a:t>
            </a:r>
          </a:p>
          <a:p>
            <a:pPr algn="ctr" defTabSz="933450"/>
            <a:r>
              <a:rPr lang="ru-RU" sz="1100" b="1" dirty="0" smtClean="0">
                <a:latin typeface="Tahoma" pitchFamily="34" charset="0"/>
                <a:cs typeface="Tahoma" pitchFamily="34" charset="0"/>
              </a:rPr>
              <a:t>стандарты </a:t>
            </a:r>
            <a:r>
              <a:rPr lang="ru-RU" sz="1100" b="1" dirty="0">
                <a:latin typeface="Tahoma" pitchFamily="34" charset="0"/>
                <a:cs typeface="Tahoma" pitchFamily="34" charset="0"/>
              </a:rPr>
              <a:t>при </a:t>
            </a:r>
            <a:r>
              <a:rPr lang="ru-RU" sz="1100" b="1" dirty="0" smtClean="0">
                <a:latin typeface="Tahoma" pitchFamily="34" charset="0"/>
                <a:cs typeface="Tahoma" pitchFamily="34" charset="0"/>
              </a:rPr>
              <a:t>формировании </a:t>
            </a:r>
            <a:endParaRPr lang="ru-RU" sz="1100" b="1" dirty="0">
              <a:latin typeface="Tahoma" pitchFamily="34" charset="0"/>
              <a:cs typeface="Tahoma" pitchFamily="34" charset="0"/>
            </a:endParaRPr>
          </a:p>
          <a:p>
            <a:pPr algn="ctr" defTabSz="933450"/>
            <a:r>
              <a:rPr lang="ru-RU" sz="1100" b="1" dirty="0" smtClean="0">
                <a:latin typeface="Tahoma" pitchFamily="34" charset="0"/>
                <a:cs typeface="Tahoma" pitchFamily="34" charset="0"/>
              </a:rPr>
              <a:t>образовательных </a:t>
            </a:r>
            <a:r>
              <a:rPr lang="ru-RU" sz="1100" b="1" dirty="0">
                <a:latin typeface="Tahoma" pitchFamily="34" charset="0"/>
                <a:cs typeface="Tahoma" pitchFamily="34" charset="0"/>
              </a:rPr>
              <a:t>стандартов и </a:t>
            </a:r>
          </a:p>
          <a:p>
            <a:pPr algn="ctr" defTabSz="933450"/>
            <a:r>
              <a:rPr lang="ru-RU" sz="1100" b="1" dirty="0" smtClean="0">
                <a:latin typeface="Tahoma" pitchFamily="34" charset="0"/>
                <a:cs typeface="Tahoma" pitchFamily="34" charset="0"/>
              </a:rPr>
              <a:t>образовательных программ</a:t>
            </a:r>
            <a:endParaRPr lang="ru-RU" sz="1100" b="1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559311" y="573684"/>
            <a:ext cx="9921489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Профессиональные стандарты: нормативная база и разъяснительные письма Минтруда России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4458" y="1364343"/>
            <a:ext cx="5268686" cy="51525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2"/>
                </a:solidFill>
              </a:rPr>
              <a:t>Приказы Минтруда России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</a:rPr>
              <a:t> от 12 апреля 2013 г. № 147н «Об утверждении макета профессионального стандарта» 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</a:rPr>
              <a:t>(с изменениями от 29 сентября 2014 г. № 665н )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</a:rPr>
              <a:t> от 12 апреля 2013 г. № 148н «Об утверждении уровней квалификаций в целях подготовки профессиональных стандартов»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</a:rPr>
              <a:t>от 29 апреля 2013 г. № 170н «Об утверждении методических рекомендаций по разработке профессионального стандарта»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</a:rPr>
              <a:t>от 30 сентября 2014 г. № 671н «Об утверждении методических рекомендаций по организации» профессионально-общественного обсуждения и экспертизы проектов профессиональных стандартов»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</a:rPr>
              <a:t>от 29 сентября 2014 г. № 667н «О реестре профессиональных стандартов (перечне видов профессиональной деятельности)»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965371" y="1335314"/>
            <a:ext cx="5617029" cy="51525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Wingdings" pitchFamily="2" charset="2"/>
              <a:buChar char="v"/>
            </a:pPr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 algn="ctr"/>
            <a:endParaRPr lang="ru-RU" sz="2000" b="1" i="1" dirty="0" smtClean="0">
              <a:solidFill>
                <a:schemeClr val="tx2"/>
              </a:solidFill>
            </a:endParaRPr>
          </a:p>
          <a:p>
            <a:pPr lvl="0" algn="ctr"/>
            <a:endParaRPr lang="ru-RU" sz="2000" b="1" i="1" dirty="0" smtClean="0">
              <a:solidFill>
                <a:schemeClr val="tx2"/>
              </a:solidFill>
            </a:endParaRPr>
          </a:p>
          <a:p>
            <a:pPr lvl="0" algn="ctr"/>
            <a:endParaRPr lang="ru-RU" sz="2000" b="1" i="1" dirty="0" smtClean="0">
              <a:solidFill>
                <a:schemeClr val="tx2"/>
              </a:solidFill>
            </a:endParaRPr>
          </a:p>
          <a:p>
            <a:pPr lvl="0" algn="ctr"/>
            <a:endParaRPr lang="ru-RU" sz="2000" b="1" i="1" dirty="0" smtClean="0">
              <a:solidFill>
                <a:schemeClr val="tx2"/>
              </a:solidFill>
            </a:endParaRPr>
          </a:p>
          <a:p>
            <a:pPr lvl="0" algn="ctr"/>
            <a:endParaRPr lang="ru-RU" sz="2000" b="1" i="1" dirty="0" smtClean="0">
              <a:solidFill>
                <a:schemeClr val="tx2"/>
              </a:solidFill>
            </a:endParaRPr>
          </a:p>
          <a:p>
            <a:pPr lvl="0" algn="ctr"/>
            <a:endParaRPr lang="ru-RU" sz="2000" b="1" i="1" dirty="0" smtClean="0">
              <a:solidFill>
                <a:schemeClr val="tx2"/>
              </a:solidFill>
            </a:endParaRPr>
          </a:p>
          <a:p>
            <a:pPr lvl="0" algn="ctr"/>
            <a:r>
              <a:rPr lang="ru-RU" sz="2000" b="1" i="1" dirty="0" smtClean="0">
                <a:solidFill>
                  <a:schemeClr val="tx2"/>
                </a:solidFill>
              </a:rPr>
              <a:t>Письма Минтруда России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/>
                </a:solidFill>
              </a:rPr>
              <a:t>от </a:t>
            </a:r>
            <a:r>
              <a:rPr lang="ru-RU" dirty="0" smtClean="0">
                <a:solidFill>
                  <a:schemeClr val="tx2"/>
                </a:solidFill>
              </a:rPr>
              <a:t>10,02.2016 г.                                                                                    О применении профессиональных стандартов</a:t>
            </a:r>
          </a:p>
          <a:p>
            <a:pPr lvl="0">
              <a:buFont typeface="Wingdings" pitchFamily="2" charset="2"/>
              <a:buChar char="Ø"/>
            </a:pPr>
            <a:endParaRPr lang="ru-RU" dirty="0" smtClean="0">
              <a:solidFill>
                <a:schemeClr val="tx2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</a:rPr>
              <a:t>от 04.04.2016г. №14-0/10/В-2253                                   Информация Министерства труда и социальной защиты Российской Федерации по вопросам применения профессиональных стандартов</a:t>
            </a:r>
          </a:p>
          <a:p>
            <a:pPr lvl="0">
              <a:buFont typeface="Wingdings" pitchFamily="2" charset="2"/>
              <a:buChar char="Ø"/>
            </a:pPr>
            <a:endParaRPr lang="ru-RU" dirty="0" smtClean="0">
              <a:solidFill>
                <a:schemeClr val="tx2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</a:rPr>
              <a:t>от 06.07.2016г. №14-2/ООГ-6465</a:t>
            </a:r>
          </a:p>
          <a:p>
            <a:pPr lvl="0">
              <a:buFont typeface="Wingdings" pitchFamily="2" charset="2"/>
              <a:buChar char="Ø"/>
            </a:pPr>
            <a:endParaRPr lang="ru-RU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</a:rPr>
              <a:t> от 20.07.2016г. №14-2/В-688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</a:rPr>
              <a:t>от 26.12.2016г. №15-2/ООГ-4698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solidFill>
                <a:schemeClr val="tx2"/>
              </a:solidFill>
            </a:endParaRPr>
          </a:p>
          <a:p>
            <a:pPr lvl="0">
              <a:buFont typeface="Wingdings" pitchFamily="2" charset="2"/>
              <a:buChar char="Ø"/>
            </a:pPr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2447925" y="481609"/>
            <a:ext cx="7837227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При применении профессиональных стандартов необходимо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учитывать следующее: 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40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9943" y="1353787"/>
            <a:ext cx="112353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вступление в силу профессиональных стандартов не является основанием для увольнения работников;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ответственность и полномочия по принятию кадровых решений являются полномочиями работодателей;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при отсутствии профессиональных стандартов рекомендуется пользоваться квалификационными справочниками;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ТК РФ  предоставляет работодателю право самостоятельно определять штатное расписание, наименования должностей, профессий рабочих и трудовых функций работников в соответствии с уставом организации, устанавливать категории (разряды, классы) с учетом сложности и объема выполняемой работы (трудовых функций);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профессиональные стандарты применяются работодателями с учетом особенностей выполняемых работниками трудовых функций, обусловленных применяемыми технологиями и принятой организацией производства и труда и требований нормативных правовых актов, регулирующих вид профессиональной деятельности;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профессиональный стандарт – не должностная инструкция. Профессиональный стандарт описывает профессиональную деятельность, но не стандартизирует должностные обязанности. Права и обязанности работника могут быть определены непосредственно в трудовом договоре либо в должностной инструкции на основе положений профессионального стандарта;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работодатель вправе проводить аттестацию работников. Так, при применении квалификационных справочников и профессиональных стандартов лица, не имеющие специальной подготовки или стажа работы (если иное не установлено законодательством), но обладающие достаточным практическим опытом и выполняющие качественно и в полном объеме возложенные на них должностные обязанности, по рекомендации аттестационной комиссии назначаются на соответствующие должности так же, как и лица, имеющие специальную подготовку и стаж работы;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lvl="0" algn="just">
              <a:buNone/>
            </a:pPr>
            <a:r>
              <a:rPr lang="ru-RU" sz="1600" dirty="0" smtClean="0"/>
              <a:t>       </a:t>
            </a:r>
          </a:p>
          <a:p>
            <a:pPr algn="just"/>
            <a:endParaRPr lang="ru-RU" sz="16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2447925" y="481609"/>
            <a:ext cx="7837227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При применении профессиональных стандартов необходимо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учитывать следующее: 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41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9943" y="1496291"/>
            <a:ext cx="1123537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порядок проведения аттестации устанавливается трудовым законодательством и иными нормативными правовыми актами, содержащими нормы трудового права, локальными нормативными актами, применяемыми с учетом мнения представительного органа работников.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Запрещается расторжение трудовых договоров с работниками (увольнение работников) при выявлении несоответствия их квалификации профессиональному стандарту.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при подготовке документов для аттестации работников работодатель может использовать положения профессионального стандарта;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необходимость подготовки работников (профессиональное образование и профессиональное обучение) и дополнительного профессионального образования, а также направления работников на прохождение независимой оценки квалификации для собственных нужд определяет работодатель (статья 196 Кодекса);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перечень в позиции «Возможные наименования должностей, профессий» описания обобщенной трудовой функции профессионального стандарта не является исчерпывающим или закрытым. Введение в действие профессионального стандарта не обязывает работодателя переименовывать должности в штатном расписании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применение профессиональных стандартов не предусматривает пересмотра системы оплаты труда. Работодатель при установлении системы оплаты труда в организации опирается на установленную в организации градацию (ранжирование) всех должностей и профессий работников в зависимости, например, от сложности и напряженности труда, его условий, уровня квалификации работников, их ценности для организации. При этом работодателем может быть использована градация Уровней квалификации (от 12 апреля 2013 г. № 148н «Об утверждении уровней квалификаций в целях подготовки профессиональных стандартов») или градация, отраженная в конкретном профессиональном стандарте, на основе ее соотнесения с градацией (ранжированием), установленной в организации.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lvl="0" algn="just">
              <a:buNone/>
            </a:pPr>
            <a:r>
              <a:rPr lang="ru-RU" sz="1600" dirty="0" smtClean="0"/>
              <a:t>       </a:t>
            </a:r>
          </a:p>
          <a:p>
            <a:pPr algn="just"/>
            <a:endParaRPr lang="ru-RU" sz="16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42</a:t>
            </a:fld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25600" y="338666"/>
            <a:ext cx="8681156" cy="76764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Информационные ресурсы, содержащие актуальную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 информацию по вопросам разработки и применения профессиональных стандартов,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проведения независимой оценки квалификаций</a:t>
            </a:r>
            <a:r>
              <a:rPr lang="ru-RU" b="1" noProof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: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 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1388534" y="1411111"/>
            <a:ext cx="10126134" cy="4301068"/>
          </a:xfrm>
          <a:prstGeom prst="rect">
            <a:avLst/>
          </a:prstGeom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сайт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Минтруда России. «Профессиональные стандарты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  <a:hlinkClick r:id="rId3"/>
              </a:rPr>
              <a:t>http://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  <a:hlinkClick r:id="rId3"/>
              </a:rPr>
              <a:t>profstandart.rosmintrud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  <a:hlinkClick r:id="rId3"/>
              </a:rPr>
              <a:t>.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  <a:hlinkClick r:id="rId3"/>
              </a:rPr>
              <a:t>ru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реестр уведомлений о разработке/актуализации профессиональных стандартов;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реестр профессиональных стандартов;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профессиональные стандарты, планируемые к разработке и актуализации в 2019 году;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полезные документы.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сайт АНО «НАРК». Реестр сведений о проведении  независимой оценки квалификаций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  <a:hlinkClick r:id="rId4"/>
              </a:rPr>
              <a:t>http://nok-nark.ru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Ø"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kumimoji="0" lang="ru-RU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сайт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Минтруда России. </a:t>
            </a:r>
            <a:r>
              <a:rPr kumimoji="0" lang="ru-RU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«Справочник профессий</a:t>
            </a:r>
            <a:r>
              <a:rPr kumimoji="0" lang="ru-RU" sz="16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http://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spravochnik.rosmintrud.ru</a:t>
            </a:r>
            <a:endParaRPr kumimoji="0" lang="ru-RU" sz="1600" b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16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228600" marR="0" lvl="0" indent="-22860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ответы на наиболее часто задаваемые вопросы по применению профессиональных стандартов размещены на официальном сайте Минтруда России по адресу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http://www.rosmintrud.ru/docs/mintrud/payment/128.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501254" y="2300884"/>
            <a:ext cx="930777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СПАСИБО ЗА ВНИМАНИЕ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5647" y="4968200"/>
            <a:ext cx="7027059" cy="8589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105043, Москва, ул. 4-я Парковая, д. 29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Тел:(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499)164-97-74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,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 </a:t>
            </a:r>
            <a:r>
              <a:rPr lang="en-US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  <a:hlinkClick r:id="rId3"/>
              </a:rPr>
              <a:t>ryabova@vcot.info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itchFamily="2" charset="2"/>
            </a:endParaRP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43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559311" y="449943"/>
            <a:ext cx="930777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Постановление Правительства РФ от 22 января 2013 г. № 23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«О правилах разработки  и утверждения профессиональных стандартов»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9387" y="1318161"/>
            <a:ext cx="11210307" cy="508264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Wingdings" pitchFamily="2" charset="2"/>
              <a:buChar char="v"/>
            </a:pPr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 algn="ctr"/>
            <a:endParaRPr lang="ru-RU" sz="2000" b="1" i="1" dirty="0" smtClean="0">
              <a:solidFill>
                <a:schemeClr val="tx2"/>
              </a:solidFill>
            </a:endParaRPr>
          </a:p>
          <a:p>
            <a:pPr lvl="0" algn="ctr"/>
            <a:endParaRPr lang="ru-RU" sz="2000" b="1" i="1" dirty="0" smtClean="0">
              <a:solidFill>
                <a:schemeClr val="tx2"/>
              </a:solidFill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   </a:t>
            </a:r>
          </a:p>
          <a:p>
            <a:pPr algn="just">
              <a:buNone/>
            </a:pPr>
            <a:endParaRPr lang="ru-RU" sz="2000" dirty="0" smtClean="0">
              <a:solidFill>
                <a:schemeClr val="tx2"/>
              </a:solidFill>
            </a:endParaRPr>
          </a:p>
          <a:p>
            <a:pPr algn="just">
              <a:buNone/>
            </a:pPr>
            <a:endParaRPr lang="ru-RU" sz="2000" dirty="0" smtClean="0">
              <a:solidFill>
                <a:schemeClr val="tx2"/>
              </a:solidFill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2</a:t>
            </a:r>
          </a:p>
          <a:p>
            <a:pPr algn="just">
              <a:buNone/>
            </a:pPr>
            <a:endParaRPr lang="ru-RU" sz="2000" dirty="0" smtClean="0">
              <a:solidFill>
                <a:schemeClr val="tx2"/>
              </a:solidFill>
            </a:endParaRPr>
          </a:p>
          <a:p>
            <a:pPr indent="449263"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2. Министерство труда и социальной защиты Российской Федерации координирует разработку профессиональных стандартов.</a:t>
            </a:r>
          </a:p>
          <a:p>
            <a:pPr indent="449263"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3. Проекты профессиональных стандартов могут разрабатываться объединениями работодателей, работодателями, профессиональными сообществами, </a:t>
            </a:r>
            <a:r>
              <a:rPr lang="ru-RU" sz="1600" dirty="0" err="1" smtClean="0">
                <a:solidFill>
                  <a:schemeClr val="tx2"/>
                </a:solidFill>
              </a:rPr>
              <a:t>саморегулируемыми</a:t>
            </a:r>
            <a:r>
              <a:rPr lang="ru-RU" sz="1600" dirty="0" smtClean="0">
                <a:solidFill>
                  <a:schemeClr val="tx2"/>
                </a:solidFill>
              </a:rPr>
              <a:t> организациями и иными некоммерческими организациями с участием образовательных организаций профессионального образования и других заинтересованных организаций (далее - разработчики).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          Проект профессионального стандарта, по которому проведено обсуждение с представителями работодателей, профессиональных сообществ, профессиональных союзов (их объединений) и других заинтересованных организаций, представляется разработчиком в Министерство труда и социальной защиты Российской Федерации с:</a:t>
            </a:r>
          </a:p>
          <a:p>
            <a:pPr marL="449263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2"/>
                </a:solidFill>
              </a:rPr>
              <a:t>   пояснительной запиской;</a:t>
            </a:r>
          </a:p>
          <a:p>
            <a:pPr marL="449263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2"/>
                </a:solidFill>
              </a:rPr>
              <a:t>   </a:t>
            </a:r>
            <a:r>
              <a:rPr lang="en-US" sz="1600" smtClean="0">
                <a:solidFill>
                  <a:schemeClr val="tx2"/>
                </a:solidFill>
              </a:rPr>
              <a:t>c</a:t>
            </a:r>
            <a:r>
              <a:rPr lang="ru-RU" sz="1600" smtClean="0">
                <a:solidFill>
                  <a:schemeClr val="tx2"/>
                </a:solidFill>
              </a:rPr>
              <a:t>ведениями </a:t>
            </a:r>
            <a:r>
              <a:rPr lang="ru-RU" sz="1600" dirty="0" smtClean="0">
                <a:solidFill>
                  <a:schemeClr val="tx2"/>
                </a:solidFill>
              </a:rPr>
              <a:t>об организациях разработчиках;</a:t>
            </a:r>
          </a:p>
          <a:p>
            <a:pPr marL="449263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2"/>
                </a:solidFill>
              </a:rPr>
              <a:t>    информацией о результатах обсуждения проекта </a:t>
            </a:r>
            <a:r>
              <a:rPr lang="ru-RU" sz="1600" dirty="0" err="1" smtClean="0">
                <a:solidFill>
                  <a:schemeClr val="tx2"/>
                </a:solidFill>
              </a:rPr>
              <a:t>профстандарта</a:t>
            </a:r>
            <a:r>
              <a:rPr lang="ru-RU" sz="1600" dirty="0" smtClean="0">
                <a:solidFill>
                  <a:schemeClr val="tx2"/>
                </a:solidFill>
              </a:rPr>
              <a:t>.        </a:t>
            </a:r>
          </a:p>
          <a:p>
            <a:pPr indent="449263" algn="just">
              <a:buNone/>
              <a:tabLst>
                <a:tab pos="900113" algn="l"/>
              </a:tabLst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6.Разработка проектов профессиональных стандартов осуществляется в соответствии с  утверждаемыми Министерством труда и социальной защиты Российской Федерации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методическими рекомендациями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разработке профессионального стандарта,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макетом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профессионального стандарта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уровнями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квалификаций. 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Макет профессионального стандарта утвержден приказом Минтруда России от 12.04.2013 N 147н (ред. от 29.09.2014г.) </a:t>
            </a:r>
          </a:p>
          <a:p>
            <a:pPr lvl="0" algn="ctr"/>
            <a:endParaRPr lang="ru-RU" sz="1600" b="1" i="1" dirty="0" smtClean="0">
              <a:solidFill>
                <a:schemeClr val="tx2"/>
              </a:solidFill>
            </a:endParaRPr>
          </a:p>
          <a:p>
            <a:pPr lvl="0" algn="ctr"/>
            <a:endParaRPr lang="ru-RU" sz="1600" b="1" i="1" dirty="0" smtClean="0">
              <a:solidFill>
                <a:schemeClr val="tx2"/>
              </a:solidFill>
            </a:endParaRPr>
          </a:p>
          <a:p>
            <a:pPr lvl="0" algn="ctr"/>
            <a:endParaRPr lang="ru-RU" sz="2000" b="1" i="1" dirty="0" smtClean="0">
              <a:solidFill>
                <a:schemeClr val="tx2"/>
              </a:solidFill>
            </a:endParaRPr>
          </a:p>
          <a:p>
            <a:pPr lvl="0" algn="ctr"/>
            <a:endParaRPr lang="ru-RU" sz="2000" b="1" i="1" dirty="0" smtClean="0">
              <a:solidFill>
                <a:schemeClr val="tx2"/>
              </a:solidFill>
            </a:endParaRPr>
          </a:p>
          <a:p>
            <a:pPr lvl="0">
              <a:buFont typeface="Wingdings" pitchFamily="2" charset="2"/>
              <a:buChar char="Ø"/>
            </a:pPr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  <a:p>
            <a:pPr lvl="0"/>
            <a:endParaRPr lang="ru-RU" sz="2000" b="1" i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25647" y="4968200"/>
            <a:ext cx="7027059" cy="8589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B4198-F023-4CE2-B86B-5560ECF9F361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58192" y="451555"/>
            <a:ext cx="81583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Профессиональный стандарт -  характеристика квалификации,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24000" y="961901"/>
            <a:ext cx="89859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необходимой для осуществления определенного вида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профессиональной деятельности</a:t>
            </a:r>
          </a:p>
          <a:p>
            <a:pPr algn="ctr"/>
            <a:r>
              <a:rPr lang="ru-RU" altLang="ru-RU" sz="1600" b="1" i="1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НОРМАТИВНЫЙ ДОКУМЕНТ, </a:t>
            </a:r>
          </a:p>
          <a:p>
            <a:pPr algn="ctr"/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раскрывающий с позиций сферы труда, объединений работодателей и / или </a:t>
            </a:r>
          </a:p>
          <a:p>
            <a:pPr algn="ctr"/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профессиональных сообществ </a:t>
            </a:r>
          </a:p>
          <a:p>
            <a:pPr algn="ctr"/>
            <a:r>
              <a:rPr lang="ru-RU" altLang="ru-RU" sz="1600" b="1" i="1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цель и содержание вида профессиональной деятельности,</a:t>
            </a:r>
          </a:p>
          <a:p>
            <a:pPr algn="ctr"/>
            <a:r>
              <a:rPr lang="ru-RU" altLang="ru-RU" sz="1600" b="1" i="1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требования к квалификации</a:t>
            </a:r>
            <a:r>
              <a:rPr lang="ru-RU" altLang="ru-RU" sz="1600" b="1" i="1" dirty="0" smtClean="0">
                <a:solidFill>
                  <a:srgbClr val="009900"/>
                </a:solidFill>
                <a:latin typeface="+mj-lt"/>
                <a:ea typeface="+mj-ea"/>
                <a:cs typeface="+mj-cs"/>
              </a:rPr>
              <a:t>,</a:t>
            </a: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образованию и обучению, опыту практической работы, </a:t>
            </a:r>
          </a:p>
          <a:p>
            <a:pPr algn="ctr"/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необходимым знаниям и умениям работника</a:t>
            </a: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05312" y="3783010"/>
            <a:ext cx="4608512" cy="785818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Профессиональный стандарт</a:t>
            </a:r>
            <a:endParaRPr lang="ru-RU" sz="1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1933785" y="4186891"/>
            <a:ext cx="1152128" cy="576064"/>
          </a:xfrm>
          <a:prstGeom prst="downArrow">
            <a:avLst/>
          </a:prstGeom>
          <a:solidFill>
            <a:schemeClr val="accent3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4870439" y="4978978"/>
            <a:ext cx="1621536" cy="484632"/>
          </a:xfrm>
          <a:prstGeom prst="leftRightArrow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8852032" y="4047149"/>
            <a:ext cx="1152128" cy="618368"/>
          </a:xfrm>
          <a:prstGeom prst="downArrow">
            <a:avLst/>
          </a:prstGeom>
          <a:solidFill>
            <a:schemeClr val="accent3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460978" y="5598598"/>
            <a:ext cx="7439378" cy="1000132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buNone/>
            </a:pPr>
            <a:r>
              <a:rPr lang="ru-RU" altLang="ru-RU" b="1" i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Предмет оценки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- квалификация работника</a:t>
            </a:r>
          </a:p>
          <a:p>
            <a:pPr algn="ctr">
              <a:lnSpc>
                <a:spcPct val="80000"/>
              </a:lnSpc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i="1" u="sng" dirty="0" smtClean="0">
                <a:solidFill>
                  <a:srgbClr val="FF0000"/>
                </a:solidFill>
              </a:rPr>
              <a:t>уровень знаний, умений, профессиональных навыков и опыта</a:t>
            </a:r>
          </a:p>
          <a:p>
            <a:pPr algn="ctr">
              <a:lnSpc>
                <a:spcPct val="80000"/>
              </a:lnSpc>
              <a:buNone/>
            </a:pPr>
            <a:r>
              <a:rPr lang="ru-RU" b="1" i="1" u="sng" dirty="0" smtClean="0">
                <a:solidFill>
                  <a:srgbClr val="009900"/>
                </a:solidFill>
              </a:rPr>
              <a:t>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работы работника ( ч.2 ст. 195.1. ТК РФ)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79728" y="4826413"/>
            <a:ext cx="3677784" cy="795454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Наименование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квалификации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858276" y="4724813"/>
            <a:ext cx="4416491" cy="936104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Положения ПС, на</a:t>
            </a:r>
          </a:p>
          <a:p>
            <a:pPr algn="ctr">
              <a:lnSpc>
                <a:spcPct val="80000"/>
              </a:lnSpc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соответствие которым проводится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независимая оценка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квалификации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Наименование квалификации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496292" y="1389413"/>
            <a:ext cx="93933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sz="20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sz="20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r>
              <a:rPr lang="ru-RU" sz="2000" dirty="0" smtClean="0"/>
              <a:t>       </a:t>
            </a:r>
            <a:endParaRPr lang="en-US" i="1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en-US" i="1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i="1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 txBox="1">
            <a:spLocks/>
          </p:cNvSpPr>
          <p:nvPr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2B4198-F023-4CE2-B86B-5560ECF9F36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8"/>
          <p:cNvSpPr txBox="1">
            <a:spLocks/>
          </p:cNvSpPr>
          <p:nvPr/>
        </p:nvSpPr>
        <p:spPr>
          <a:xfrm>
            <a:off x="1596788" y="450376"/>
            <a:ext cx="9758149" cy="7134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</a:t>
            </a:r>
            <a:endParaRPr lang="ru-RU" sz="2100" b="1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648179" y="383822"/>
            <a:ext cx="9406508" cy="7121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Методические рекомендации по разработке профессионального стандарта                                                                                                                                       </a:t>
            </a:r>
            <a:r>
              <a:rPr lang="ru-RU" sz="13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(приказ Минтруда России от 29 апреля 2013 г. № 170н)</a:t>
            </a:r>
          </a:p>
        </p:txBody>
      </p:sp>
      <p:sp>
        <p:nvSpPr>
          <p:cNvPr id="18" name="Содержимое 4"/>
          <p:cNvSpPr txBox="1">
            <a:spLocks/>
          </p:cNvSpPr>
          <p:nvPr/>
        </p:nvSpPr>
        <p:spPr>
          <a:xfrm>
            <a:off x="2533766" y="1291266"/>
            <a:ext cx="7192370" cy="6155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Вид профессиональной деятельности (ВПД) - совокупность обобщенных трудовых функций, имеющих близкий характер, результаты и условия труда</a:t>
            </a:r>
          </a:p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5541643" y="3738263"/>
            <a:ext cx="907683" cy="461204"/>
          </a:xfrm>
          <a:prstGeom prst="downArrow">
            <a:avLst>
              <a:gd name="adj1" fmla="val 50000"/>
              <a:gd name="adj2" fmla="val 60529"/>
            </a:avLst>
          </a:prstGeom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492824" y="2371184"/>
            <a:ext cx="7178721" cy="360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ОТФ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463676" y="2844800"/>
            <a:ext cx="7233479" cy="83284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 eaLnBrk="0" hangingPunct="0">
              <a:lnSpc>
                <a:spcPct val="85000"/>
              </a:lnSpc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Обобщенная трудовая функция (ОТФ) – </a:t>
            </a:r>
          </a:p>
          <a:p>
            <a:pPr marL="342900" indent="-342900" algn="ctr" eaLnBrk="0" hangingPunct="0">
              <a:lnSpc>
                <a:spcPct val="85000"/>
              </a:lnSpc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совокупность связанных между собой трудовых функций, </a:t>
            </a:r>
          </a:p>
          <a:p>
            <a:pPr marL="342900" indent="-342900" algn="ctr" eaLnBrk="0" hangingPunct="0">
              <a:lnSpc>
                <a:spcPct val="85000"/>
              </a:lnSpc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сложившаяся в результате разделения труда в конкретном производственном или </a:t>
            </a:r>
          </a:p>
          <a:p>
            <a:pPr marL="342900" indent="-342900" algn="ctr" eaLnBrk="0" hangingPunct="0">
              <a:lnSpc>
                <a:spcPct val="85000"/>
              </a:lnSpc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(бизнес-) процессе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429808" y="4200982"/>
            <a:ext cx="7246961" cy="3258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ТФ</a:t>
            </a:r>
          </a:p>
        </p:txBody>
      </p:sp>
      <p:sp>
        <p:nvSpPr>
          <p:cNvPr id="25" name="Стрелка вниз 24"/>
          <p:cNvSpPr/>
          <p:nvPr/>
        </p:nvSpPr>
        <p:spPr>
          <a:xfrm>
            <a:off x="5565990" y="2002514"/>
            <a:ext cx="907683" cy="368153"/>
          </a:xfrm>
          <a:prstGeom prst="downArrow">
            <a:avLst>
              <a:gd name="adj1" fmla="val 50000"/>
              <a:gd name="adj2" fmla="val 60529"/>
            </a:avLst>
          </a:prstGeom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474963" y="4605868"/>
            <a:ext cx="7154459" cy="4063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 eaLnBrk="0" hangingPunct="0">
              <a:lnSpc>
                <a:spcPct val="85000"/>
              </a:lnSpc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Трудовая функция (ТФ) – система трудовых действий в рамках ОТФ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281451" y="6157415"/>
            <a:ext cx="7959776" cy="3498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9333" y="5068712"/>
            <a:ext cx="5678311" cy="101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Трудовая функция- работы по должности в соответствии со штатным  расписанием, профессией, специальности с указанием квалификации (первый вариант) или конкретный вид поручаемой работнику работы (второй вариант), ст.57 ТК РФ</a:t>
            </a: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80667" y="5102578"/>
            <a:ext cx="5221111" cy="9934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Трудовое действие- процесс взаимодействия работника с предметом труда, при котором достигается определенная задача</a:t>
            </a:r>
            <a:endParaRPr lang="ru-RU" sz="20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496292" y="1389413"/>
            <a:ext cx="93933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sz="20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sz="20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r>
              <a:rPr lang="ru-RU" sz="2000" dirty="0" smtClean="0"/>
              <a:t>       </a:t>
            </a:r>
            <a:endParaRPr lang="en-US" i="1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en-US" i="1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i="1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 txBox="1">
            <a:spLocks/>
          </p:cNvSpPr>
          <p:nvPr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2B4198-F023-4CE2-B86B-5560ECF9F36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8"/>
          <p:cNvSpPr txBox="1">
            <a:spLocks/>
          </p:cNvSpPr>
          <p:nvPr/>
        </p:nvSpPr>
        <p:spPr>
          <a:xfrm>
            <a:off x="1596788" y="450376"/>
            <a:ext cx="9758149" cy="7134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</a:t>
            </a:r>
            <a:endParaRPr lang="ru-RU" sz="2100" b="1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665026" y="465707"/>
            <a:ext cx="9903725" cy="6340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Приказ Минтруда России от 12.04.2013 N 148н «Об утверждении уровней квалификации в целях разработки проектов профессиональных стандартов» </a:t>
            </a: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655093" y="1501254"/>
            <a:ext cx="10945503" cy="4624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</a:t>
            </a:r>
            <a:endParaRPr kumimoji="0" lang="ru-RU" alt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00050" marR="0" lvl="0" indent="-4000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romanUcPeriod"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Общие положения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1.2. Уровни квалификации применяются при разработке профессиональных стандартов для описания </a:t>
            </a:r>
            <a:r>
              <a:rPr lang="ru-RU" alt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трудовых функций, требований к образованию и обучению работников</a:t>
            </a:r>
            <a:r>
              <a:rPr kumimoji="0" lang="ru-RU" alt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Единые требования к квалификации работников, установленные Уровнями квалификации, могут быть расширены и уточнены с учетом специфики видов профессиональной деятельности.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1.3. Уровни квалификации приведены в разделе II и содержат описание следующих показателей: "</a:t>
            </a:r>
            <a:r>
              <a:rPr lang="ru-RU" alt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Полномочия и ответственность", "Характер умений", "Характер знаний", "Основные пути достижения уровня квалификации"</a:t>
            </a: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</a:t>
            </a: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Уровни квалификации </a:t>
            </a:r>
            <a:r>
              <a:rPr kumimoji="0" lang="ru-RU" alt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определяют требования к умениям, знаниям, уровню квалификации в </a:t>
            </a:r>
            <a:r>
              <a:rPr lang="ru-RU" altLang="ru-RU" sz="1600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зависимости от полномочий и ответственности работника.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Всего 9 уровней квалификации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A160C54-8802-4214-9E5D-25933D3EFC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4FAC53-5ED9-480C-821B-CBB353CF65F3}"/>
              </a:ext>
            </a:extLst>
          </p:cNvPr>
          <p:cNvSpPr/>
          <p:nvPr/>
        </p:nvSpPr>
        <p:spPr>
          <a:xfrm>
            <a:off x="1496292" y="1389413"/>
            <a:ext cx="93933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sz="20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sz="200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r>
              <a:rPr lang="ru-RU" sz="2000" dirty="0" smtClean="0"/>
              <a:t>       </a:t>
            </a:r>
            <a:endParaRPr lang="en-US" i="1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en-US" i="1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i="1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Номер слайда 13">
            <a:extLst>
              <a:ext uri="{FF2B5EF4-FFF2-40B4-BE49-F238E27FC236}">
                <a16:creationId xmlns="" xmlns:a16="http://schemas.microsoft.com/office/drawing/2014/main" id="{07B1B2E4-7732-41D8-B68B-A874B50952EA}"/>
              </a:ext>
            </a:extLst>
          </p:cNvPr>
          <p:cNvSpPr txBox="1">
            <a:spLocks/>
          </p:cNvSpPr>
          <p:nvPr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2B4198-F023-4CE2-B86B-5560ECF9F36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8"/>
          <p:cNvSpPr txBox="1">
            <a:spLocks/>
          </p:cNvSpPr>
          <p:nvPr/>
        </p:nvSpPr>
        <p:spPr>
          <a:xfrm>
            <a:off x="1596788" y="450376"/>
            <a:ext cx="9758149" cy="7134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</a:t>
            </a:r>
            <a:endParaRPr lang="ru-RU" sz="2100" b="1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084394" y="450377"/>
            <a:ext cx="6741994" cy="4503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Уровни квалификации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868739" y="1487606"/>
          <a:ext cx="10590664" cy="400932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009935"/>
                <a:gridCol w="2343275"/>
                <a:gridCol w="2030378"/>
                <a:gridCol w="1914181"/>
                <a:gridCol w="3292895"/>
              </a:tblGrid>
              <a:tr h="385416"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</a:rPr>
                        <a:t>Показатели уровней квалификации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ru-RU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Основные </a:t>
                      </a:r>
                      <a:r>
                        <a:rPr lang="ru-RU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пути достижения уровня квалификации 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34722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Полномочия и  </a:t>
                      </a:r>
                    </a:p>
                    <a:p>
                      <a:pPr algn="ctr"/>
                      <a:r>
                        <a:rPr lang="ru-RU" sz="16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ответственность 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Характер  </a:t>
                      </a:r>
                    </a:p>
                    <a:p>
                      <a:pPr algn="ctr"/>
                      <a:r>
                        <a:rPr lang="ru-RU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умений 	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Характер</a:t>
                      </a:r>
                    </a:p>
                    <a:p>
                      <a:pPr algn="ctr"/>
                      <a:r>
                        <a:rPr lang="ru-RU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знаний 	</a:t>
                      </a: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44789">
                <a:tc>
                  <a:txBody>
                    <a:bodyPr/>
                    <a:lstStyle/>
                    <a:p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8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  <a:p>
                      <a:pPr algn="ctr"/>
                      <a:r>
                        <a:rPr lang="ru-RU" sz="1800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  <a:p>
                      <a:pPr algn="ctr"/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  <a:p>
                      <a:pPr algn="ctr"/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  <a:p>
                      <a:pPr algn="ctr"/>
                      <a:r>
                        <a:rPr lang="ru-RU" sz="1800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latin typeface="Times New Roman"/>
                          <a:ea typeface="Calibri"/>
                          <a:cs typeface="Times New Roman"/>
                        </a:rPr>
                        <a:t>Деятельность под 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руководством</a:t>
                      </a:r>
                      <a:endParaRPr lang="ru-RU" sz="16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Индивидуальная</a:t>
                      </a:r>
                      <a:r>
                        <a:rPr lang="ru-RU" sz="1600" b="0" dirty="0" smtClean="0">
                          <a:latin typeface="Times New Roman"/>
                          <a:ea typeface="Calibri"/>
                          <a:cs typeface="Times New Roman"/>
                        </a:rPr>
                        <a:t> ответственность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Выполнение стандартных заданий (обычно физический труд) 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Применение элементарных фактических знаний и (или) ограниченного круга специальных знаний </a:t>
                      </a:r>
                      <a:endParaRPr lang="ru-RU" sz="1600" b="0" kern="1200" dirty="0">
                        <a:solidFill>
                          <a:schemeClr val="dk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21920" marR="12192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Краткосрочное обучение или инструктаж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Практический опыт</a:t>
                      </a:r>
                    </a:p>
                  </a:txBody>
                  <a:tcPr marL="152400" marR="15240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457851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4603</TotalTime>
  <Words>6162</Words>
  <Application>Microsoft Office PowerPoint</Application>
  <PresentationFormat>Произвольный</PresentationFormat>
  <Paragraphs>970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Приказ  Минтруда России от 4 августа 2014 г. № 524н  «Об утверждении профессионального стандарта                                            «Специалист в области охраны труда»</vt:lpstr>
      <vt:lpstr>Профстандарт «Специалист в области  охраны труда»</vt:lpstr>
      <vt:lpstr>              Профстандарт «Специалист в области  охраны труда» </vt:lpstr>
      <vt:lpstr> Профстандарт «Специалист в области  охраны труда»</vt:lpstr>
      <vt:lpstr> Профстандарт «Специалист в области охраны труда»</vt:lpstr>
      <vt:lpstr>Предмет оценки квалификации  «Специалист по разработке и внедрению системы управления охраной труда                                                    (6 уровень квалификации)»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дядя Игорь</dc:creator>
  <cp:lastModifiedBy>Дмитрий Леонидович Миньков</cp:lastModifiedBy>
  <cp:revision>923</cp:revision>
  <dcterms:created xsi:type="dcterms:W3CDTF">2018-02-16T11:57:00Z</dcterms:created>
  <dcterms:modified xsi:type="dcterms:W3CDTF">2019-05-28T06:24:11Z</dcterms:modified>
</cp:coreProperties>
</file>