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29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diagrams/data1.xml" ContentType="application/vnd.openxmlformats-officedocument.drawingml.diagramData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notesMasterIdLst>
    <p:notesMasterId r:id="rId136"/>
  </p:notesMasterIdLst>
  <p:sldIdLst>
    <p:sldId id="382" r:id="rId2"/>
    <p:sldId id="573" r:id="rId3"/>
    <p:sldId id="574" r:id="rId4"/>
    <p:sldId id="575" r:id="rId5"/>
    <p:sldId id="576" r:id="rId6"/>
    <p:sldId id="577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5" r:id="rId15"/>
    <p:sldId id="586" r:id="rId16"/>
    <p:sldId id="587" r:id="rId17"/>
    <p:sldId id="588" r:id="rId18"/>
    <p:sldId id="589" r:id="rId19"/>
    <p:sldId id="590" r:id="rId20"/>
    <p:sldId id="591" r:id="rId21"/>
    <p:sldId id="592" r:id="rId22"/>
    <p:sldId id="593" r:id="rId23"/>
    <p:sldId id="594" r:id="rId24"/>
    <p:sldId id="595" r:id="rId25"/>
    <p:sldId id="596" r:id="rId26"/>
    <p:sldId id="597" r:id="rId27"/>
    <p:sldId id="598" r:id="rId28"/>
    <p:sldId id="599" r:id="rId29"/>
    <p:sldId id="600" r:id="rId30"/>
    <p:sldId id="601" r:id="rId31"/>
    <p:sldId id="602" r:id="rId32"/>
    <p:sldId id="603" r:id="rId33"/>
    <p:sldId id="604" r:id="rId34"/>
    <p:sldId id="605" r:id="rId35"/>
    <p:sldId id="606" r:id="rId36"/>
    <p:sldId id="607" r:id="rId37"/>
    <p:sldId id="608" r:id="rId38"/>
    <p:sldId id="609" r:id="rId39"/>
    <p:sldId id="610" r:id="rId40"/>
    <p:sldId id="611" r:id="rId41"/>
    <p:sldId id="612" r:id="rId42"/>
    <p:sldId id="613" r:id="rId43"/>
    <p:sldId id="614" r:id="rId44"/>
    <p:sldId id="651" r:id="rId45"/>
    <p:sldId id="615" r:id="rId46"/>
    <p:sldId id="616" r:id="rId47"/>
    <p:sldId id="617" r:id="rId48"/>
    <p:sldId id="619" r:id="rId49"/>
    <p:sldId id="622" r:id="rId50"/>
    <p:sldId id="623" r:id="rId51"/>
    <p:sldId id="624" r:id="rId52"/>
    <p:sldId id="652" r:id="rId53"/>
    <p:sldId id="653" r:id="rId54"/>
    <p:sldId id="654" r:id="rId55"/>
    <p:sldId id="655" r:id="rId56"/>
    <p:sldId id="656" r:id="rId57"/>
    <p:sldId id="626" r:id="rId58"/>
    <p:sldId id="627" r:id="rId59"/>
    <p:sldId id="628" r:id="rId60"/>
    <p:sldId id="629" r:id="rId61"/>
    <p:sldId id="630" r:id="rId62"/>
    <p:sldId id="631" r:id="rId63"/>
    <p:sldId id="632" r:id="rId64"/>
    <p:sldId id="633" r:id="rId65"/>
    <p:sldId id="634" r:id="rId66"/>
    <p:sldId id="657" r:id="rId67"/>
    <p:sldId id="658" r:id="rId68"/>
    <p:sldId id="660" r:id="rId69"/>
    <p:sldId id="635" r:id="rId70"/>
    <p:sldId id="636" r:id="rId71"/>
    <p:sldId id="637" r:id="rId72"/>
    <p:sldId id="638" r:id="rId73"/>
    <p:sldId id="639" r:id="rId74"/>
    <p:sldId id="640" r:id="rId75"/>
    <p:sldId id="641" r:id="rId76"/>
    <p:sldId id="642" r:id="rId77"/>
    <p:sldId id="643" r:id="rId78"/>
    <p:sldId id="644" r:id="rId79"/>
    <p:sldId id="645" r:id="rId80"/>
    <p:sldId id="646" r:id="rId81"/>
    <p:sldId id="647" r:id="rId82"/>
    <p:sldId id="648" r:id="rId83"/>
    <p:sldId id="649" r:id="rId84"/>
    <p:sldId id="650" r:id="rId85"/>
    <p:sldId id="257" r:id="rId86"/>
    <p:sldId id="329" r:id="rId87"/>
    <p:sldId id="327" r:id="rId88"/>
    <p:sldId id="328" r:id="rId89"/>
    <p:sldId id="331" r:id="rId90"/>
    <p:sldId id="392" r:id="rId91"/>
    <p:sldId id="394" r:id="rId92"/>
    <p:sldId id="395" r:id="rId93"/>
    <p:sldId id="659" r:id="rId94"/>
    <p:sldId id="664" r:id="rId95"/>
    <p:sldId id="396" r:id="rId96"/>
    <p:sldId id="397" r:id="rId97"/>
    <p:sldId id="498" r:id="rId98"/>
    <p:sldId id="499" r:id="rId99"/>
    <p:sldId id="444" r:id="rId100"/>
    <p:sldId id="558" r:id="rId101"/>
    <p:sldId id="410" r:id="rId102"/>
    <p:sldId id="475" r:id="rId103"/>
    <p:sldId id="506" r:id="rId104"/>
    <p:sldId id="387" r:id="rId105"/>
    <p:sldId id="389" r:id="rId106"/>
    <p:sldId id="399" r:id="rId107"/>
    <p:sldId id="464" r:id="rId108"/>
    <p:sldId id="488" r:id="rId109"/>
    <p:sldId id="519" r:id="rId110"/>
    <p:sldId id="408" r:id="rId111"/>
    <p:sldId id="515" r:id="rId112"/>
    <p:sldId id="361" r:id="rId113"/>
    <p:sldId id="441" r:id="rId114"/>
    <p:sldId id="564" r:id="rId115"/>
    <p:sldId id="565" r:id="rId116"/>
    <p:sldId id="480" r:id="rId117"/>
    <p:sldId id="486" r:id="rId118"/>
    <p:sldId id="485" r:id="rId119"/>
    <p:sldId id="484" r:id="rId120"/>
    <p:sldId id="481" r:id="rId121"/>
    <p:sldId id="482" r:id="rId122"/>
    <p:sldId id="483" r:id="rId123"/>
    <p:sldId id="572" r:id="rId124"/>
    <p:sldId id="421" r:id="rId125"/>
    <p:sldId id="516" r:id="rId126"/>
    <p:sldId id="661" r:id="rId127"/>
    <p:sldId id="662" r:id="rId128"/>
    <p:sldId id="663" r:id="rId129"/>
    <p:sldId id="571" r:id="rId130"/>
    <p:sldId id="495" r:id="rId131"/>
    <p:sldId id="556" r:id="rId132"/>
    <p:sldId id="496" r:id="rId133"/>
    <p:sldId id="497" r:id="rId134"/>
    <p:sldId id="310" r:id="rId1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154A57"/>
    <a:srgbClr val="FF66FF"/>
    <a:srgbClr val="FFFF0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AEDDD-FBFD-4989-A426-84A3AA79C38B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2FB0F9-1700-4FCD-A720-1EBB6A50A01C}">
      <dgm:prSet phldrT="[Текст]"/>
      <dgm:spPr/>
      <dgm:t>
        <a:bodyPr/>
        <a:lstStyle/>
        <a:p>
          <a:r>
            <a:rPr lang="ru-RU" dirty="0" smtClean="0"/>
            <a:t>Налоговый кодекс </a:t>
          </a:r>
          <a:r>
            <a:rPr lang="ru-RU" dirty="0" err="1" smtClean="0"/>
            <a:t>Рф</a:t>
          </a:r>
          <a:endParaRPr lang="ru-RU" dirty="0"/>
        </a:p>
      </dgm:t>
    </dgm:pt>
    <dgm:pt modelId="{75BA5A83-9A1A-4F77-A634-269DC70D5365}" type="parTrans" cxnId="{3727967B-B163-4C89-BECC-F9D3E6C13532}">
      <dgm:prSet/>
      <dgm:spPr/>
      <dgm:t>
        <a:bodyPr/>
        <a:lstStyle/>
        <a:p>
          <a:endParaRPr lang="ru-RU"/>
        </a:p>
      </dgm:t>
    </dgm:pt>
    <dgm:pt modelId="{7B89B1D8-D0DC-4426-9DB1-FF7D0512FF30}" type="sibTrans" cxnId="{3727967B-B163-4C89-BECC-F9D3E6C13532}">
      <dgm:prSet/>
      <dgm:spPr/>
      <dgm:t>
        <a:bodyPr/>
        <a:lstStyle/>
        <a:p>
          <a:endParaRPr lang="ru-RU"/>
        </a:p>
      </dgm:t>
    </dgm:pt>
    <dgm:pt modelId="{B58EDABE-686B-485C-93F9-581537FDBC53}">
      <dgm:prSet phldrT="[Текст]"/>
      <dgm:spPr/>
      <dgm:t>
        <a:bodyPr/>
        <a:lstStyle/>
        <a:p>
          <a:r>
            <a:rPr lang="ru-RU" dirty="0" smtClean="0"/>
            <a:t>Статья 264 (себестоимость)</a:t>
          </a:r>
          <a:endParaRPr lang="ru-RU" dirty="0"/>
        </a:p>
      </dgm:t>
    </dgm:pt>
    <dgm:pt modelId="{CD69ED95-582E-4B78-A29A-743305FF5975}" type="parTrans" cxnId="{A5C4BBB6-9022-4257-913C-289B694B81B1}">
      <dgm:prSet/>
      <dgm:spPr/>
      <dgm:t>
        <a:bodyPr/>
        <a:lstStyle/>
        <a:p>
          <a:endParaRPr lang="ru-RU"/>
        </a:p>
      </dgm:t>
    </dgm:pt>
    <dgm:pt modelId="{B8D1B537-5172-44E4-ADF3-0878F4659C18}" type="sibTrans" cxnId="{A5C4BBB6-9022-4257-913C-289B694B81B1}">
      <dgm:prSet/>
      <dgm:spPr/>
      <dgm:t>
        <a:bodyPr/>
        <a:lstStyle/>
        <a:p>
          <a:endParaRPr lang="ru-RU"/>
        </a:p>
      </dgm:t>
    </dgm:pt>
    <dgm:pt modelId="{5429C1BA-8F1D-42CC-81FB-5D12A364943F}">
      <dgm:prSet phldrT="[Текст]"/>
      <dgm:spPr/>
      <dgm:t>
        <a:bodyPr/>
        <a:lstStyle/>
        <a:p>
          <a:r>
            <a:rPr lang="ru-RU" dirty="0" smtClean="0"/>
            <a:t>Трудовой кодекс РФ</a:t>
          </a:r>
          <a:endParaRPr lang="ru-RU" dirty="0"/>
        </a:p>
      </dgm:t>
    </dgm:pt>
    <dgm:pt modelId="{C140747F-1903-4EF0-83D7-793DD7784133}" type="parTrans" cxnId="{AB295058-B9CD-4617-9D64-DB06710FA8F8}">
      <dgm:prSet/>
      <dgm:spPr/>
      <dgm:t>
        <a:bodyPr/>
        <a:lstStyle/>
        <a:p>
          <a:endParaRPr lang="ru-RU"/>
        </a:p>
      </dgm:t>
    </dgm:pt>
    <dgm:pt modelId="{B1CBCF83-9C90-4661-B529-5B60DE583875}" type="sibTrans" cxnId="{AB295058-B9CD-4617-9D64-DB06710FA8F8}">
      <dgm:prSet/>
      <dgm:spPr/>
      <dgm:t>
        <a:bodyPr/>
        <a:lstStyle/>
        <a:p>
          <a:endParaRPr lang="ru-RU"/>
        </a:p>
      </dgm:t>
    </dgm:pt>
    <dgm:pt modelId="{18181851-3FBE-4F66-A6B3-636E9012459D}">
      <dgm:prSet phldrT="[Текст]"/>
      <dgm:spPr/>
      <dgm:t>
        <a:bodyPr/>
        <a:lstStyle/>
        <a:p>
          <a:r>
            <a:rPr lang="ru-RU" dirty="0" smtClean="0"/>
            <a:t>Статья 226 (минимальный размер)</a:t>
          </a:r>
          <a:endParaRPr lang="ru-RU" dirty="0"/>
        </a:p>
      </dgm:t>
    </dgm:pt>
    <dgm:pt modelId="{C57ABB99-76C0-4AE0-8C0E-C335B9A6264F}" type="parTrans" cxnId="{9AA2522F-3D5B-4DF6-BBC0-FF877AFEE2C5}">
      <dgm:prSet/>
      <dgm:spPr/>
      <dgm:t>
        <a:bodyPr/>
        <a:lstStyle/>
        <a:p>
          <a:endParaRPr lang="ru-RU"/>
        </a:p>
      </dgm:t>
    </dgm:pt>
    <dgm:pt modelId="{9F8D3151-6121-44E4-8468-41B3DCA7435B}" type="sibTrans" cxnId="{9AA2522F-3D5B-4DF6-BBC0-FF877AFEE2C5}">
      <dgm:prSet/>
      <dgm:spPr/>
      <dgm:t>
        <a:bodyPr/>
        <a:lstStyle/>
        <a:p>
          <a:endParaRPr lang="ru-RU"/>
        </a:p>
      </dgm:t>
    </dgm:pt>
    <dgm:pt modelId="{BAF54846-E462-4162-BC30-6C2A6B959C56}">
      <dgm:prSet phldrT="[Текст]"/>
      <dgm:spPr/>
      <dgm:t>
        <a:bodyPr/>
        <a:lstStyle/>
        <a:p>
          <a:r>
            <a:rPr lang="ru-RU" dirty="0" smtClean="0"/>
            <a:t>Приказ Минздравсоцразвития от 01.03.2012 № 181н</a:t>
          </a:r>
          <a:endParaRPr lang="ru-RU" dirty="0"/>
        </a:p>
      </dgm:t>
    </dgm:pt>
    <dgm:pt modelId="{CDD94221-75BF-4B17-89D9-39C41319FA10}" type="parTrans" cxnId="{A79019CC-FE55-496A-84C3-6849401AFC9D}">
      <dgm:prSet/>
      <dgm:spPr/>
      <dgm:t>
        <a:bodyPr/>
        <a:lstStyle/>
        <a:p>
          <a:endParaRPr lang="ru-RU"/>
        </a:p>
      </dgm:t>
    </dgm:pt>
    <dgm:pt modelId="{1987CF99-2A70-49FB-A173-1FA9C7CBCB78}" type="sibTrans" cxnId="{A79019CC-FE55-496A-84C3-6849401AFC9D}">
      <dgm:prSet/>
      <dgm:spPr/>
      <dgm:t>
        <a:bodyPr/>
        <a:lstStyle/>
        <a:p>
          <a:endParaRPr lang="ru-RU"/>
        </a:p>
      </dgm:t>
    </dgm:pt>
    <dgm:pt modelId="{3E9C2851-108D-4A2E-A552-D4E17361714F}">
      <dgm:prSet phldrT="[Текст]"/>
      <dgm:spPr/>
      <dgm:t>
        <a:bodyPr/>
        <a:lstStyle/>
        <a:p>
          <a:r>
            <a:rPr lang="ru-RU" dirty="0" smtClean="0"/>
            <a:t>Перечень мероприятий</a:t>
          </a:r>
          <a:endParaRPr lang="ru-RU" dirty="0"/>
        </a:p>
      </dgm:t>
    </dgm:pt>
    <dgm:pt modelId="{77CC38DD-4BCD-45DA-9A93-01C214DBC759}" type="parTrans" cxnId="{367F5009-507F-4FB4-922B-1E4721EF9B1E}">
      <dgm:prSet/>
      <dgm:spPr/>
      <dgm:t>
        <a:bodyPr/>
        <a:lstStyle/>
        <a:p>
          <a:endParaRPr lang="ru-RU"/>
        </a:p>
      </dgm:t>
    </dgm:pt>
    <dgm:pt modelId="{C02FB8ED-67DB-4BEB-A02A-FAB9B586EEC8}" type="sibTrans" cxnId="{367F5009-507F-4FB4-922B-1E4721EF9B1E}">
      <dgm:prSet/>
      <dgm:spPr/>
      <dgm:t>
        <a:bodyPr/>
        <a:lstStyle/>
        <a:p>
          <a:endParaRPr lang="ru-RU"/>
        </a:p>
      </dgm:t>
    </dgm:pt>
    <dgm:pt modelId="{069F898A-634C-4DBC-A496-CA74EB6E665B}" type="pres">
      <dgm:prSet presAssocID="{14BAEDDD-FBFD-4989-A426-84A3AA79C3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F01C4D-9FC3-46BE-949A-4333B09F3020}" type="pres">
      <dgm:prSet presAssocID="{BAF54846-E462-4162-BC30-6C2A6B959C56}" presName="boxAndChildren" presStyleCnt="0"/>
      <dgm:spPr/>
    </dgm:pt>
    <dgm:pt modelId="{FD8C4AC5-8FD2-405B-A11D-84DE197EB06C}" type="pres">
      <dgm:prSet presAssocID="{BAF54846-E462-4162-BC30-6C2A6B959C56}" presName="parentTextBox" presStyleLbl="node1" presStyleIdx="0" presStyleCnt="3"/>
      <dgm:spPr/>
      <dgm:t>
        <a:bodyPr/>
        <a:lstStyle/>
        <a:p>
          <a:endParaRPr lang="ru-RU"/>
        </a:p>
      </dgm:t>
    </dgm:pt>
    <dgm:pt modelId="{CCBA1D55-6CDA-4357-A7ED-75175E2B8091}" type="pres">
      <dgm:prSet presAssocID="{BAF54846-E462-4162-BC30-6C2A6B959C56}" presName="entireBox" presStyleLbl="node1" presStyleIdx="0" presStyleCnt="3"/>
      <dgm:spPr/>
      <dgm:t>
        <a:bodyPr/>
        <a:lstStyle/>
        <a:p>
          <a:endParaRPr lang="ru-RU"/>
        </a:p>
      </dgm:t>
    </dgm:pt>
    <dgm:pt modelId="{1787FF8E-D797-4811-92C1-1144F6511823}" type="pres">
      <dgm:prSet presAssocID="{BAF54846-E462-4162-BC30-6C2A6B959C56}" presName="descendantBox" presStyleCnt="0"/>
      <dgm:spPr/>
    </dgm:pt>
    <dgm:pt modelId="{542DEA7E-816E-472D-A5CD-4D2980C318D4}" type="pres">
      <dgm:prSet presAssocID="{3E9C2851-108D-4A2E-A552-D4E17361714F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3FFEB-CD18-4A91-9DEB-7423945B2097}" type="pres">
      <dgm:prSet presAssocID="{B1CBCF83-9C90-4661-B529-5B60DE583875}" presName="sp" presStyleCnt="0"/>
      <dgm:spPr/>
    </dgm:pt>
    <dgm:pt modelId="{8FBC17B5-2A5C-445F-B173-6E3B7F81069F}" type="pres">
      <dgm:prSet presAssocID="{5429C1BA-8F1D-42CC-81FB-5D12A364943F}" presName="arrowAndChildren" presStyleCnt="0"/>
      <dgm:spPr/>
    </dgm:pt>
    <dgm:pt modelId="{C2C8B62A-7B9F-4EDB-8BF5-58BBFD75013B}" type="pres">
      <dgm:prSet presAssocID="{5429C1BA-8F1D-42CC-81FB-5D12A364943F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39C4A210-DA70-4CFF-926B-654AE140C8A9}" type="pres">
      <dgm:prSet presAssocID="{5429C1BA-8F1D-42CC-81FB-5D12A364943F}" presName="arrow" presStyleLbl="node1" presStyleIdx="1" presStyleCnt="3"/>
      <dgm:spPr/>
      <dgm:t>
        <a:bodyPr/>
        <a:lstStyle/>
        <a:p>
          <a:endParaRPr lang="ru-RU"/>
        </a:p>
      </dgm:t>
    </dgm:pt>
    <dgm:pt modelId="{CA084D1F-9AC2-457E-AFCE-549F033F7328}" type="pres">
      <dgm:prSet presAssocID="{5429C1BA-8F1D-42CC-81FB-5D12A364943F}" presName="descendantArrow" presStyleCnt="0"/>
      <dgm:spPr/>
    </dgm:pt>
    <dgm:pt modelId="{15111A18-85AB-4F03-8C53-D26B16757759}" type="pres">
      <dgm:prSet presAssocID="{18181851-3FBE-4F66-A6B3-636E9012459D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955EE-C897-464F-9075-A5646C11A3EC}" type="pres">
      <dgm:prSet presAssocID="{7B89B1D8-D0DC-4426-9DB1-FF7D0512FF30}" presName="sp" presStyleCnt="0"/>
      <dgm:spPr/>
    </dgm:pt>
    <dgm:pt modelId="{540C2D12-F42E-4B38-A2A4-DC6C2C1A5DC1}" type="pres">
      <dgm:prSet presAssocID="{BB2FB0F9-1700-4FCD-A720-1EBB6A50A01C}" presName="arrowAndChildren" presStyleCnt="0"/>
      <dgm:spPr/>
    </dgm:pt>
    <dgm:pt modelId="{0C85220E-C6F2-40DD-B14A-8204DF345C8A}" type="pres">
      <dgm:prSet presAssocID="{BB2FB0F9-1700-4FCD-A720-1EBB6A50A01C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D5E75D77-1C09-4674-8B67-62CCBE31B737}" type="pres">
      <dgm:prSet presAssocID="{BB2FB0F9-1700-4FCD-A720-1EBB6A50A01C}" presName="arrow" presStyleLbl="node1" presStyleIdx="2" presStyleCnt="3"/>
      <dgm:spPr/>
      <dgm:t>
        <a:bodyPr/>
        <a:lstStyle/>
        <a:p>
          <a:endParaRPr lang="ru-RU"/>
        </a:p>
      </dgm:t>
    </dgm:pt>
    <dgm:pt modelId="{E86B6757-47B3-436E-8274-F2AA933D2A6D}" type="pres">
      <dgm:prSet presAssocID="{BB2FB0F9-1700-4FCD-A720-1EBB6A50A01C}" presName="descendantArrow" presStyleCnt="0"/>
      <dgm:spPr/>
    </dgm:pt>
    <dgm:pt modelId="{FD56845F-7898-475F-B4F8-D3B3EDEFE9D8}" type="pres">
      <dgm:prSet presAssocID="{B58EDABE-686B-485C-93F9-581537FDBC53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9C6D7-413B-488D-85B0-3800B1495BD1}" type="presOf" srcId="{14BAEDDD-FBFD-4989-A426-84A3AA79C38B}" destId="{069F898A-634C-4DBC-A496-CA74EB6E665B}" srcOrd="0" destOrd="0" presId="urn:microsoft.com/office/officeart/2005/8/layout/process4"/>
    <dgm:cxn modelId="{91C7641C-B67C-480D-B33B-9399D1AA2EB5}" type="presOf" srcId="{B58EDABE-686B-485C-93F9-581537FDBC53}" destId="{FD56845F-7898-475F-B4F8-D3B3EDEFE9D8}" srcOrd="0" destOrd="0" presId="urn:microsoft.com/office/officeart/2005/8/layout/process4"/>
    <dgm:cxn modelId="{DD5F31D4-A902-49EA-9E16-802152F14520}" type="presOf" srcId="{3E9C2851-108D-4A2E-A552-D4E17361714F}" destId="{542DEA7E-816E-472D-A5CD-4D2980C318D4}" srcOrd="0" destOrd="0" presId="urn:microsoft.com/office/officeart/2005/8/layout/process4"/>
    <dgm:cxn modelId="{8A05D6C6-DA47-48AD-BEC5-27677EE5D8DE}" type="presOf" srcId="{BAF54846-E462-4162-BC30-6C2A6B959C56}" destId="{FD8C4AC5-8FD2-405B-A11D-84DE197EB06C}" srcOrd="0" destOrd="0" presId="urn:microsoft.com/office/officeart/2005/8/layout/process4"/>
    <dgm:cxn modelId="{2B8311E9-914B-4300-96C9-FC05361134C8}" type="presOf" srcId="{BB2FB0F9-1700-4FCD-A720-1EBB6A50A01C}" destId="{0C85220E-C6F2-40DD-B14A-8204DF345C8A}" srcOrd="0" destOrd="0" presId="urn:microsoft.com/office/officeart/2005/8/layout/process4"/>
    <dgm:cxn modelId="{3727967B-B163-4C89-BECC-F9D3E6C13532}" srcId="{14BAEDDD-FBFD-4989-A426-84A3AA79C38B}" destId="{BB2FB0F9-1700-4FCD-A720-1EBB6A50A01C}" srcOrd="0" destOrd="0" parTransId="{75BA5A83-9A1A-4F77-A634-269DC70D5365}" sibTransId="{7B89B1D8-D0DC-4426-9DB1-FF7D0512FF30}"/>
    <dgm:cxn modelId="{68BEA76A-30DF-469B-93F1-6ADD62B19873}" type="presOf" srcId="{BB2FB0F9-1700-4FCD-A720-1EBB6A50A01C}" destId="{D5E75D77-1C09-4674-8B67-62CCBE31B737}" srcOrd="1" destOrd="0" presId="urn:microsoft.com/office/officeart/2005/8/layout/process4"/>
    <dgm:cxn modelId="{9AA2522F-3D5B-4DF6-BBC0-FF877AFEE2C5}" srcId="{5429C1BA-8F1D-42CC-81FB-5D12A364943F}" destId="{18181851-3FBE-4F66-A6B3-636E9012459D}" srcOrd="0" destOrd="0" parTransId="{C57ABB99-76C0-4AE0-8C0E-C335B9A6264F}" sibTransId="{9F8D3151-6121-44E4-8468-41B3DCA7435B}"/>
    <dgm:cxn modelId="{AB295058-B9CD-4617-9D64-DB06710FA8F8}" srcId="{14BAEDDD-FBFD-4989-A426-84A3AA79C38B}" destId="{5429C1BA-8F1D-42CC-81FB-5D12A364943F}" srcOrd="1" destOrd="0" parTransId="{C140747F-1903-4EF0-83D7-793DD7784133}" sibTransId="{B1CBCF83-9C90-4661-B529-5B60DE583875}"/>
    <dgm:cxn modelId="{EC761D64-3125-472D-9DF5-EE8357FCEAA5}" type="presOf" srcId="{BAF54846-E462-4162-BC30-6C2A6B959C56}" destId="{CCBA1D55-6CDA-4357-A7ED-75175E2B8091}" srcOrd="1" destOrd="0" presId="urn:microsoft.com/office/officeart/2005/8/layout/process4"/>
    <dgm:cxn modelId="{A79019CC-FE55-496A-84C3-6849401AFC9D}" srcId="{14BAEDDD-FBFD-4989-A426-84A3AA79C38B}" destId="{BAF54846-E462-4162-BC30-6C2A6B959C56}" srcOrd="2" destOrd="0" parTransId="{CDD94221-75BF-4B17-89D9-39C41319FA10}" sibTransId="{1987CF99-2A70-49FB-A173-1FA9C7CBCB78}"/>
    <dgm:cxn modelId="{A5C4BBB6-9022-4257-913C-289B694B81B1}" srcId="{BB2FB0F9-1700-4FCD-A720-1EBB6A50A01C}" destId="{B58EDABE-686B-485C-93F9-581537FDBC53}" srcOrd="0" destOrd="0" parTransId="{CD69ED95-582E-4B78-A29A-743305FF5975}" sibTransId="{B8D1B537-5172-44E4-ADF3-0878F4659C18}"/>
    <dgm:cxn modelId="{367F5009-507F-4FB4-922B-1E4721EF9B1E}" srcId="{BAF54846-E462-4162-BC30-6C2A6B959C56}" destId="{3E9C2851-108D-4A2E-A552-D4E17361714F}" srcOrd="0" destOrd="0" parTransId="{77CC38DD-4BCD-45DA-9A93-01C214DBC759}" sibTransId="{C02FB8ED-67DB-4BEB-A02A-FAB9B586EEC8}"/>
    <dgm:cxn modelId="{10538C48-FDFE-4D76-BCA5-BD170AB11866}" type="presOf" srcId="{5429C1BA-8F1D-42CC-81FB-5D12A364943F}" destId="{C2C8B62A-7B9F-4EDB-8BF5-58BBFD75013B}" srcOrd="0" destOrd="0" presId="urn:microsoft.com/office/officeart/2005/8/layout/process4"/>
    <dgm:cxn modelId="{4B314907-4C62-4701-BAB7-0E5D4B44742C}" type="presOf" srcId="{18181851-3FBE-4F66-A6B3-636E9012459D}" destId="{15111A18-85AB-4F03-8C53-D26B16757759}" srcOrd="0" destOrd="0" presId="urn:microsoft.com/office/officeart/2005/8/layout/process4"/>
    <dgm:cxn modelId="{8FAF9FB5-C2A7-4EA7-96AD-B14CE1C33F88}" type="presOf" srcId="{5429C1BA-8F1D-42CC-81FB-5D12A364943F}" destId="{39C4A210-DA70-4CFF-926B-654AE140C8A9}" srcOrd="1" destOrd="0" presId="urn:microsoft.com/office/officeart/2005/8/layout/process4"/>
    <dgm:cxn modelId="{5E316541-D62D-4EEC-B684-994684F5053C}" type="presParOf" srcId="{069F898A-634C-4DBC-A496-CA74EB6E665B}" destId="{41F01C4D-9FC3-46BE-949A-4333B09F3020}" srcOrd="0" destOrd="0" presId="urn:microsoft.com/office/officeart/2005/8/layout/process4"/>
    <dgm:cxn modelId="{7A190D92-3F18-4901-A47A-E89D3ADE4FF4}" type="presParOf" srcId="{41F01C4D-9FC3-46BE-949A-4333B09F3020}" destId="{FD8C4AC5-8FD2-405B-A11D-84DE197EB06C}" srcOrd="0" destOrd="0" presId="urn:microsoft.com/office/officeart/2005/8/layout/process4"/>
    <dgm:cxn modelId="{B40B1021-7F58-4B20-9995-5384BA24ED9C}" type="presParOf" srcId="{41F01C4D-9FC3-46BE-949A-4333B09F3020}" destId="{CCBA1D55-6CDA-4357-A7ED-75175E2B8091}" srcOrd="1" destOrd="0" presId="urn:microsoft.com/office/officeart/2005/8/layout/process4"/>
    <dgm:cxn modelId="{CED2656A-E307-4AF5-8943-3A561B444349}" type="presParOf" srcId="{41F01C4D-9FC3-46BE-949A-4333B09F3020}" destId="{1787FF8E-D797-4811-92C1-1144F6511823}" srcOrd="2" destOrd="0" presId="urn:microsoft.com/office/officeart/2005/8/layout/process4"/>
    <dgm:cxn modelId="{0BF2E60F-58C2-4FEA-8347-586F69DE0766}" type="presParOf" srcId="{1787FF8E-D797-4811-92C1-1144F6511823}" destId="{542DEA7E-816E-472D-A5CD-4D2980C318D4}" srcOrd="0" destOrd="0" presId="urn:microsoft.com/office/officeart/2005/8/layout/process4"/>
    <dgm:cxn modelId="{C98F4FA6-C867-4E71-B09D-999711E336B7}" type="presParOf" srcId="{069F898A-634C-4DBC-A496-CA74EB6E665B}" destId="{F143FFEB-CD18-4A91-9DEB-7423945B2097}" srcOrd="1" destOrd="0" presId="urn:microsoft.com/office/officeart/2005/8/layout/process4"/>
    <dgm:cxn modelId="{544C5871-4445-4286-A0D4-2592E3EC3C9D}" type="presParOf" srcId="{069F898A-634C-4DBC-A496-CA74EB6E665B}" destId="{8FBC17B5-2A5C-445F-B173-6E3B7F81069F}" srcOrd="2" destOrd="0" presId="urn:microsoft.com/office/officeart/2005/8/layout/process4"/>
    <dgm:cxn modelId="{21B0071B-6679-4C53-BB28-7B998063B9E3}" type="presParOf" srcId="{8FBC17B5-2A5C-445F-B173-6E3B7F81069F}" destId="{C2C8B62A-7B9F-4EDB-8BF5-58BBFD75013B}" srcOrd="0" destOrd="0" presId="urn:microsoft.com/office/officeart/2005/8/layout/process4"/>
    <dgm:cxn modelId="{9F475224-10DC-4436-B126-103D13CD7E5B}" type="presParOf" srcId="{8FBC17B5-2A5C-445F-B173-6E3B7F81069F}" destId="{39C4A210-DA70-4CFF-926B-654AE140C8A9}" srcOrd="1" destOrd="0" presId="urn:microsoft.com/office/officeart/2005/8/layout/process4"/>
    <dgm:cxn modelId="{ACB5B97D-2FCC-402E-8D71-AA817B53E623}" type="presParOf" srcId="{8FBC17B5-2A5C-445F-B173-6E3B7F81069F}" destId="{CA084D1F-9AC2-457E-AFCE-549F033F7328}" srcOrd="2" destOrd="0" presId="urn:microsoft.com/office/officeart/2005/8/layout/process4"/>
    <dgm:cxn modelId="{83FF9F07-5B89-4CFC-BEAF-73F269DCC972}" type="presParOf" srcId="{CA084D1F-9AC2-457E-AFCE-549F033F7328}" destId="{15111A18-85AB-4F03-8C53-D26B16757759}" srcOrd="0" destOrd="0" presId="urn:microsoft.com/office/officeart/2005/8/layout/process4"/>
    <dgm:cxn modelId="{7F3243C7-8382-4762-BBA9-65DEA7E842C3}" type="presParOf" srcId="{069F898A-634C-4DBC-A496-CA74EB6E665B}" destId="{C90955EE-C897-464F-9075-A5646C11A3EC}" srcOrd="3" destOrd="0" presId="urn:microsoft.com/office/officeart/2005/8/layout/process4"/>
    <dgm:cxn modelId="{02545C43-48EB-4ADD-ABB8-E7107F2C6AF1}" type="presParOf" srcId="{069F898A-634C-4DBC-A496-CA74EB6E665B}" destId="{540C2D12-F42E-4B38-A2A4-DC6C2C1A5DC1}" srcOrd="4" destOrd="0" presId="urn:microsoft.com/office/officeart/2005/8/layout/process4"/>
    <dgm:cxn modelId="{E4EA98BE-52D5-40C5-9A69-41D0E9999A48}" type="presParOf" srcId="{540C2D12-F42E-4B38-A2A4-DC6C2C1A5DC1}" destId="{0C85220E-C6F2-40DD-B14A-8204DF345C8A}" srcOrd="0" destOrd="0" presId="urn:microsoft.com/office/officeart/2005/8/layout/process4"/>
    <dgm:cxn modelId="{99C8D3EF-0364-46A9-B206-D83820C4DF3C}" type="presParOf" srcId="{540C2D12-F42E-4B38-A2A4-DC6C2C1A5DC1}" destId="{D5E75D77-1C09-4674-8B67-62CCBE31B737}" srcOrd="1" destOrd="0" presId="urn:microsoft.com/office/officeart/2005/8/layout/process4"/>
    <dgm:cxn modelId="{9F6B5F12-AEB6-4039-84BA-6A8A403CAD93}" type="presParOf" srcId="{540C2D12-F42E-4B38-A2A4-DC6C2C1A5DC1}" destId="{E86B6757-47B3-436E-8274-F2AA933D2A6D}" srcOrd="2" destOrd="0" presId="urn:microsoft.com/office/officeart/2005/8/layout/process4"/>
    <dgm:cxn modelId="{96E7BCD7-FBB9-40EE-ADC5-D9CDC5EE29D1}" type="presParOf" srcId="{E86B6757-47B3-436E-8274-F2AA933D2A6D}" destId="{FD56845F-7898-475F-B4F8-D3B3EDEFE9D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BCE989-8553-445D-B0E7-3A35411952E9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4EA662-2D5A-4A52-9E7B-97129F7B4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64427F-9050-4242-B090-94B89970DC6A}" type="slidenum">
              <a:rPr lang="ru-RU" smtClean="0"/>
              <a:pPr>
                <a:defRPr/>
              </a:pPr>
              <a:t>57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64427F-9050-4242-B090-94B89970DC6A}" type="slidenum">
              <a:rPr lang="ru-RU" smtClean="0"/>
              <a:pPr>
                <a:defRPr/>
              </a:pPr>
              <a:t>58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64427F-9050-4242-B090-94B89970DC6A}" type="slidenum">
              <a:rPr lang="ru-RU" smtClean="0"/>
              <a:pPr>
                <a:defRPr/>
              </a:pPr>
              <a:t>59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271438-53F3-4B61-A9CD-ADDBF36B8076}" type="slidenum">
              <a:rPr lang="ru-RU" smtClean="0"/>
              <a:pPr>
                <a:defRPr/>
              </a:pPr>
              <a:t>60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271438-53F3-4B61-A9CD-ADDBF36B8076}" type="slidenum">
              <a:rPr lang="ru-RU" smtClean="0"/>
              <a:pPr>
                <a:defRPr/>
              </a:pPr>
              <a:t>61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271438-53F3-4B61-A9CD-ADDBF36B8076}" type="slidenum">
              <a:rPr lang="ru-RU" smtClean="0"/>
              <a:pPr>
                <a:defRPr/>
              </a:pPr>
              <a:t>62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271438-53F3-4B61-A9CD-ADDBF36B8076}" type="slidenum">
              <a:rPr lang="ru-RU" smtClean="0"/>
              <a:pPr>
                <a:defRPr/>
              </a:pPr>
              <a:t>63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271438-53F3-4B61-A9CD-ADDBF36B8076}" type="slidenum">
              <a:rPr lang="ru-RU" smtClean="0"/>
              <a:pPr>
                <a:defRPr/>
              </a:pPr>
              <a:t>64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271438-53F3-4B61-A9CD-ADDBF36B8076}" type="slidenum">
              <a:rPr lang="ru-RU" smtClean="0"/>
              <a:pPr>
                <a:defRPr/>
              </a:pPr>
              <a:t>65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69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70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71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72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73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74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75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76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77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68825" cy="34274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dirty="0" smtClean="0"/>
              <a:t>Обязательность профессиональных стандартов.</a:t>
            </a:r>
            <a:endParaRPr lang="ru-RU" b="0" dirty="0" smtClean="0"/>
          </a:p>
          <a:p>
            <a:endParaRPr lang="ru-RU" dirty="0" smtClean="0"/>
          </a:p>
          <a:p>
            <a:r>
              <a:rPr lang="ru-RU" dirty="0" smtClean="0"/>
              <a:t>С</a:t>
            </a:r>
            <a:r>
              <a:rPr lang="ru-RU" baseline="0" dirty="0" smtClean="0"/>
              <a:t> 1 июля 2016 г. Трудовой кодекс Российской Федерации дополняется статьей 195.3 об обязательности применения профессиональных стандартов.</a:t>
            </a:r>
          </a:p>
          <a:p>
            <a:r>
              <a:rPr lang="ru-RU" baseline="0" dirty="0" smtClean="0"/>
              <a:t>Приводится текст статьи полностью «как есть».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A3978F0-517A-43CC-84FD-669F07646F20}" type="slidenum">
              <a:rPr lang="en-GB" smtClean="0"/>
              <a:pPr/>
              <a:t>78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66289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68825" cy="34274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</a:t>
            </a:r>
            <a:r>
              <a:rPr lang="ru-RU" baseline="0" dirty="0" smtClean="0"/>
              <a:t> 1 июля 2016 г. Трудовой кодекс Российской Федерации дополняется статьей 195.3 об обязательности применения профессиональных стандартов.</a:t>
            </a:r>
          </a:p>
          <a:p>
            <a:r>
              <a:rPr lang="ru-RU" baseline="0" dirty="0" smtClean="0"/>
              <a:t>Приводится усеченный текст статьи для улучшения восприятия основной идеи- </a:t>
            </a:r>
          </a:p>
          <a:p>
            <a:endParaRPr lang="ru-RU" baseline="0" dirty="0" smtClean="0"/>
          </a:p>
          <a:p>
            <a:r>
              <a:rPr lang="ru-RU" baseline="0" dirty="0" smtClean="0"/>
              <a:t>обязателен не весь профессиональный стандарт, а только те его части, которые подпадают под понятие «квалификация» (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уровень знаний, умений, профессиональных навыков и опыта работы работника).</a:t>
            </a:r>
          </a:p>
          <a:p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Два примера, которые есть в самом Трудовом кодексе Российской</a:t>
            </a:r>
            <a:r>
              <a:rPr lang="ru-RU" sz="12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Федерации для оценки обязательности- 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для подземных работ обязательными будут требования к образованию, которые содержатся в ЕТКС или ЕКС.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для специалистов по охране труда обязательным будет или профильное образование, или опыт работы как специалиста по охране труда.</a:t>
            </a:r>
          </a:p>
          <a:p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Под «законодательством» надо понимать весь уровень от федеральных законов до нормативных правовых актов ФОИВов.</a:t>
            </a:r>
          </a:p>
          <a:p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Надо довести до слушателей основную идею-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baseline="0" dirty="0" smtClean="0"/>
              <a:t>то, что касается понятия «квалификация» (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уровень знаний, умений, профессиональных навыков и опыта работы работника) в</a:t>
            </a:r>
            <a:r>
              <a:rPr lang="ru-RU" sz="12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профессиональном стандарте обязательно только тогда, когда находит подтверждение в законодательстве. Иначе- не более как ориентир.</a:t>
            </a:r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A3978F0-517A-43CC-84FD-669F07646F20}" type="slidenum">
              <a:rPr lang="en-GB" smtClean="0"/>
              <a:pPr/>
              <a:t>79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035186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68825" cy="34274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baseline="0" dirty="0" smtClean="0"/>
              <a:t>Второй момент, который есть в Трудовом кодексе Российской Федерации об обязательности применения профессиональных стандартов.</a:t>
            </a:r>
          </a:p>
          <a:p>
            <a:r>
              <a:rPr lang="ru-RU" dirty="0" smtClean="0"/>
              <a:t>Весьма старое положение</a:t>
            </a:r>
            <a:r>
              <a:rPr lang="ru-RU" baseline="0" dirty="0" smtClean="0"/>
              <a:t> о том, что в кадровой документации «льготников» названия профессий-должностей надо записывать так, как в ЕТКС и ЕКС.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baseline="0" dirty="0" smtClean="0"/>
              <a:t>Приводится текст статьи полностью «как есть».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A3978F0-517A-43CC-84FD-669F07646F20}" type="slidenum">
              <a:rPr lang="en-GB" smtClean="0"/>
              <a:pPr/>
              <a:t>80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339936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68825" cy="34274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baseline="0" dirty="0" smtClean="0"/>
              <a:t>Второй момент, который есть в Трудовом кодексе Российской Федерации об обязательности применения профессиональных стандартов.</a:t>
            </a:r>
          </a:p>
          <a:p>
            <a:r>
              <a:rPr lang="ru-RU" dirty="0" smtClean="0"/>
              <a:t>Весьма старое положение</a:t>
            </a:r>
            <a:r>
              <a:rPr lang="ru-RU" baseline="0" dirty="0" smtClean="0"/>
              <a:t> о том, что в кадровой документации «льготников» названия профессий-должностей надо записывать так, как в ЕТКС и ЕКС.</a:t>
            </a:r>
          </a:p>
          <a:p>
            <a:r>
              <a:rPr lang="ru-RU" baseline="0" dirty="0" smtClean="0"/>
              <a:t>Приводится усеченный текст статьи для улучшения восприятия основной идеи- </a:t>
            </a:r>
          </a:p>
          <a:p>
            <a:endParaRPr lang="ru-RU" baseline="0" dirty="0" smtClean="0"/>
          </a:p>
          <a:p>
            <a:r>
              <a:rPr lang="ru-RU" sz="1200" kern="1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+mn-cs"/>
              </a:rPr>
              <a:t>названия профессий-должностей надо записывать так, как в ЕТКС-ЕКС-профессиональных стандартах если работник</a:t>
            </a:r>
            <a:r>
              <a:rPr lang="ru-RU" sz="1200" kern="1200" baseline="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+mn-cs"/>
              </a:rPr>
              <a:t> «льготник» или на работу налагаются ограничения</a:t>
            </a:r>
            <a:endParaRPr lang="ru-RU" sz="1200" kern="1200" dirty="0" smtClean="0">
              <a:solidFill>
                <a:srgbClr val="000000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ru-RU" sz="1200" kern="1200" dirty="0" smtClean="0">
              <a:solidFill>
                <a:srgbClr val="000000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+mn-cs"/>
              </a:rPr>
              <a:t>Примеры ограничений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+mn-ea"/>
                <a:cs typeface="+mn-cs"/>
              </a:rPr>
              <a:t>Статья 351-1 Трудового кодекса «Ограничения на занятие трудовой деятельностью в сфере образования, воспитания, развития несовершеннолетних, организации их отдыха и оздоровления, медицинского обеспечения, социальной защиты и социального обслуживания, в сфере детско-юношеского спорта, культуры и искусства с участием несовершеннолетних.</a:t>
            </a:r>
            <a:endParaRPr lang="ru-RU" dirty="0" smtClean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A3978F0-517A-43CC-84FD-669F07646F20}" type="slidenum">
              <a:rPr lang="en-GB" smtClean="0"/>
              <a:pPr/>
              <a:t>81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467916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82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83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EA72F-4B03-4BFC-BC09-1C6B67D87F11}" type="slidenum">
              <a:rPr lang="ru-RU" smtClean="0"/>
              <a:pPr>
                <a:defRPr/>
              </a:pPr>
              <a:t>84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85</a:t>
            </a:fld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104</a:t>
            </a:fld>
            <a:endParaRPr lang="ru-RU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107</a:t>
            </a:fld>
            <a:endParaRPr lang="ru-RU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E05F3E-91DF-46DE-BF73-5632574D37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110</a:t>
            </a:fld>
            <a:endParaRPr lang="ru-RU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DF6F5A-CFD7-4058-821F-AD280E08A1D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7401A-7F99-455B-B9C6-2ADA0EE1B3F1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BACA56-8C98-4ADB-B780-661AC3226D4B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7E2A711-03D3-49ED-905B-1953CBB3B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B32E9-6820-4C77-8BCD-E5C153AAA678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734AC-ECC7-40A8-A981-16AEAC1DD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966F6-8894-405F-9A97-411D7D1BD042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47D91-3643-437E-85D1-0523409D7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51F9-44A1-4FC3-A82C-D4AE8D9AA50F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A27C9-0334-4FF0-B272-94F77168D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9C5D4A-1388-456D-9954-7F24816ED13F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5DB919-3E2E-49BD-AC8D-BD91E162E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2DB589-EF90-4ED9-94E7-F2D904B39E0E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55FE40-5AC1-4276-AA40-01AF4554A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DAA553-8170-4A71-B76C-76F6792FD93C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5D8920-07D8-41F5-A449-63AC261BA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B63565-068E-465A-A275-98AC646CDD08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095CE8-90BA-45B2-B447-D141EAAD5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978C6-6A51-46B7-9825-9353B657EDF8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8FCB3-6316-4BBB-B2B3-DB942A8C1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A3D7A3-57A2-484E-8DC4-738095C9CDE1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344025-91D2-4808-AB2B-5643B162E5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CEA4D05-67D3-4AC1-9C87-B4749552C0AD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18B36C9-B23F-47C4-849C-1749148A1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CDAC17B-A5D9-4232-A1D2-408A5F471DC3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14C1304-A0E4-4D6B-BD84-91962966A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65" r:id="rId2"/>
    <p:sldLayoutId id="2147484370" r:id="rId3"/>
    <p:sldLayoutId id="2147484371" r:id="rId4"/>
    <p:sldLayoutId id="2147484372" r:id="rId5"/>
    <p:sldLayoutId id="2147484373" r:id="rId6"/>
    <p:sldLayoutId id="2147484366" r:id="rId7"/>
    <p:sldLayoutId id="2147484374" r:id="rId8"/>
    <p:sldLayoutId id="2147484375" r:id="rId9"/>
    <p:sldLayoutId id="2147484367" r:id="rId10"/>
    <p:sldLayoutId id="21474843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websot.jimdo.com/2017/03/02/%D0%BC%D0%B8%D0%BD%D1%82%D1%80%D1%83%D0%B4-%D1%80%D0%BE%D1%81%D1%81%D0%B8%D0%B8-%D1%80%D0%B0%D0%B7%D1%8A%D1%8F%D1%81%D0%BD%D0%B8%D0%BB-%D0%B2%D0%BE%D0%BF%D1%80%D0%BE%D1%81-%D0%BE-%D0%BD%D0%B5%D0%BE%D0%B1%D1%85%D0%BE%D0%B4%D0%B8%D0%BC%D0%BE%D1%81%D1%82%D0%B8-%D0%BF%D1%80%D0%BE%D0%B2%D0%B5%D0%B4%D0%B5%D0%BD%D0%B8%D1%8F-%D0%B2%D0%BD%D0%B5%D0%BF%D0%BB%D0%B0%D0%BD%D0%BE%D0%B2%D0%BE%D0%B9-%D1%81%D0%BF%D0%B5%D1%86%D0%B8%D0%B0%D0%BB%D1%8C%D0%BD%D0%BE%D0%B9-%D0%BE%D1%86%D0%B5%D0%BD%D0%BA%D0%B8-%D1%83%D1%81%D0%BB%D0%BE%D0%B2%D0%B8%D0%B9-%D1%82%D1%80%D1%83%D0%B4%D0%B0-%D0%BF%D1%80%D0%B8-%D0%BF%D0%B5%D1%80%D0%B5%D0%BC%D0%B5%D1%89%D0%B5%D0%BD%D0%B8%D0%B8-%D1%80%D0%B0%D0%B1%D0%BE%D1%87%D0%B5%D0%B3%D0%BE-%D0%BC%D0%B5%D1%81%D1%82%D0%B0/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cons/cgi/online.cgi?req=doc&amp;base=LAW&amp;n=17305&amp;rnd=244973.292847440&amp;dst=100012&amp;fld=134" TargetMode="Externa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cntd.ru/document/902320567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ocs.cntd.ru/document/902320291" TargetMode="External"/><Relationship Id="rId5" Type="http://schemas.openxmlformats.org/officeDocument/2006/relationships/hyperlink" Target="http://docs.cntd.ru/document/902320564" TargetMode="External"/><Relationship Id="rId4" Type="http://schemas.openxmlformats.org/officeDocument/2006/relationships/hyperlink" Target="http://docs.cntd.ru/document/902320292" TargetMode="Externa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hyperlink" Target="garantf1://71585738.0/" TargetMode="Externa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mailto:kuznetsova@vcot.info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log.ru/rn40/news/tax_doc_news/5564166/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60.rostrud.ru/news/615975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rg.ru/2016/06/30/2833-video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law/hotdocs/46189.html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://profstandart.rosmintrud.ru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vet-bc.ru/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-personal.ru/article/1085211-qqq-16-m6-kategorii-rabotnikov-kotorym-ustanovleny-trebovaniya-k-kvalifikatsii?from=doc_file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://spravochnik.rosmintrud.ru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Изменения в трудовом законодательстве  </a:t>
            </a:r>
          </a:p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2018 </a:t>
            </a:r>
            <a:r>
              <a:rPr lang="ru-RU" sz="2800" i="1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ru-RU" sz="2800" i="1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май </a:t>
            </a: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 г.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Статья 215.3 </a:t>
            </a:r>
            <a:r>
              <a:rPr lang="ru-RU" b="1" dirty="0" smtClean="0">
                <a:solidFill>
                  <a:srgbClr val="002060"/>
                </a:solidFill>
              </a:rPr>
              <a:t>Обеспечение права работника на санитарно-бытовое обслуживание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Статья 215.4. </a:t>
            </a:r>
            <a:r>
              <a:rPr lang="ru-RU" b="1" dirty="0" smtClean="0">
                <a:solidFill>
                  <a:srgbClr val="002060"/>
                </a:solidFill>
              </a:rPr>
              <a:t>Право отдельных категорий работников на медицинское обеспечение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Медицинское обеспечение работников организаций, включенных в перечень организаций отдельных отраслей экономики с особо опасными  условиями труда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Статья 216. </a:t>
            </a:r>
            <a:r>
              <a:rPr lang="ru-RU" b="1" dirty="0" smtClean="0">
                <a:solidFill>
                  <a:srgbClr val="002060"/>
                </a:solidFill>
              </a:rPr>
              <a:t>Обязанности работника в области охраны труда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10815" y="730856"/>
            <a:ext cx="8208912" cy="4898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dirty="0" smtClean="0">
                <a:solidFill>
                  <a:srgbClr val="002060"/>
                </a:solidFill>
              </a:rPr>
              <a:t>Минтруд России разъяснил вопрос о проведении внеплановой </a:t>
            </a:r>
            <a:r>
              <a:rPr lang="ru-RU" sz="1600" dirty="0" err="1" smtClean="0">
                <a:solidFill>
                  <a:srgbClr val="002060"/>
                </a:solidFill>
              </a:rPr>
              <a:t>спецоценки</a:t>
            </a:r>
            <a:r>
              <a:rPr lang="ru-RU" sz="1600" dirty="0" smtClean="0">
                <a:solidFill>
                  <a:srgbClr val="002060"/>
                </a:solidFill>
              </a:rPr>
              <a:t> условий труда при перемещении рабочих мест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Минтруд России в письме от 02.11.2017 N 15-1/ООГ-2982 разъяснил вопрос о проведении внеплановой специальной оценки условий труда при перемещении рабочих мест.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Ведомство уже высказывало такую позицию в январе 2017 года в </a:t>
            </a:r>
            <a:r>
              <a:rPr lang="ru-RU" sz="1600" dirty="0" smtClean="0">
                <a:solidFill>
                  <a:srgbClr val="002060"/>
                </a:solidFill>
                <a:hlinkClick r:id="rId3" tooltip="Минтруд России разъяснил вопрос о необходимости проведения внеплановой специальной оценки условий тр"/>
              </a:rPr>
              <a:t>письме 23.01.17 № 15-1/ООГ-169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600" u="sng" dirty="0" smtClean="0">
                <a:solidFill>
                  <a:srgbClr val="002060"/>
                </a:solidFill>
              </a:rPr>
              <a:t>Когда работодатель перемещает рабочие места из одного помещения в другое</a:t>
            </a:r>
            <a:r>
              <a:rPr lang="ru-RU" sz="1600" dirty="0" smtClean="0">
                <a:solidFill>
                  <a:srgbClr val="002060"/>
                </a:solidFill>
              </a:rPr>
              <a:t>, он заново их организует и вводит в эксплуатацию. А ввод в эксплуатацию таких мест – повод для внеплановой </a:t>
            </a:r>
            <a:r>
              <a:rPr lang="ru-RU" sz="1600" dirty="0" err="1" smtClean="0">
                <a:solidFill>
                  <a:srgbClr val="002060"/>
                </a:solidFill>
              </a:rPr>
              <a:t>спецоценки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Днем ввода Минтруд считает дату, когда на вновь организованных рабочих местах начинается штатный производственный процесс. С этого дня есть 12 месяцев, чтобы успеть провести внеплановую </a:t>
            </a:r>
            <a:r>
              <a:rPr lang="ru-RU" sz="1600" dirty="0" err="1" smtClean="0">
                <a:solidFill>
                  <a:srgbClr val="002060"/>
                </a:solidFill>
              </a:rPr>
              <a:t>спецоценку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428736"/>
            <a:ext cx="9144064" cy="52149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Предметом регулирования ФЗ о СУОТ являются отношения, возникающие в связи с реализацией обязанности работодателя по обеспечению безопасности работников в процессе их трудовой деятельности и прав работников на рабочие места, соответствующие государственным нормативным требованиям охраны труда.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Руководство Р 2.2.2006-05 "Руководство по гигиенической оценке факторов рабочей среды и трудового процесса. Критерии и классификация условий труда" (утв. Главным государственным санитарным врачом РФ 29.07.2005) применяют с целью: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контроля состояния условий труда работника на соответствие действующим санитарным правилам и нормам, гигиеническим нормативам и получения санитарно-эпидемиологического заключения;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установления приоритетности проведения профилактических мероприятий и оценки их эффективности;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создания банка данных по условиям труда на уровне организации, отрасли и др.;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составления санитарно-гигиенической характеристики условий труда работника;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анализа связи изменений состояния здоровья работника с условиями его труда (при проведении периодических медицинских осмотров, специального обследования для уточнения диагноза); 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расследования случаев профессиональных заболеваний, отравлений и иных нарушений здоровья, связанных с работой. 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Учитывая изложенное, выбор документа, которым необходимо руководствоваться при оценке условий труда, зависит от целей, в соответствии с которыми проводится оценка условий труда.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ПИСЬМО </a:t>
            </a:r>
            <a:r>
              <a:rPr lang="ru-RU" sz="1600" b="1" dirty="0" err="1" smtClean="0">
                <a:solidFill>
                  <a:srgbClr val="002060"/>
                </a:solidFill>
              </a:rPr>
              <a:t>Роспотребнадзора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от 2 февраля 2015 г. N 01/951-15-31 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ОБ ОЦЕНКЕ УСЛОВИЙ ТРУДА  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428736"/>
            <a:ext cx="9144064" cy="52149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В связи с участившимися обращениями в адрес </a:t>
            </a:r>
            <a:r>
              <a:rPr lang="ru-RU" sz="1600" dirty="0" err="1">
                <a:solidFill>
                  <a:srgbClr val="002060"/>
                </a:solidFill>
              </a:rPr>
              <a:t>Роспотребнадзора</a:t>
            </a:r>
            <a:r>
              <a:rPr lang="ru-RU" sz="1600" dirty="0">
                <a:solidFill>
                  <a:srgbClr val="002060"/>
                </a:solidFill>
              </a:rPr>
              <a:t> по вопросам дублирования полномочий Минтруда России и </a:t>
            </a:r>
            <a:r>
              <a:rPr lang="ru-RU" sz="1600" dirty="0" err="1">
                <a:solidFill>
                  <a:srgbClr val="002060"/>
                </a:solidFill>
              </a:rPr>
              <a:t>Роспотребнадзора</a:t>
            </a:r>
            <a:r>
              <a:rPr lang="ru-RU" sz="1600" dirty="0">
                <a:solidFill>
                  <a:srgbClr val="002060"/>
                </a:solidFill>
              </a:rPr>
              <a:t> при проведении специальной оценки условий труда и производственного контроля за соблюдением санитарных правил и выполнением санитарно-противоэпидемических (профилактических) мероприятий, в части проведения лабораторно-инструментальных измерений и исследований на рабочих местах, </a:t>
            </a:r>
            <a:r>
              <a:rPr lang="ru-RU" sz="1600" dirty="0" err="1">
                <a:solidFill>
                  <a:srgbClr val="002060"/>
                </a:solidFill>
              </a:rPr>
              <a:t>Роспотребнадзор</a:t>
            </a:r>
            <a:r>
              <a:rPr lang="ru-RU" sz="1600" dirty="0">
                <a:solidFill>
                  <a:srgbClr val="002060"/>
                </a:solidFill>
              </a:rPr>
              <a:t> разъясняет следующее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Лабораторно-инструментальные исследования, как при производственном контроле, так и при специальной оценке условий труда, осуществляются с привлечением лабораторий, аккредитованных в установленном </a:t>
            </a:r>
            <a:r>
              <a:rPr lang="ru-RU" sz="1600" u="sng" dirty="0">
                <a:solidFill>
                  <a:srgbClr val="002060"/>
                </a:solidFill>
                <a:hlinkClick r:id="rId2"/>
              </a:rPr>
              <a:t>порядке</a:t>
            </a:r>
            <a:r>
              <a:rPr lang="ru-RU" sz="1600" dirty="0">
                <a:solidFill>
                  <a:srgbClr val="002060"/>
                </a:solidFill>
              </a:rPr>
              <a:t>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Таким образом, протоколы исследований, проведенных при специальной оценке условий труда, могут учитываться в рамках проведения производственного контроля в случае, если сроки данных исследований совпадают со сроками, установленными программой производственного контроля.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Учитывая изложенное, дублирование полномочий </a:t>
            </a:r>
            <a:r>
              <a:rPr lang="ru-RU" sz="1600" dirty="0" err="1">
                <a:solidFill>
                  <a:srgbClr val="002060"/>
                </a:solidFill>
              </a:rPr>
              <a:t>Роспотребнадзора</a:t>
            </a:r>
            <a:r>
              <a:rPr lang="ru-RU" sz="1600" dirty="0">
                <a:solidFill>
                  <a:srgbClr val="002060"/>
                </a:solidFill>
              </a:rPr>
              <a:t> и Минтруда России при контроле за организацией и проведением лабораторно-инструментальных исследований в рамках производственного контроля и специальной оценки условий труда отсутствуют.</a:t>
            </a:r>
          </a:p>
          <a:p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ФЕДЕРАЛЬНАЯ СЛУЖБА ПО НАДЗОРУ В СФЕРЕ ЗАЩИТЫ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ПРАВ ПОТРЕБИТЕЛЕЙ И БЛАГОПОЛУЧИЯ ЧЕЛОВЕКА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ИНФОРМАЦИЯ ОБ </a:t>
            </a:r>
            <a:r>
              <a:rPr lang="ru-RU" b="1" dirty="0">
                <a:solidFill>
                  <a:srgbClr val="002060"/>
                </a:solidFill>
              </a:rPr>
              <a:t>ОЦЕНКЕ УСЛОВИЙ ТРУДА</a:t>
            </a:r>
            <a:endParaRPr lang="ru-RU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7720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F771D5-836B-4B64-B965-4CE59B654AD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04664"/>
            <a:ext cx="878684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Постановление Главного  государственного санитарного врача Российской Федерации от 21 июня 2016 г. №  81 «От утверждении </a:t>
            </a:r>
            <a:r>
              <a:rPr lang="ru-RU" sz="1400" b="1" dirty="0" err="1" smtClean="0">
                <a:solidFill>
                  <a:srgbClr val="002060"/>
                </a:solidFill>
              </a:rPr>
              <a:t>СанПиН</a:t>
            </a:r>
            <a:r>
              <a:rPr lang="ru-RU" sz="1400" b="1" dirty="0" smtClean="0">
                <a:solidFill>
                  <a:srgbClr val="002060"/>
                </a:solidFill>
              </a:rPr>
              <a:t> 2.2.4.3359-16  «Санитарно-эпидемиологические требования к физическим факторам  на рабочих местах»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(зарегистрировано в Минюсте 08 августа 2016 г., регистрационный номер 43153)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988840"/>
            <a:ext cx="8786842" cy="4392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Об отмене отдельных санитарных правил и гигиенических требований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ГЛАВНЫЙ ГОСУДАРСТВЕННЫЙ САНИТАРНЫЙ ВРАЧ РОССИЙСКОЙ ФЕДЕРАЦИИ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ПОСТАНОВЛЕНИЕ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от 14 декабря 2017 года № 156</a:t>
            </a:r>
          </a:p>
          <a:p>
            <a:pPr algn="ctr"/>
            <a:endParaRPr lang="ru-RU" sz="1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29 </a:t>
            </a:r>
            <a:r>
              <a:rPr lang="ru-RU" sz="1400" b="1" dirty="0" err="1" smtClean="0">
                <a:solidFill>
                  <a:srgbClr val="002060"/>
                </a:solidFill>
              </a:rPr>
              <a:t>СанПиН</a:t>
            </a:r>
            <a:r>
              <a:rPr lang="ru-RU" sz="1400" b="1" dirty="0" smtClean="0">
                <a:solidFill>
                  <a:srgbClr val="002060"/>
                </a:solidFill>
              </a:rPr>
              <a:t>, утвержденных в СССР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Например: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Предельно допустимые уровни плотности потока энергии, создаваемой микроволновыми печами, утвержденные заместителем Главного государственного санитарного врача СССР 16.02.1983 № 2666-83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Санитарные нормы допустимой громкости звучания звуковоспроизводящих и </a:t>
            </a:r>
            <a:r>
              <a:rPr lang="ru-RU" sz="1400" dirty="0" err="1" smtClean="0">
                <a:solidFill>
                  <a:srgbClr val="002060"/>
                </a:solidFill>
              </a:rPr>
              <a:t>звукоусилительных</a:t>
            </a:r>
            <a:r>
              <a:rPr lang="ru-RU" sz="1400" dirty="0" smtClean="0">
                <a:solidFill>
                  <a:srgbClr val="002060"/>
                </a:solidFill>
              </a:rPr>
              <a:t> устройств в закрытых помещениях и на открытых площадках, утвержденные заместителем Главного государственного санитарного врача СССР 07.07.1987 № 4396-87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Санитарные нормы ультрафиолетового излучения в производственных помещениях, утвержденные заместителем Главного государственного санитарного врача СССР 23.02.1988 № 4557-88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Средства индивидуальной защиты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8313" y="115888"/>
            <a:ext cx="8137525" cy="1296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ПИСЬМО Минтруда России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от 29 апреля 2016 г. N 15-2/ООГ-1698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1785926"/>
            <a:ext cx="8208912" cy="4500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dirty="0" smtClean="0">
                <a:solidFill>
                  <a:srgbClr val="002060"/>
                </a:solidFill>
              </a:rPr>
              <a:t>Выдача специальной одежды, специальной обуви и других средств индивидуальной защиты не влияет на выдачу смывающих и (или) обезвреживающих средств.</a:t>
            </a:r>
          </a:p>
          <a:p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Если работник выполняет работы, включенные в Типовые нормы бесплатной выдачи средств индивидуальной защиты, то ему должны быть выданы соответствующие смывающие и (или) обезвреживающие средства вне зависимости от результатов проведения специальной оценки условий труда .</a:t>
            </a:r>
          </a:p>
          <a:p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Перечень рабочих мест и список работников, для которых необходима выдача смывающих и (или) обезвреживающих средств, составляются службой охраны труда или специалистом по охране труда на основании Типовых норм, в соответствии с результатами специальной оценки условий труда и с учетом особенностей существующего технологического процесса и организации труда, применяемых сырья и материалов.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1643050"/>
            <a:ext cx="8208912" cy="4786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</a:rPr>
              <a:t>Подпункт "г" пункта 3: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после слов "и других средств индивидуальной защиты" дополнить словами ", изготовленных на территории Российской Федерации,";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За счет сумм страховых взносов осуществляется финансовое обеспечение расходов страхователя на приобретение специальной одежды, изготовленной из тканей, трикотажных полотен, нетканых материалов, страной происхождения которых является Россия (вступает в силу с 1 августа 2017 года).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15888"/>
            <a:ext cx="8137525" cy="1296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ПРИКАЗ Минтруда России от 29 апреля 2016 г. N 201н «О внесении изменений в Приказ Минтруда России от 10 декабря 2012 года № 580»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260648"/>
          <a:ext cx="8280920" cy="5466725"/>
        </p:xfrm>
        <a:graphic>
          <a:graphicData uri="http://schemas.openxmlformats.org/drawingml/2006/table">
            <a:tbl>
              <a:tblPr/>
              <a:tblGrid>
                <a:gridCol w="42023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78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>
                        <a:solidFill>
                          <a:srgbClr val="002060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>
                        <a:solidFill>
                          <a:srgbClr val="002060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472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Чем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должно подтверждаться происхождение СИЗ и материалов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?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00443" marR="100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0324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100443" marR="10044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100443" marR="10044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1226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Копии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сертификатов (деклараций) соответствия СИЗ </a:t>
                      </a: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  <a:hlinkClick r:id="rId3"/>
                        </a:rPr>
                        <a:t>техническому регламенту Таможенного союза "О безопасности средств индивидуальной защиты"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(</a:t>
                      </a: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  <a:hlinkClick r:id="rId3"/>
                        </a:rPr>
                        <a:t>ТР ТС 019/2011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), утвержденному </a:t>
                      </a: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  <a:hlinkClick r:id="rId4"/>
                        </a:rPr>
                        <a:t>Решением Комиссии Таможенного союза от 09.12.2011 N 878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00443" marR="100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Копии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сертификатов (деклараций) соответствия тканей, трикотажных полотен и нетканых материалов, использованных для изготовления специальной одежды, </a:t>
                      </a: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  <a:hlinkClick r:id="rId5"/>
                        </a:rPr>
                        <a:t>техническому регламенту Таможенного союза "О безопасности продукции легкой промышленности"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 (</a:t>
                      </a: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  <a:hlinkClick r:id="rId5"/>
                        </a:rPr>
                        <a:t>ТР ТС 017/2011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), утвержденному </a:t>
                      </a:r>
                      <a:r>
                        <a:rPr lang="ru-RU" sz="1800" u="sng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  <a:hlinkClick r:id="rId6"/>
                        </a:rPr>
                        <a:t>Решением Комиссии Таможенного союза от 09.12.2011 N 876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00443" marR="100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050" name="AutoShape 2" descr="Обзор изменений в сфере охраны труда в 2017 году"/>
          <p:cNvSpPr>
            <a:spLocks noChangeAspect="1" noChangeArrowheads="1"/>
          </p:cNvSpPr>
          <p:nvPr/>
        </p:nvSpPr>
        <p:spPr bwMode="auto">
          <a:xfrm>
            <a:off x="0" y="0"/>
            <a:ext cx="190500" cy="266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AutoShape 1" descr="Обзор изменений в сфере охраны труда в 2017 году"/>
          <p:cNvSpPr>
            <a:spLocks noChangeAspect="1" noChangeArrowheads="1"/>
          </p:cNvSpPr>
          <p:nvPr/>
        </p:nvSpPr>
        <p:spPr bwMode="auto">
          <a:xfrm>
            <a:off x="0" y="0"/>
            <a:ext cx="190500" cy="266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1643050"/>
            <a:ext cx="8208912" cy="4786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dirty="0" smtClean="0">
                <a:solidFill>
                  <a:srgbClr val="002060"/>
                </a:solidFill>
              </a:rPr>
              <a:t>	</a:t>
            </a:r>
            <a:r>
              <a:rPr lang="ru-RU" sz="1500" dirty="0" smtClean="0">
                <a:solidFill>
                  <a:srgbClr val="002060"/>
                </a:solidFill>
              </a:rPr>
              <a:t>Работодатель вправе выдавать работникам только СИЗ, соответствующие требованиям безопасности и прошедшие процедуру подтверждения соответствия согласно статье 5 Технического регламента, а также маркированные единым знаком обращения продукции на рынке государств - членов Таможенного союза.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	Одновременно сообщаем, что в настоящее время Минтрудом России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проводится комплексная работа по актуализации Типовых норм бесплатной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выдачи работникам СИЗ (далее - Типовые нормы), в том числе связанная с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приведения наименований СИЗ в соответствие с требованиями Технического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регламента.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	В настоящее время для средств, </a:t>
            </a:r>
            <a:r>
              <a:rPr lang="ru-RU" sz="1500" b="1" dirty="0" smtClean="0">
                <a:solidFill>
                  <a:srgbClr val="002060"/>
                </a:solidFill>
              </a:rPr>
              <a:t>не попадающих под действие Технического регламента (например, футболка), но включенных в Типовые нормы, работодатель вправе закупать продукцию, прошедшую процедуру</a:t>
            </a:r>
          </a:p>
          <a:p>
            <a:r>
              <a:rPr lang="ru-RU" sz="1500" b="1" dirty="0" smtClean="0">
                <a:solidFill>
                  <a:srgbClr val="002060"/>
                </a:solidFill>
              </a:rPr>
              <a:t>соответствия требованиям Технического регламента Таможенного союза "О</a:t>
            </a:r>
          </a:p>
          <a:p>
            <a:r>
              <a:rPr lang="ru-RU" sz="1500" b="1" dirty="0" smtClean="0">
                <a:solidFill>
                  <a:srgbClr val="002060"/>
                </a:solidFill>
              </a:rPr>
              <a:t>безопасности продукции легкой промышленности</a:t>
            </a:r>
            <a:r>
              <a:rPr lang="ru-RU" sz="1500" dirty="0" smtClean="0">
                <a:solidFill>
                  <a:srgbClr val="002060"/>
                </a:solidFill>
              </a:rPr>
              <a:t>", утвержденного Решением</a:t>
            </a:r>
          </a:p>
          <a:p>
            <a:r>
              <a:rPr lang="ru-RU" sz="1500" dirty="0" smtClean="0">
                <a:solidFill>
                  <a:srgbClr val="002060"/>
                </a:solidFill>
              </a:rPr>
              <a:t>комиссии Таможенного союза от 9 декабря 2011 г. N 876.</a:t>
            </a:r>
            <a:endParaRPr lang="ru-RU" sz="1500" b="1" dirty="0" smtClean="0">
              <a:solidFill>
                <a:srgbClr val="002060"/>
              </a:solidFill>
            </a:endParaRPr>
          </a:p>
          <a:p>
            <a:endParaRPr lang="ru-RU" sz="1500" b="1" dirty="0" smtClean="0">
              <a:solidFill>
                <a:srgbClr val="002060"/>
              </a:solidFill>
            </a:endParaRPr>
          </a:p>
          <a:p>
            <a:endParaRPr lang="ru-RU" sz="15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15888"/>
            <a:ext cx="8137525" cy="1296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ПИСЬМО Минтруда России от 6 марта 2017 года N 15-2/ООГ-577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620688"/>
            <a:ext cx="8496944" cy="5376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	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Уточнены правила выдачи работникам смывающих и обезвреживающих средств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Приказом Минтруда России от 23.11.2017 N 805н внесены изменения в Стандарт безопасности труда "Обеспечение работников смывающими и (или) обезвреживающими средствами", утв. приказом Минздравсоцразвития России от 17.12.2010 N 1122н.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Согласно изменениям: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 1. Нормы выдачи смывающих и (или) обезвреживающих средств, соответствующие условиям труда на рабочем месте работника, можно будет: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указывать как в трудовом договоре работника, так и в локальном нормативном акте работодателя;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доводить до сведения работника как в письменной, так и в электронной форме, но исключительно способом, позволяющим подтвердить ознакомление работника с данными нормами.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2. </a:t>
            </a:r>
            <a:r>
              <a:rPr lang="ru-RU" sz="1600" b="1" dirty="0" smtClean="0">
                <a:solidFill>
                  <a:srgbClr val="002060"/>
                </a:solidFill>
              </a:rPr>
              <a:t>В личной карточке </a:t>
            </a:r>
            <a:r>
              <a:rPr lang="ru-RU" sz="1600" dirty="0" smtClean="0">
                <a:solidFill>
                  <a:srgbClr val="002060"/>
                </a:solidFill>
              </a:rPr>
              <a:t>учета выдачи смывающих и (или) обезвреживающих средств </a:t>
            </a:r>
            <a:r>
              <a:rPr lang="ru-RU" sz="1600" b="1" dirty="0" smtClean="0">
                <a:solidFill>
                  <a:srgbClr val="002060"/>
                </a:solidFill>
              </a:rPr>
              <a:t>не нужно будет указывать </a:t>
            </a:r>
            <a:r>
              <a:rPr lang="ru-RU" sz="1600" dirty="0" smtClean="0">
                <a:solidFill>
                  <a:srgbClr val="002060"/>
                </a:solidFill>
              </a:rPr>
              <a:t>средства, предусмотренные п.7 Типовых норм бесплатной выдачи работникам смывающих и (или) </a:t>
            </a:r>
            <a:r>
              <a:rPr lang="ru-RU" sz="1600" b="1" dirty="0" smtClean="0">
                <a:solidFill>
                  <a:srgbClr val="002060"/>
                </a:solidFill>
              </a:rPr>
              <a:t>обезвреживающих средств. Речь идет </a:t>
            </a:r>
            <a:r>
              <a:rPr lang="ru-RU" sz="1600" dirty="0" smtClean="0">
                <a:solidFill>
                  <a:srgbClr val="002060"/>
                </a:solidFill>
              </a:rPr>
              <a:t>о мыле и жидких моющих средствах (в том числе для мытья тела и рук).</a:t>
            </a:r>
          </a:p>
          <a:p>
            <a:endParaRPr lang="ru-RU" sz="1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ГЛАВА 36. УПРАВЛЕНИЕ ОХРАНОЙ ТРУДА У РАБОТОДАТЕЛЯ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204864"/>
            <a:ext cx="8503920" cy="3342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Статья 217. Система управления охраной труда у работодателя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Статья 217.1. Профессиональные риски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Статья 218.  Обучение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по охране труда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Статья 219. Медицинские осмотры и психиатрические освидетельствования некоторых категорий работников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Разное 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836712"/>
            <a:ext cx="8208912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Приказ </a:t>
            </a:r>
            <a:r>
              <a:rPr lang="ru-RU" sz="2800" dirty="0" err="1" smtClean="0">
                <a:solidFill>
                  <a:srgbClr val="002060"/>
                </a:solidFill>
              </a:rPr>
              <a:t>Ростехнадзора</a:t>
            </a:r>
            <a:r>
              <a:rPr lang="ru-RU" sz="2800" dirty="0" smtClean="0">
                <a:solidFill>
                  <a:srgbClr val="002060"/>
                </a:solidFill>
              </a:rPr>
              <a:t> от 30.11.2017 г. № 520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«Об утверждении Типового положения о единой системе управления промышленной безопасностью и охраной труда для организаций по добыче (переработке) угля (горючих сланцев)»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Зарегистрировано в Минюсте России 09.01.2018 г. № 49554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8313" y="115888"/>
            <a:ext cx="8137525" cy="1296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РФ от 14.05.2015 N 466 "О ежегодных основных удлиненных оплачиваемых отпусках»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1556792"/>
            <a:ext cx="8208912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Продолжительность ежегодных основных удлиненных оплачиваемых отпусков определена по должностям педагогических работников и руководителей образовательных организаций в соответствии с Федеральным законом "Об образовании в Российской Федерации" и номенклатурой должностей педагогических работников и руководителей образовательных организаций, утвержденной постановлением Правительства от 08.08.2013 N 678.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u="sng" dirty="0">
                <a:solidFill>
                  <a:srgbClr val="002060"/>
                </a:solidFill>
              </a:rPr>
              <a:t>Продолжительность удлиненного отпуска для педагогических работников образовательных организаций не изменилась </a:t>
            </a:r>
            <a:r>
              <a:rPr lang="ru-RU" b="1" dirty="0">
                <a:solidFill>
                  <a:srgbClr val="002060"/>
                </a:solidFill>
              </a:rPr>
              <a:t>(42 и 56 дней).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Признано утратившим силу постановление Правительства РФ от 01.10.2002 N 724 "О продолжительности ежегодного основного удлиненного оплачиваемого отпуска, предоставляемого педагогическим работникам"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1556792"/>
            <a:ext cx="8784976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/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МИНИСТЕРСТВО СТРОИТЕЛЬСТВА И ЖИЛИЩНО-КОММУНАЛЬНОГО ХОЗЯЙСТВА РОССИЙСКОЙ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ФЕДЕРАЦИИ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ПИСЬМО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от 25 мая 2015 года N 15912-АБ/08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[О применении актуализированных редакций нормативно-технических документов]</a:t>
            </a:r>
          </a:p>
          <a:p>
            <a:endParaRPr lang="ru-RU" sz="1400" b="1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Учитывая вышеизложенное, с 1 июля 2015 года строительные нормы и правила, которые ранее были указаны в Перечне N 1047-р и не включены в Перечень N 1521, утрачивают обязательность применения и применяются на добровольной основе, в части, не противоречащей Федеральному закону от 30 декабря 2009 года N 384-ФЗ "Технический регламент о безопасности зданий и сооружений".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1556792"/>
            <a:ext cx="8784976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/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16 марта 2018 года вступает в силу Приказ Минтруда России и Минздрава России от 06.02.2018 N 62н/49н, расширяющий Перечень работ, при выполнении которых проводятся обязательные предварительные и периодические медицинские осмотры работников, утвержденный приказом </a:t>
            </a:r>
            <a:r>
              <a:rPr lang="ru-RU" sz="1400" dirty="0" err="1" smtClean="0">
                <a:solidFill>
                  <a:srgbClr val="002060"/>
                </a:solidFill>
              </a:rPr>
              <a:t>Минздравсоцразивития</a:t>
            </a:r>
            <a:r>
              <a:rPr lang="ru-RU" sz="1400" dirty="0" smtClean="0">
                <a:solidFill>
                  <a:srgbClr val="002060"/>
                </a:solidFill>
              </a:rPr>
              <a:t> России от 12.04.2011 N 302н.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Теперь п. 20 Перечня устанавливает </a:t>
            </a:r>
            <a:r>
              <a:rPr lang="ru-RU" sz="1400" b="1" dirty="0" smtClean="0">
                <a:solidFill>
                  <a:srgbClr val="002060"/>
                </a:solidFill>
              </a:rPr>
              <a:t>обязанность по проведению обязательных медицинских осмотров, в том числе, в отношении работников организаций социального обслуживания</a:t>
            </a:r>
            <a:r>
              <a:rPr lang="ru-RU" sz="1400" dirty="0" smtClean="0">
                <a:solidFill>
                  <a:srgbClr val="002060"/>
                </a:solidFill>
              </a:rPr>
              <a:t>, осуществляющих предоставление социальных услуг в стационарной форме социального обслуживания, </a:t>
            </a:r>
            <a:r>
              <a:rPr lang="ru-RU" sz="1400" dirty="0" err="1" smtClean="0">
                <a:solidFill>
                  <a:srgbClr val="002060"/>
                </a:solidFill>
              </a:rPr>
              <a:t>полустационарной</a:t>
            </a:r>
            <a:r>
              <a:rPr lang="ru-RU" sz="1400" dirty="0" smtClean="0">
                <a:solidFill>
                  <a:srgbClr val="002060"/>
                </a:solidFill>
              </a:rPr>
              <a:t> форме социального обслуживания, в форме социального обслуживания на дому.</a:t>
            </a:r>
          </a:p>
          <a:p>
            <a:pPr algn="ctr"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1556792"/>
            <a:ext cx="8784976" cy="3672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>
                <a:solidFill>
                  <a:srgbClr val="002060"/>
                </a:solidFill>
              </a:rPr>
              <a:t/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 Постановлением Главного государственного санитарного врача РФ от 13.02.2018 N 25 утверждены гигиенические нормативы ГН 2.2.5.3532-18 "Предельно допустимые концентрации (ПДК) вредных веществ в воздухе рабочей зоны".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Соблюдение гигиенических нормативов является обязательным для индивидуальных предпринимателей и юридических лиц, деятельность которых связана с проектированием производственных зданий, технологическими процессами, оборудованием и вентиляцией, контролем качества производственной среды и профилактикой заболеваний.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Срок действия утвержденных гигиенических нормативов ГН 2.2.5.3532-18 "Предельно допустимые концентрации (ПДК) вредных веществ в воздухе рабочей зоны" установлен до 10 февраля 2028 года.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Одновременно со вступлением в силу постановления утратившим силу признается постановление Главного государственного санитарного врача РФ от 30.04.2003 N 76, которым утверждены гигиенические нормативы ГН 2.2.5.1313-03 "Предельно допустимые концентрации (ПДК) вредных веществ в воздухе рабочей зоны".</a:t>
            </a:r>
          </a:p>
          <a:p>
            <a:pPr algn="ctr"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8313" y="476250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916832"/>
            <a:ext cx="8208912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Федеральный закон от 29 июня 2015 г. N 162-ФЗ "О стандартизации в Российской Федерации«</a:t>
            </a:r>
          </a:p>
          <a:p>
            <a:pPr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П. 5 Статьи 2: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национальный стандарт</a:t>
            </a:r>
            <a:r>
              <a:rPr lang="ru-RU" sz="1600" dirty="0" smtClean="0">
                <a:solidFill>
                  <a:srgbClr val="002060"/>
                </a:solidFill>
              </a:rPr>
              <a:t> - документ по стандартизации, который разработан участником или участниками работ по стандартизации, по результатам экспертизы в техническом комитете по стандартизации или проектном техническом комитете по </a:t>
            </a:r>
            <a:r>
              <a:rPr lang="ru-RU" sz="1600" b="1" dirty="0" smtClean="0">
                <a:solidFill>
                  <a:srgbClr val="002060"/>
                </a:solidFill>
              </a:rPr>
              <a:t>стандартизации утвержден федеральным органом исполнительной власти в сфере стандартизации </a:t>
            </a:r>
            <a:r>
              <a:rPr lang="ru-RU" sz="1600" dirty="0" smtClean="0">
                <a:solidFill>
                  <a:srgbClr val="002060"/>
                </a:solidFill>
              </a:rPr>
              <a:t>и в котором для всеобщего применения устанавливаются общие характеристики объекта стандартизации, а также правила и общие принципы в отношении объекта стандартизации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00392" y="188640"/>
            <a:ext cx="864096" cy="17281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260648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2132856"/>
            <a:ext cx="8208912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Статья 211 ТК РФ</a:t>
            </a:r>
          </a:p>
          <a:p>
            <a:pPr algn="just">
              <a:defRPr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Государственные нормативные требования охраны труда обязательны </a:t>
            </a:r>
            <a:r>
              <a:rPr lang="ru-RU" sz="1400" dirty="0" smtClean="0">
                <a:solidFill>
                  <a:srgbClr val="002060"/>
                </a:solidFill>
              </a:rPr>
              <a:t>для исполнения юридическими и физическими лицами при осуществлении ими любых видов деятельности, в том числе при проектировании, строительстве (реконструкции) и эксплуатации объектов, конструировании машин, механизмов и другого оборудования, разработке технологических процессов, организации производства и труда.</a:t>
            </a:r>
            <a:endParaRPr lang="ru-RU" sz="14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8384" y="188640"/>
            <a:ext cx="864096" cy="1395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260648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2132856"/>
            <a:ext cx="8208912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Статья 209 ТК РФ</a:t>
            </a:r>
          </a:p>
          <a:p>
            <a:pPr algn="just">
              <a:defRPr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Стандарты безопасности труда </a:t>
            </a:r>
            <a:r>
              <a:rPr lang="ru-RU" sz="1400" dirty="0" smtClean="0">
                <a:solidFill>
                  <a:srgbClr val="002060"/>
                </a:solidFill>
              </a:rPr>
              <a:t>- правила, процедуры, критерии и нормативы, направленные на сохранение жизни и здоровья работников в процессе трудовой деятельности и регламентирующие осуществление социально-экономических, организационных, санитарно-гигиенических, лечебно-профилактических, реабилитационных мер в области охраны труда.</a:t>
            </a:r>
          </a:p>
          <a:p>
            <a:pPr algn="just">
              <a:defRPr/>
            </a:pPr>
            <a:endParaRPr lang="ru-RU" sz="14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8384" y="188640"/>
            <a:ext cx="864096" cy="1395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260648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988840"/>
            <a:ext cx="8208912" cy="4509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Постановление Правительства РФ от 27 декабря 2010 г. N 1160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«Об утверждении Положения о разработке, утверждении и изменении нормативных правовых актов, содержащих государственные нормативные требования охраны труда»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П. 2 Положения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К нормативным правовым актам, содержащим государственные нормативные требования охраны труда, относятся стандарты безопасности труда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П. 6 Положения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Акты, содержащие требования охраны труда, издаются Министерством труда и социальной защиты Российской Федерации после рассмотрения проектов указанных актов на заседании Российской трехсторонней комиссии по регулированию социально-трудовых отношений.</a:t>
            </a:r>
          </a:p>
          <a:p>
            <a:pPr algn="just"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endParaRPr lang="ru-RU" sz="14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8384" y="188640"/>
            <a:ext cx="864096" cy="1395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Статья 220. </a:t>
            </a:r>
            <a:r>
              <a:rPr lang="ru-RU" sz="2400" b="1" dirty="0" smtClean="0">
                <a:solidFill>
                  <a:srgbClr val="002060"/>
                </a:solidFill>
              </a:rPr>
              <a:t>Средства индивидуальной защиты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Нормы бесплатной выдачи средств индивидуальной защиты, смывающих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(или) обезвреживающих средств конкретным работникам устанавливаются работодателем на основании единых типовых норм, с учетом результатов специальной оценки условий труда , мнения выборного органа первичной профсоюзной организации или иного уполномоченного представительного органа работников (при наличии). 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88640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8208912" cy="5301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Федеральный закон от 29 июня 2015 г. N 162-ФЗ "О стандартизации в Российской Федерации«</a:t>
            </a:r>
          </a:p>
          <a:p>
            <a:pPr>
              <a:defRPr/>
            </a:pPr>
            <a:endParaRPr lang="ru-RU" sz="14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400" u="sng" dirty="0" smtClean="0">
                <a:solidFill>
                  <a:srgbClr val="002060"/>
                </a:solidFill>
              </a:rPr>
              <a:t>П. 1 Статьи 4</a:t>
            </a:r>
            <a:r>
              <a:rPr lang="ru-RU" sz="14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Стандартизация в Российской Федерации основывается на следующих принципах:</a:t>
            </a:r>
          </a:p>
          <a:p>
            <a:pPr marL="342900" indent="-342900"/>
            <a:r>
              <a:rPr lang="ru-RU" sz="1400" b="1" dirty="0" smtClean="0">
                <a:solidFill>
                  <a:srgbClr val="002060"/>
                </a:solidFill>
              </a:rPr>
              <a:t>добровольность применения </a:t>
            </a:r>
            <a:r>
              <a:rPr lang="ru-RU" sz="1400" dirty="0" smtClean="0">
                <a:solidFill>
                  <a:srgbClr val="002060"/>
                </a:solidFill>
              </a:rPr>
              <a:t>документов по стандартизации;</a:t>
            </a:r>
          </a:p>
          <a:p>
            <a:pPr marL="342900" indent="-342900">
              <a:defRPr/>
            </a:pPr>
            <a:r>
              <a:rPr lang="ru-RU" sz="1400" u="sng" dirty="0" smtClean="0">
                <a:solidFill>
                  <a:srgbClr val="002060"/>
                </a:solidFill>
              </a:rPr>
              <a:t>П. 2 Статьи 4</a:t>
            </a:r>
            <a:r>
              <a:rPr lang="ru-RU" sz="14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Стандартизация в Российской Федерации основывается на следующих принципах: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2) </a:t>
            </a:r>
            <a:r>
              <a:rPr lang="ru-RU" sz="1400" b="1" dirty="0" smtClean="0">
                <a:solidFill>
                  <a:srgbClr val="002060"/>
                </a:solidFill>
              </a:rPr>
              <a:t>обязательность применения документов по стандартизации </a:t>
            </a:r>
            <a:r>
              <a:rPr lang="ru-RU" sz="1400" dirty="0" smtClean="0">
                <a:solidFill>
                  <a:srgbClr val="002060"/>
                </a:solidFill>
              </a:rPr>
              <a:t>в отношении объектов стандартизации, предусмотренных статьей 6 настоящего Федерального закона, а также включенных в определенный Правительством Российской Федерации перечень документов по стандартизации, обязательное применение которых обеспечивает безопасность дорожного движения при его организации на территории Российской Федерации;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Статья 6. </a:t>
            </a:r>
            <a:r>
              <a:rPr lang="ru-RU" sz="1400" u="sng" dirty="0" smtClean="0">
                <a:solidFill>
                  <a:srgbClr val="002060"/>
                </a:solidFill>
              </a:rPr>
              <a:t>Стандартизация в отношении оборонной продукции (товаров, работ, услуг) по государственному оборонному заказу, продукции, используемой в целях защиты сведений, составляющих государственную тайну или относимых к охраняемой в соответствии с законодательством Российской Федерации иной информации ограниченного доступа, продукции, сведения о которой составляют государственную тайну, продукции, для которой устанавливаются требования, связанные с обеспечением безопасности в области использования атомной энергии, а также в отношении процессов и иных объектов стандартизации, связанных с такой продукцией.</a:t>
            </a:r>
            <a:endParaRPr lang="ru-RU" sz="1400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00392" y="188640"/>
            <a:ext cx="864096" cy="12961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260648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628800"/>
            <a:ext cx="8208912" cy="522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Федеральный закон от 29 июня 2015 г. N 162-ФЗ "О стандартизации в Российской Федерации«</a:t>
            </a:r>
          </a:p>
          <a:p>
            <a:pPr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Статья 26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1. </a:t>
            </a:r>
            <a:r>
              <a:rPr lang="ru-RU" sz="1400" b="1" dirty="0" smtClean="0">
                <a:solidFill>
                  <a:srgbClr val="002060"/>
                </a:solidFill>
              </a:rPr>
              <a:t>Документы национальной системы стандартизации применяются на добровольной основе </a:t>
            </a:r>
            <a:r>
              <a:rPr lang="ru-RU" sz="1400" dirty="0" smtClean="0">
                <a:solidFill>
                  <a:srgbClr val="002060"/>
                </a:solidFill>
              </a:rPr>
              <a:t>одинаковым образом и в равной мере независимо от страны и (или) места происхождения продукции (товаров, работ, услуг), если иное не установлено законодательством Российской Федерации.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2. Условия применения международных стандартов, региональных стандартов, межгосударственных стандартов, региональных сводов правил, стандартов иностранных государств, сводов правил иностранных государств, </a:t>
            </a:r>
            <a:r>
              <a:rPr lang="ru-RU" sz="1400" b="1" dirty="0" smtClean="0">
                <a:solidFill>
                  <a:srgbClr val="002060"/>
                </a:solidFill>
              </a:rPr>
              <a:t>в результате применения которых на добровольной основе обеспечивается соблюдение требований утвержденного технического регламента</a:t>
            </a:r>
            <a:r>
              <a:rPr lang="ru-RU" sz="1400" dirty="0" smtClean="0">
                <a:solidFill>
                  <a:srgbClr val="002060"/>
                </a:solidFill>
              </a:rPr>
              <a:t> или которые содержат правила и методы исследований (испытаний) и измерений, в том числе правила отбора образцов, необходимые для применения и исполнения утвержденного технического регламента и осуществления оценки соответствия, устанавливаются в соответствии с Федеральным законом от 27 декабря 2002 года N 184-ФЗ "О техническом регулировании".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3. </a:t>
            </a:r>
            <a:r>
              <a:rPr lang="ru-RU" sz="1400" b="1" dirty="0" smtClean="0">
                <a:solidFill>
                  <a:srgbClr val="002060"/>
                </a:solidFill>
              </a:rPr>
              <a:t>Применение национального стандарта является обязательным для изготовителя и (или) исполнителя в случае публичного заявления о соответствии продукции национальному стандарту</a:t>
            </a:r>
            <a:r>
              <a:rPr lang="ru-RU" sz="1400" dirty="0" smtClean="0">
                <a:solidFill>
                  <a:srgbClr val="002060"/>
                </a:solidFill>
              </a:rPr>
              <a:t>, в том числе в случае применения обозначения национального стандарта в маркировке, в эксплуатационной или иной документации, и (или) маркировки продукции знаком национальной системы стандартизации.</a:t>
            </a:r>
            <a:endParaRPr lang="ru-RU" sz="1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8384" y="188640"/>
            <a:ext cx="864096" cy="1395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260648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 ССБТ 12.0.004 – НЕ ОБЯЗАТЕЛЕН!!!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916832"/>
            <a:ext cx="8208912" cy="30243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Федеральный закон от 27.12.2002 года № 184-ФЗ «О техническом регулировании»</a:t>
            </a:r>
          </a:p>
          <a:p>
            <a:endParaRPr lang="ru-RU" sz="1400" b="1" dirty="0" smtClean="0">
              <a:solidFill>
                <a:srgbClr val="002060"/>
              </a:solidFill>
            </a:endParaRPr>
          </a:p>
          <a:p>
            <a:endParaRPr lang="ru-RU" sz="1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Глава 3. ДОКУМЕНТЫ ПО СТАНДАРТИЗАЦИИ, В РЕЗУЛЬТАТЕ ПРИМЕНЕНИЯ КОТОРЫХ НА ДОБРОВОЛЬНОЙ ОСНОВЕ ОБЕСПЕЧИВАЕТСЯ СОБЛЮДЕНИЕ ТРЕБОВАНИЙ ТЕХНИЧЕСКИХ РЕГЛАМЕНТОВ</a:t>
            </a:r>
            <a:endParaRPr lang="ru-RU" sz="14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28384" y="188640"/>
            <a:ext cx="864096" cy="13955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500042"/>
            <a:ext cx="8208912" cy="52332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Минтруд России разъяснил порядок применения ГОСТ 12.0.004-2015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В письме Минтруда России от 09.11.2018 N 15-2/ООГ-2749 отмечено, что ГОСТ 12.0.004-2015 "ССБТ. Организация обучения безопасности труда. Общие положения"</a:t>
            </a:r>
            <a:r>
              <a:rPr lang="ru-RU" sz="1400" dirty="0" smtClean="0">
                <a:solidFill>
                  <a:srgbClr val="002060"/>
                </a:solidFill>
              </a:rPr>
              <a:t>, который вступил в силу 1 марта 2017 года, </a:t>
            </a:r>
            <a:r>
              <a:rPr lang="ru-RU" sz="1400" b="1" u="sng" dirty="0" smtClean="0">
                <a:solidFill>
                  <a:srgbClr val="002060"/>
                </a:solidFill>
              </a:rPr>
              <a:t>применяется на добровольной основе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Данный вывод основан на положениях ст. 26 Федерального закона от 29.06.2015 N 162-ФЗ "О стандартизации в Российской Федерации", согласно которой документы национальной системы стандартизации применяются на добровольной основе одинаковым образом и в равной мере независимо от страны и (или) места происхождения продукции (товаров, работ, услуг), если иное не установлено законодательством Российской Федерации.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В настоящее время нормативным правовым актом, регулирующим вопросы порядка обучения по охране труда, является постановление Минтруда России и Минобразования России от 13.01.2003 N 1/29 "Об утверждении Порядка обучения по охране труда и проверки знаний требований охраны труда работников организаций".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36912"/>
            <a:ext cx="878497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 Приказ Минздрава России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от 05 Мая 2016 г. N 279н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"Об утверждении Порядка организации санаторно-курортного лечения"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(Зарегистрировано в Минюсте России 21.06.2016 N 42580)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797152"/>
            <a:ext cx="878497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 Приказ Минздрава России от 23.08.2016 N 625н 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"Об утверждении Порядка проведения экспертизы временной нетрудоспособности" 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(Зарегистрировано в Минюсте России </a:t>
            </a:r>
            <a:r>
              <a:rPr lang="en-US" sz="1600" b="1" dirty="0" smtClean="0">
                <a:solidFill>
                  <a:srgbClr val="002060"/>
                </a:solidFill>
              </a:rPr>
              <a:t>20.02.2017 N 45704</a:t>
            </a:r>
            <a:r>
              <a:rPr lang="ru-RU" sz="1600" b="1" dirty="0" smtClean="0">
                <a:solidFill>
                  <a:srgbClr val="002060"/>
                </a:solidFill>
              </a:rPr>
              <a:t>)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836712"/>
            <a:ext cx="87849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Письмо Минтруда России от 16.09.2016 № 15-2/ООГ-3359 "О прохождении работниками обязательных психиатрических освидетельствований"</a:t>
            </a:r>
          </a:p>
          <a:p>
            <a:pPr>
              <a:defRPr/>
            </a:pPr>
            <a:endParaRPr lang="ru-RU" sz="16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500042"/>
            <a:ext cx="8208912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Приказ </a:t>
            </a:r>
            <a:r>
              <a:rPr lang="ru-RU" b="1" dirty="0" err="1" smtClean="0">
                <a:solidFill>
                  <a:srgbClr val="002060"/>
                </a:solidFill>
              </a:rPr>
              <a:t>Минобрнауки</a:t>
            </a:r>
            <a:r>
              <a:rPr lang="ru-RU" b="1" dirty="0" smtClean="0">
                <a:solidFill>
                  <a:srgbClr val="002060"/>
                </a:solidFill>
              </a:rPr>
              <a:t> России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от 27.06.2017 г. № 602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«Об утверждении Порядка расследования и учета несчастных случаев с обучающимися во время пребывания в организации, осуществляющей образовательную деятельность»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Зарегистрировано в Минюсте России 29.09.2017 г. № 48372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Как следует из Порядка, расследованию и учету подлежат несчастные случаи, повлекшие за собой: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временную или стойкую утрату трудоспособности, здоровья в соответствии с медицинским заключением и, как следствие, освобождение от занятий не менее чем на один день;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смерть обучающегося.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500042"/>
            <a:ext cx="8208912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lnSpc>
                <a:spcPct val="150000"/>
              </a:lnSpc>
            </a:pPr>
            <a:r>
              <a:rPr lang="ru-RU" altLang="ru-RU" b="1" dirty="0" smtClean="0">
                <a:solidFill>
                  <a:srgbClr val="002060"/>
                </a:solidFill>
              </a:rPr>
              <a:t>Минтрудом России </a:t>
            </a:r>
            <a:r>
              <a:rPr lang="ru-RU" altLang="ru-RU" dirty="0" smtClean="0">
                <a:solidFill>
                  <a:srgbClr val="002060"/>
                </a:solidFill>
              </a:rPr>
              <a:t>подготовлен проект приказа Минтруда России «Об утверждении Порядка обучения по охране труда и проверки знания требований охраны труда работников организаций» </a:t>
            </a:r>
            <a:r>
              <a:rPr lang="ru-RU" altLang="ru-RU" b="1" dirty="0" smtClean="0">
                <a:solidFill>
                  <a:srgbClr val="002060"/>
                </a:solidFill>
              </a:rPr>
              <a:t>взамен</a:t>
            </a:r>
            <a:r>
              <a:rPr lang="ru-RU" altLang="ru-RU" dirty="0" smtClean="0">
                <a:solidFill>
                  <a:srgbClr val="002060"/>
                </a:solidFill>
              </a:rPr>
              <a:t> действующего Порядка обучения по охране труда и проверки знаний требований охраны труда работников организаций, утвержденного постановлением Минтруда России и Минобразования России от 13 января 2003 г. № 1/29.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16632"/>
            <a:ext cx="8712968" cy="6408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Основная концепция проекта приказа заключается в том, что обучение по охране труда  не является дополнительным профессиональным образованием (ДПО) и не является подготовкой работников.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Принципиально новый формат обучения руководителей и специалистов по охране труда с разбивкой на отдельные модули, содержащие разделы с рекомендованными темами, для включения их обучающими организациями в свои программы обучения.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Обучение по охране труда подразделяется </a:t>
            </a:r>
            <a:br>
              <a:rPr lang="ru-RU" b="1" dirty="0" smtClean="0">
                <a:solidFill>
                  <a:srgbClr val="002060"/>
                </a:solidFill>
                <a:latin typeface="+mj-lt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</a:rPr>
              <a:t>на следующие виды: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+mj-lt"/>
              </a:rPr>
              <a:t>обучение по охране труда в организациях, осуществляющих образовательную деятельность, аккредитованных в установленном порядке</a:t>
            </a:r>
            <a:r>
              <a:rPr lang="ru-RU" altLang="ru-RU" b="1" baseline="300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+mj-lt"/>
              </a:rPr>
              <a:t>и (или) у работодателя;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+mj-lt"/>
              </a:rPr>
              <a:t>  обучение безопасным методам и приемам выполнения работ; 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+mj-lt"/>
              </a:rPr>
              <a:t>  инструктажи по охране труда;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+mj-lt"/>
              </a:rPr>
              <a:t>  стажировки на рабочем месте;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+mj-lt"/>
              </a:rPr>
              <a:t> обучение оказанию первой помощи пострадавшим.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95536" y="692696"/>
            <a:ext cx="8317432" cy="54726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Преимущества нового Порядка обучения по охране труда в вопросах выдачи удостоверения проверки знания требований охраны труда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</a:rPr>
              <a:t>удостоверения руководителям и специалистам организаций выдаются сроком на 5 лет (вместо 3 лет);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</a:rPr>
              <a:t>при переходе работника с одного места работы на другое удостоверение по охране труда остается действительным;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</a:rPr>
              <a:t>форма удостоверения устанавливается обучающей организацией самостоятельно (Порядком обучения регламентированы только необходимые сведения, которые указываются в удостоверении);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</a:rPr>
              <a:t>возможность прохождения обучения по охране труда у работодателя руководителями производственных структурных подразделений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</a:rPr>
              <a:t>организации  (начальники, мастера  цеха, производственного участка) и работниками рабочих профессий;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</a:rPr>
              <a:t>формы организации обучения (самоподготовка, тренинги, лекции, семинары) и продолжительность обучения определяются работодателем;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332656"/>
            <a:ext cx="8208912" cy="5760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Роструд в письме от 17.08.2018 N ТЗ/5430-03-3/1 разъяснил отдельные вопросы о мерах по организации работодателем оказания первой помощи и об обучении работников оказанию первой помощи на производстве.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Минздравом России разъяснены вопросы оказания первой помощи работникам организации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Как следует из письма Минздрава России от 05.10.2018 N 14-3/2095930, работодателем организуются посты для оказания первой помощи, укомплектованные аптечками для оказания первой помощи.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Минздравом России разъяснены вопросы оказания первой помощи работникам организации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Как следует из письма Минздрава России от 05.10.2018 N 14-3/2095930, работодателем организуются посты для оказания первой помощи, укомплектованные аптечками для оказания первой помощи.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Минтруд России разъяснил некоторые вопросы о порядке обучения по охране труда и проверки знания требований охраны труда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Как следует из письма Минтруда России от 27.07.2018 N 15-2/ООГ-1880, прохождение работниками обучения по охране труда и проверки знаний требований охраны труда не заменяет прохождения работниками инструктажей по охране труда.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Минтруд России в письме от 16.07.2018 N 15-2/ООГ-1744 разъяснил требования к оформлению журналов проведения инструктажей по охране труда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229600" cy="452596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Статья 221. </a:t>
            </a:r>
            <a:r>
              <a:rPr lang="ru-RU" b="1" dirty="0" smtClean="0">
                <a:solidFill>
                  <a:srgbClr val="002060"/>
                </a:solidFill>
              </a:rPr>
              <a:t>Обеспечение работников молоком, другими равноценными пищевыми продуктами, лечебно-профилактическим питанием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Статья 222.</a:t>
            </a:r>
            <a:r>
              <a:rPr lang="ru-RU" b="1" dirty="0" smtClean="0">
                <a:solidFill>
                  <a:srgbClr val="002060"/>
                </a:solidFill>
              </a:rPr>
              <a:t> Служба охраны труда у работодателя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223. </a:t>
            </a:r>
            <a:r>
              <a:rPr lang="ru-RU" b="1" dirty="0" smtClean="0">
                <a:solidFill>
                  <a:srgbClr val="002060"/>
                </a:solidFill>
              </a:rPr>
              <a:t>Комитеты (комиссии) по охране труда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 Статья 224. </a:t>
            </a:r>
            <a:r>
              <a:rPr lang="ru-RU" b="1" dirty="0" smtClean="0">
                <a:solidFill>
                  <a:srgbClr val="002060"/>
                </a:solidFill>
              </a:rPr>
              <a:t>Финансирование мероприятий по улучшению условий и охраны труда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224.1.  </a:t>
            </a:r>
            <a:r>
              <a:rPr lang="ru-RU" b="1" dirty="0" smtClean="0">
                <a:solidFill>
                  <a:srgbClr val="002060"/>
                </a:solidFill>
              </a:rPr>
              <a:t>Услуги в области охраны труда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116632"/>
            <a:ext cx="8208912" cy="6480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МИНИСТЕРСТВО ТРУДА И СОЦИАЛЬНОЙ ЗАЩИТЫ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РОССИЙСКОЙ ФЕДЕРАЦИИ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/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ПИСЬМО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от 24.03.15 N 15-2/ООГ-1551</a:t>
            </a: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b="1" dirty="0" smtClean="0">
                <a:solidFill>
                  <a:srgbClr val="002060"/>
                </a:solidFill>
              </a:rPr>
              <a:t>Вопрос:</a:t>
            </a:r>
            <a:r>
              <a:rPr lang="ru-RU" sz="1400" dirty="0" smtClean="0">
                <a:solidFill>
                  <a:srgbClr val="002060"/>
                </a:solidFill>
              </a:rPr>
              <a:t> О проведении первичного инструктажа работников, деятельность которых связана с использованием ПК, оргтехники на рабочих местах.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… Полагаем, что работники организации, деятельность которых связана исключительно с использованием персональных компьютеров, оргтехники на их рабочих местах, могут быть освобождены от прохождения первичного инструктажа на рабочем месте в соответствии с Перечнем, утвержденным приказом работодателя. При этом считаем целесообразным данный Перечень согласовать с первичной профсоюзной организацией и службой охраны труда или специалистом по охране труда. Также сообщаем, что с лицами, освобожденными от первичного инструктажа на рабочем месте, повторный инструктаж на рабочем месте не проводится.</a:t>
            </a:r>
          </a:p>
          <a:p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908720"/>
            <a:ext cx="8208912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dirty="0" smtClean="0">
                <a:solidFill>
                  <a:srgbClr val="002060"/>
                </a:solidFill>
              </a:rPr>
              <a:t>Минтруд России в письме от 16.07.2018 N 15-2/ООГ-1744 разъяснил требования к оформлению журналов проведения инструктажей по охране труда. В письме Минтруда России отмечено, что: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Формы журналов проведения инструктажей по охране труда приведены в ГОСТ 12.0.004-2015 «Система стандартов безопасности труда. Организация обучения безопасности труда. Общие положения».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Требования, связанные с необходимостью шнуровки журналов, нумерации страниц, печати и подписи, скрепляющей журнал, могут быть установлены локальными нормативными актами работодателя, связанными с организацией делопроизводства.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1560" y="908720"/>
            <a:ext cx="8208912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dirty="0" smtClean="0">
                <a:solidFill>
                  <a:srgbClr val="002060"/>
                </a:solidFill>
              </a:rPr>
              <a:t>МИНИСТЕРСТВО ТРУДА И СОЦИАЛЬНОЙ ЗАЩИТЫ РОССИЙСКОЙ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ФЕДЕРАЦИИ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ПИСЬМО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от 3 марта 2017 года N 15-2/ООГ-546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[О пересмотре инструкций по охране труда]</a:t>
            </a:r>
            <a:br>
              <a:rPr lang="ru-RU" sz="1400" dirty="0" smtClean="0">
                <a:solidFill>
                  <a:srgbClr val="002060"/>
                </a:solidFill>
              </a:rPr>
            </a:b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Вместе с тем необходимо отметить, что Методические рекомендации не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являются нормативным правовым актом, так как не зарегистрированы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Министерством юстиции Российской Федерации, и носят рекомендательный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характер, следовательно, требование о полном соблюдении вышеуказанных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методических рекомендаций не имеет достаточного правового обоснования.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7504" y="1772816"/>
            <a:ext cx="8208912" cy="36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dirty="0" smtClean="0">
                <a:solidFill>
                  <a:srgbClr val="002060"/>
                </a:solidFill>
                <a:hlinkClick r:id="rId2"/>
              </a:rPr>
              <a:t>Письмо Федеральной службы по труду и занятости от 28 февраля 2017 г. N ТЗ/942-03-3 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Вопрос:</a:t>
            </a:r>
            <a:r>
              <a:rPr lang="ru-RU" sz="1400" dirty="0" smtClean="0">
                <a:solidFill>
                  <a:srgbClr val="002060"/>
                </a:solidFill>
              </a:rPr>
              <a:t> О прохождении обязательного предварительного и периодического медицинского осмотра работниками, занятыми на работе с ПЭВМ не менее 50% рабочего времени.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Учитывая изложенное, полагаем, что при наличии результатов СОУТ или действующих результатов аттестации рабочих мест по условиям труда, подтверждающих оптимальные или допустимые условия труда на рабочем месте по фактору, указанному в обращении, у работодателя </a:t>
            </a:r>
            <a:r>
              <a:rPr lang="ru-RU" sz="1400" b="1" dirty="0" smtClean="0">
                <a:solidFill>
                  <a:srgbClr val="002060"/>
                </a:solidFill>
              </a:rPr>
              <a:t>не возникает обязанности </a:t>
            </a:r>
            <a:r>
              <a:rPr lang="ru-RU" sz="1400" dirty="0" smtClean="0">
                <a:solidFill>
                  <a:srgbClr val="002060"/>
                </a:solidFill>
              </a:rPr>
              <a:t>направить работника для прохождения обязательного предварительного и периодического медицинского осмотра по приведенным основаниям.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19864" y="0"/>
            <a:ext cx="1224136" cy="15121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51275" y="1196975"/>
            <a:ext cx="4824413" cy="935038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276600" y="2924175"/>
            <a:ext cx="5759450" cy="259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Кузнецова Екатерина Анатольевна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Начальник отдела экономического анализа и мониторинга условий и охраны труда 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ФГБУ «ВНИИ </a:t>
            </a:r>
            <a:r>
              <a:rPr lang="ru-RU" b="1" dirty="0" smtClean="0">
                <a:solidFill>
                  <a:srgbClr val="002060"/>
                </a:solidFill>
              </a:rPr>
              <a:t>труда</a:t>
            </a:r>
            <a:r>
              <a:rPr lang="ru-RU" b="1" dirty="0">
                <a:solidFill>
                  <a:srgbClr val="002060"/>
                </a:solidFill>
              </a:rPr>
              <a:t>» Минтруда России</a:t>
            </a:r>
          </a:p>
          <a:p>
            <a:pPr algn="ctr">
              <a:defRPr/>
            </a:pPr>
            <a:r>
              <a:rPr lang="en-US" b="1" dirty="0">
                <a:solidFill>
                  <a:srgbClr val="002060"/>
                </a:solidFill>
                <a:hlinkClick r:id="rId3"/>
              </a:rPr>
              <a:t>kuznetsova@vcot.info</a:t>
            </a:r>
            <a:endParaRPr lang="en-US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(499) 163-60-92</a:t>
            </a:r>
          </a:p>
        </p:txBody>
      </p:sp>
      <p:pic>
        <p:nvPicPr>
          <p:cNvPr id="50180" name="Picture 2" descr="add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1908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34400" cy="7589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Глава 36.1. ТРЕБОВАНИЯ ОХРАНЫ ТРУДА К ПРОИЗВОДСТВЕННЫМ ОБЪЕКТАМ И СРЕДСТВАМ ПРОИЗВОДСТВА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Статья 225. </a:t>
            </a:r>
            <a:r>
              <a:rPr lang="ru-RU" b="1" dirty="0" smtClean="0">
                <a:solidFill>
                  <a:srgbClr val="002060"/>
                </a:solidFill>
              </a:rPr>
              <a:t>Соответствие производственных объектов и средств производства государственным нормативным требованиям охраны труда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Статья 225.1.</a:t>
            </a:r>
            <a:r>
              <a:rPr lang="ru-RU" b="1" dirty="0" smtClean="0">
                <a:solidFill>
                  <a:srgbClr val="002060"/>
                </a:solidFill>
              </a:rPr>
              <a:t> Требования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охраны труда к применяемым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вредным и (или) опасным веществам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Статья 225.2. </a:t>
            </a:r>
            <a:r>
              <a:rPr lang="ru-RU" b="1" dirty="0" smtClean="0">
                <a:solidFill>
                  <a:srgbClr val="002060"/>
                </a:solidFill>
              </a:rPr>
              <a:t>Требования к условиям труда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Глава 36.2. РАССЛЕДОВАНИЕ, ОФОРМЛЕНИЕ (РАССМОТРЕНИЕ) И УЧЕТ СЛУЧАЕВ ПОВРЕЖДЕНИЯ ЗДОРОВЬЯ РАБОТНИКОВ, СВЯЗАННЫХ С ИСПОЛНЕНИЕМ ТРУДОВЫХ ОБЯЗАННОСТЕЙ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Статья 226. </a:t>
            </a:r>
            <a:r>
              <a:rPr lang="ru-RU" sz="2400" b="1" dirty="0" smtClean="0">
                <a:solidFill>
                  <a:srgbClr val="002060"/>
                </a:solidFill>
              </a:rPr>
              <a:t>Общие положения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целях настоящего Кодекса повреждениями здоровья работников, связанными с исполнением трудовых обязанностей, признаются: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микроповреждения (микротравмы);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профессиональные заболевания;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несчастные случаи на производстве.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7589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Статья 227.</a:t>
            </a:r>
            <a:r>
              <a:rPr lang="ru-RU" sz="2400" b="1" dirty="0" smtClean="0">
                <a:solidFill>
                  <a:srgbClr val="002060"/>
                </a:solidFill>
              </a:rPr>
              <a:t> Микротравмы (микроповреждения)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03920" cy="4926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В целях трудового законодательства к микроповреждениям (микротравмам) относятся случаи повреждения здоровья, происшедшие с работниками и другими лицами, участвующими в производственной деятельности работодателя, при исполнении ими трудовых обязанностей или выполнении какой-либо работы по поручению работодателя (его представителя), а также при осуществлении иных правомерных действий, обусловленных трудовыми отношениями с работодателем либо совершаемых в его интересах, приведшие к частичному ограничению трудоспособности пострадавших или необходимость их перевода на другую работу в течение одного рабочего дня или смены, но не повлекшие наступление временной нетрудоспособности пострадавших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Работодатель самостоятельно осуществляет учет и рассмотрение обстоятельств и причин, приведших к возникновению микроповреждений (микротравм) работников.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Основанием для регистрации микроповреждения (микротравмы) работника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и рассмотрения обстоятельств и причин, приведших к его возникновению, является обращение работника 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Рекомендации по учету микроповреждений работников принимаются федеральным органом исполнительной власти, осуществляющим функции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по выработке государственной политики и нормативно-правовому регулированию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в сфере труда, с учетом мнения Российской трехсторонней комиссии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по регулированию социально-трудовых отношений.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 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Статья 228. </a:t>
            </a:r>
            <a:r>
              <a:rPr lang="ru-RU" b="1" dirty="0" smtClean="0">
                <a:solidFill>
                  <a:srgbClr val="002060"/>
                </a:solidFill>
              </a:rPr>
              <a:t>Профессиональные заболевания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Статья 229. </a:t>
            </a:r>
            <a:r>
              <a:rPr lang="ru-RU" b="1" dirty="0" smtClean="0">
                <a:solidFill>
                  <a:srgbClr val="002060"/>
                </a:solidFill>
              </a:rPr>
              <a:t>Несчастные случаи, подлежащие расследованию и учету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  </a:t>
            </a:r>
            <a:r>
              <a:rPr lang="ru-RU" b="1" dirty="0" smtClean="0">
                <a:solidFill>
                  <a:srgbClr val="002060"/>
                </a:solidFill>
              </a:rPr>
              <a:t>Обязанности работодателя при несчастном случае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 230.1.  </a:t>
            </a:r>
            <a:r>
              <a:rPr lang="ru-RU" b="1" dirty="0" smtClean="0">
                <a:solidFill>
                  <a:srgbClr val="002060"/>
                </a:solidFill>
              </a:rPr>
              <a:t>Порядок извещения о несчастных случаях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230.2. </a:t>
            </a:r>
            <a:r>
              <a:rPr lang="ru-RU" b="1" dirty="0" smtClean="0">
                <a:solidFill>
                  <a:srgbClr val="002060"/>
                </a:solidFill>
              </a:rPr>
              <a:t>Порядок формирования комиссий по расследованию несчастных случаев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230.3. </a:t>
            </a:r>
            <a:r>
              <a:rPr lang="ru-RU" b="1" dirty="0" smtClean="0">
                <a:solidFill>
                  <a:srgbClr val="002060"/>
                </a:solidFill>
              </a:rPr>
              <a:t>Сроки расследования несчастных случаев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230.4.  </a:t>
            </a:r>
            <a:r>
              <a:rPr lang="ru-RU" b="1" dirty="0" smtClean="0">
                <a:solidFill>
                  <a:srgbClr val="002060"/>
                </a:solidFill>
              </a:rPr>
              <a:t>Порядок проведения расследования несчастных случаев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230.5 </a:t>
            </a:r>
            <a:r>
              <a:rPr lang="ru-RU" b="1" dirty="0" smtClean="0">
                <a:solidFill>
                  <a:srgbClr val="002060"/>
                </a:solidFill>
              </a:rPr>
              <a:t>Проведение расследования несчастных случаев государственными инспекторами труда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230.6. </a:t>
            </a:r>
            <a:r>
              <a:rPr lang="ru-RU" b="1" dirty="0" smtClean="0">
                <a:solidFill>
                  <a:srgbClr val="002060"/>
                </a:solidFill>
              </a:rPr>
              <a:t>Порядок оформления материалов расследования несчастных случаев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230.7 </a:t>
            </a:r>
            <a:r>
              <a:rPr lang="ru-RU" b="1" dirty="0" smtClean="0">
                <a:solidFill>
                  <a:srgbClr val="002060"/>
                </a:solidFill>
              </a:rPr>
              <a:t>Порядок регистрации и учета несчастных случаев на производстве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Статья 231. </a:t>
            </a:r>
            <a:r>
              <a:rPr lang="ru-RU" b="1" dirty="0" smtClean="0">
                <a:solidFill>
                  <a:srgbClr val="002060"/>
                </a:solidFill>
              </a:rPr>
              <a:t>Рассмотрение разногласий по вопросам расследования, оформления и учета несчастных случаев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Финансирование мероприятий по улучшению условий и охраны труда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2" name="Rectangle 8"/>
          <p:cNvSpPr>
            <a:spLocks noChangeArrowheads="1"/>
          </p:cNvSpPr>
          <p:nvPr/>
        </p:nvSpPr>
        <p:spPr bwMode="auto">
          <a:xfrm>
            <a:off x="179512" y="2060848"/>
            <a:ext cx="871378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pPr algn="ctr">
              <a:lnSpc>
                <a:spcPct val="175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Проект изменений в Трудовой Кодекс РФ</a:t>
            </a:r>
            <a:endParaRPr lang="ru-RU" sz="32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56323" name="Text Box 9"/>
          <p:cNvSpPr txBox="1">
            <a:spLocks noChangeArrowheads="1"/>
          </p:cNvSpPr>
          <p:nvPr/>
        </p:nvSpPr>
        <p:spPr bwMode="auto">
          <a:xfrm>
            <a:off x="7740650" y="6491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Финансирование мероприятий по охране труда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77437" y="199506"/>
            <a:ext cx="8372994" cy="118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Приказ </a:t>
            </a:r>
            <a:r>
              <a:rPr lang="ru-RU" sz="1400" b="1" dirty="0" err="1">
                <a:solidFill>
                  <a:srgbClr val="002060"/>
                </a:solidFill>
              </a:rPr>
              <a:t>Минздравсоцразвития</a:t>
            </a:r>
            <a:r>
              <a:rPr lang="ru-RU" sz="1400" b="1" dirty="0">
                <a:solidFill>
                  <a:srgbClr val="002060"/>
                </a:solidFill>
              </a:rPr>
              <a:t> России от 01.03.2012 N 181н (ред. от 16.06.2014) 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</a:t>
            </a:r>
            <a:r>
              <a:rPr lang="ru-RU" sz="1400" b="1" dirty="0" smtClean="0">
                <a:solidFill>
                  <a:srgbClr val="002060"/>
                </a:solidFill>
              </a:rPr>
              <a:t>рисков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712422"/>
            <a:ext cx="8424936" cy="47715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1. </a:t>
            </a:r>
            <a:r>
              <a:rPr lang="ru-RU" sz="1400" b="1" dirty="0">
                <a:solidFill>
                  <a:srgbClr val="002060"/>
                </a:solidFill>
              </a:rPr>
              <a:t>Проведение специальной оценки условий труда, </a:t>
            </a:r>
            <a:r>
              <a:rPr lang="ru-RU" sz="1400" b="1" u="sng" dirty="0">
                <a:solidFill>
                  <a:srgbClr val="002060"/>
                </a:solidFill>
              </a:rPr>
              <a:t>оценки уровней профессиональных рисков</a:t>
            </a:r>
            <a:r>
              <a:rPr lang="ru-RU" sz="1400" b="1" dirty="0" smtClean="0">
                <a:solidFill>
                  <a:srgbClr val="002060"/>
                </a:solidFill>
              </a:rPr>
              <a:t>.</a:t>
            </a:r>
          </a:p>
          <a:p>
            <a:pPr fontAlgn="base"/>
            <a:r>
              <a:rPr lang="ru-RU" sz="1400" b="1" dirty="0">
                <a:solidFill>
                  <a:srgbClr val="002060"/>
                </a:solidFill>
              </a:rPr>
              <a:t>2. </a:t>
            </a:r>
            <a:r>
              <a:rPr lang="ru-RU" sz="1400" b="1" u="sng" dirty="0">
                <a:solidFill>
                  <a:srgbClr val="002060"/>
                </a:solidFill>
              </a:rPr>
              <a:t>Реализация мероприятий по улучшению условий труда, в том числе разработанных по результатам проведения специальной оценки условий труда, и оценки уровней профессиональных рисков</a:t>
            </a:r>
            <a:r>
              <a:rPr lang="ru-RU" sz="1400" b="1" dirty="0">
                <a:solidFill>
                  <a:srgbClr val="002060"/>
                </a:solidFill>
              </a:rPr>
              <a:t>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3. Внедрение </a:t>
            </a:r>
            <a:r>
              <a:rPr lang="ru-RU" sz="1400" u="sng" dirty="0">
                <a:solidFill>
                  <a:srgbClr val="002060"/>
                </a:solidFill>
              </a:rPr>
              <a:t>систем (устройств) автоматического и дистанционного управления </a:t>
            </a:r>
            <a:r>
              <a:rPr lang="ru-RU" sz="1400" dirty="0">
                <a:solidFill>
                  <a:srgbClr val="002060"/>
                </a:solidFill>
              </a:rPr>
              <a:t>и регулирования производственным оборудованием, технологическими процессами, подъемными и транспортными устройствами.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4. </a:t>
            </a:r>
            <a:r>
              <a:rPr lang="ru-RU" sz="1400" u="sng" dirty="0">
                <a:solidFill>
                  <a:srgbClr val="002060"/>
                </a:solidFill>
              </a:rPr>
              <a:t>Приобретение и монтаж средств сигнализации </a:t>
            </a:r>
            <a:r>
              <a:rPr lang="ru-RU" sz="1400" dirty="0">
                <a:solidFill>
                  <a:srgbClr val="002060"/>
                </a:solidFill>
              </a:rPr>
              <a:t>о нарушении нормального функционирования производственного оборудования, средств аварийной остановки, а также устройств, позволяющих исключить возникновение опасных ситуаций при полном или частичном прекращении энергоснабжения и последующем его восстановлении.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5. Устройство </a:t>
            </a:r>
            <a:r>
              <a:rPr lang="ru-RU" sz="1400" u="sng" dirty="0">
                <a:solidFill>
                  <a:srgbClr val="002060"/>
                </a:solidFill>
              </a:rPr>
              <a:t>ограждений элементов производственного оборудования </a:t>
            </a:r>
            <a:r>
              <a:rPr lang="ru-RU" sz="1400" dirty="0">
                <a:solidFill>
                  <a:srgbClr val="002060"/>
                </a:solidFill>
              </a:rPr>
              <a:t>от воздействия движущихся частей, а также разлетающихся предметов, включая наличие фиксаторов, блокировок, герметизирующих и других элементов.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6. </a:t>
            </a:r>
            <a:r>
              <a:rPr lang="ru-RU" sz="1400" u="sng" dirty="0">
                <a:solidFill>
                  <a:srgbClr val="002060"/>
                </a:solidFill>
              </a:rPr>
              <a:t>Устройство новых и (или) модернизация имеющихся средств коллективной защиты </a:t>
            </a:r>
            <a:r>
              <a:rPr lang="ru-RU" sz="1400" dirty="0">
                <a:solidFill>
                  <a:srgbClr val="002060"/>
                </a:solidFill>
              </a:rPr>
              <a:t>работников от воздействия опасных и вредных производственных факторов.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7. Нанесение на производственное оборудование, органы управления и контроля, элементы конструкций, коммуникаций и на другие объекты </a:t>
            </a:r>
            <a:r>
              <a:rPr lang="ru-RU" sz="1400" u="sng" dirty="0">
                <a:solidFill>
                  <a:srgbClr val="002060"/>
                </a:solidFill>
              </a:rPr>
              <a:t>сигнальных цветов и знаков безопасности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9484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712422"/>
            <a:ext cx="8788570" cy="47715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8. Внедрение систем </a:t>
            </a:r>
            <a:r>
              <a:rPr lang="ru-RU" sz="1400" u="sng" dirty="0">
                <a:solidFill>
                  <a:srgbClr val="002060"/>
                </a:solidFill>
              </a:rPr>
              <a:t>автоматического контроля уровней </a:t>
            </a:r>
            <a:r>
              <a:rPr lang="ru-RU" sz="1400" dirty="0">
                <a:solidFill>
                  <a:srgbClr val="002060"/>
                </a:solidFill>
              </a:rPr>
              <a:t>опасных и вредных производственных факторов на рабочих местах.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9. Внедрение и (или) модернизация технических устройств, обеспечивающих </a:t>
            </a:r>
            <a:r>
              <a:rPr lang="ru-RU" sz="1400" u="sng" dirty="0">
                <a:solidFill>
                  <a:srgbClr val="002060"/>
                </a:solidFill>
              </a:rPr>
              <a:t>защиту работников от поражения электрическим током</a:t>
            </a:r>
            <a:r>
              <a:rPr lang="ru-RU" sz="1400" dirty="0">
                <a:solidFill>
                  <a:srgbClr val="002060"/>
                </a:solidFill>
              </a:rPr>
              <a:t>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10. Установка предохранительных, защитных и сигнализирующих устройств (приспособлений) в целях обеспечения </a:t>
            </a:r>
            <a:r>
              <a:rPr lang="ru-RU" sz="1400" u="sng" dirty="0">
                <a:solidFill>
                  <a:srgbClr val="002060"/>
                </a:solidFill>
              </a:rPr>
              <a:t>безопасной эксплуатации и аварийной защиты паровых, водяных, газовых, кислотных, щелочных, расплавных и других производственных коммуникаций</a:t>
            </a:r>
            <a:r>
              <a:rPr lang="ru-RU" sz="1400" dirty="0">
                <a:solidFill>
                  <a:srgbClr val="002060"/>
                </a:solidFill>
              </a:rPr>
              <a:t>, оборудования и сооружений.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11. Механизация и автоматизация технологических операций (процессов), связанных с </a:t>
            </a:r>
            <a:r>
              <a:rPr lang="ru-RU" sz="1400" u="sng" dirty="0">
                <a:solidFill>
                  <a:srgbClr val="002060"/>
                </a:solidFill>
              </a:rPr>
              <a:t>хранением, перемещением (транспортированием), заполнением и опорожнением </a:t>
            </a:r>
            <a:r>
              <a:rPr lang="ru-RU" sz="1400" dirty="0">
                <a:solidFill>
                  <a:srgbClr val="002060"/>
                </a:solidFill>
              </a:rPr>
              <a:t>передвижных и стационарных резервуаров (сосудов) с ядовитыми, агрессивными, легковоспламеняющимися и горючими жидкостями, используемыми в производстве.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12. </a:t>
            </a:r>
            <a:r>
              <a:rPr lang="ru-RU" sz="1400" u="sng" dirty="0">
                <a:solidFill>
                  <a:srgbClr val="002060"/>
                </a:solidFill>
              </a:rPr>
              <a:t>Механизация работ при складировании и транспортировании сырья</a:t>
            </a:r>
            <a:r>
              <a:rPr lang="ru-RU" sz="1400" dirty="0">
                <a:solidFill>
                  <a:srgbClr val="002060"/>
                </a:solidFill>
              </a:rPr>
              <a:t>, оптовой продукции и отходов производства.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13. </a:t>
            </a:r>
            <a:r>
              <a:rPr lang="ru-RU" sz="1400" u="sng" dirty="0">
                <a:solidFill>
                  <a:srgbClr val="002060"/>
                </a:solidFill>
              </a:rPr>
              <a:t>Механизация уборки производственных помещений</a:t>
            </a:r>
            <a:r>
              <a:rPr lang="ru-RU" sz="1400" dirty="0">
                <a:solidFill>
                  <a:srgbClr val="002060"/>
                </a:solidFill>
              </a:rPr>
              <a:t>, своевременное удаление и обезвреживание отходов производства, являющихся источниками опасных и вредных производственных факторов, очистки воздуховодов и вентиляционных установок, осветительной арматуры, окон, фрамуг, световых фонарей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837" y="351906"/>
            <a:ext cx="8372994" cy="118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Приказ </a:t>
            </a:r>
            <a:r>
              <a:rPr lang="ru-RU" sz="1400" b="1" dirty="0" err="1">
                <a:solidFill>
                  <a:srgbClr val="002060"/>
                </a:solidFill>
              </a:rPr>
              <a:t>Минздравсоцразвития</a:t>
            </a:r>
            <a:r>
              <a:rPr lang="ru-RU" sz="1400" b="1" dirty="0">
                <a:solidFill>
                  <a:srgbClr val="002060"/>
                </a:solidFill>
              </a:rPr>
              <a:t> России от 01.03.2012 N 181н (ред. от 16.06.2014) 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</a:t>
            </a:r>
            <a:r>
              <a:rPr lang="ru-RU" sz="1400" b="1" dirty="0" smtClean="0">
                <a:solidFill>
                  <a:srgbClr val="002060"/>
                </a:solidFill>
              </a:rPr>
              <a:t>рисков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5086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556792"/>
            <a:ext cx="8356522" cy="47715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14. </a:t>
            </a:r>
            <a:r>
              <a:rPr lang="ru-RU" sz="1400" b="1" u="sng" dirty="0">
                <a:solidFill>
                  <a:srgbClr val="002060"/>
                </a:solidFill>
              </a:rPr>
              <a:t>Модернизация оборудования </a:t>
            </a:r>
            <a:r>
              <a:rPr lang="ru-RU" sz="1400" u="sng" dirty="0">
                <a:solidFill>
                  <a:srgbClr val="002060"/>
                </a:solidFill>
              </a:rPr>
              <a:t>(его реконструкция, замена),</a:t>
            </a:r>
            <a:r>
              <a:rPr lang="ru-RU" sz="1400" dirty="0">
                <a:solidFill>
                  <a:srgbClr val="002060"/>
                </a:solidFill>
              </a:rPr>
              <a:t> а также технологических процессов на рабочих местах с целью снижения до допустимых уровней содержания вредных веществ в воздухе рабочей зоны, механических колебаний (шум, вибрация, ультразвук, инфразвук) и излучений (ионизирующего, электромагнитного, лазерного, ультрафиолетового).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15. Устройство новых и реконструкция имеющихся </a:t>
            </a:r>
            <a:r>
              <a:rPr lang="ru-RU" sz="1400" u="sng" dirty="0">
                <a:solidFill>
                  <a:srgbClr val="002060"/>
                </a:solidFill>
              </a:rPr>
              <a:t>отопительных и вентиляционных систем </a:t>
            </a:r>
            <a:r>
              <a:rPr lang="ru-RU" sz="1400" dirty="0">
                <a:solidFill>
                  <a:srgbClr val="002060"/>
                </a:solidFill>
              </a:rPr>
              <a:t>в производственных и бытовых помещениях, тепловых и воздушных завес, аспирационных и </a:t>
            </a:r>
            <a:r>
              <a:rPr lang="ru-RU" sz="1400" dirty="0" err="1">
                <a:solidFill>
                  <a:srgbClr val="002060"/>
                </a:solidFill>
              </a:rPr>
              <a:t>пылегазоулавливающих</a:t>
            </a:r>
            <a:r>
              <a:rPr lang="ru-RU" sz="1400" dirty="0">
                <a:solidFill>
                  <a:srgbClr val="002060"/>
                </a:solidFill>
              </a:rPr>
              <a:t> установок, установок кондиционирования воздуха с целью обеспечения нормального теплового режима и микроклимата, чистоты воздушной среды в рабочей и обслуживаемых зонах помещений.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16. </a:t>
            </a:r>
            <a:r>
              <a:rPr lang="ru-RU" sz="1400" u="sng" dirty="0">
                <a:solidFill>
                  <a:srgbClr val="002060"/>
                </a:solidFill>
              </a:rPr>
              <a:t>Приведение уровней естественного и искусственного освещения </a:t>
            </a:r>
            <a:r>
              <a:rPr lang="ru-RU" sz="1400" dirty="0">
                <a:solidFill>
                  <a:srgbClr val="002060"/>
                </a:solidFill>
              </a:rPr>
              <a:t>на рабочих местах, в бытовых помещениях, местах прохода работников в соответствии с действующими нормами.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17. Устройство новых и (или) реконструкция имеющихся </a:t>
            </a:r>
            <a:r>
              <a:rPr lang="ru-RU" sz="1400" b="1" u="sng" dirty="0">
                <a:solidFill>
                  <a:srgbClr val="002060"/>
                </a:solidFill>
              </a:rPr>
              <a:t>мест организованного отдыха, помещений и комнат релаксации, психологической разгрузки</a:t>
            </a:r>
            <a:r>
              <a:rPr lang="ru-RU" sz="1400" dirty="0">
                <a:solidFill>
                  <a:srgbClr val="002060"/>
                </a:solidFill>
              </a:rPr>
              <a:t>, мест обогрева работников, а также укрытий от солнечных лучей и атмосферных осадков при работах на открытом воздухе; расширение, реконструкция и оснащение санитарно-бытовых помещений.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18. Приобретение и монтаж установок (автоматов) для обеспечения работников </a:t>
            </a:r>
            <a:r>
              <a:rPr lang="ru-RU" sz="1400" b="1" u="sng" dirty="0">
                <a:solidFill>
                  <a:srgbClr val="002060"/>
                </a:solidFill>
              </a:rPr>
              <a:t>питьевой водой</a:t>
            </a:r>
            <a:r>
              <a:rPr lang="ru-RU" sz="1400" dirty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437" y="199506"/>
            <a:ext cx="8372994" cy="118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Приказ </a:t>
            </a:r>
            <a:r>
              <a:rPr lang="ru-RU" sz="1400" b="1" dirty="0" err="1">
                <a:solidFill>
                  <a:srgbClr val="002060"/>
                </a:solidFill>
              </a:rPr>
              <a:t>Минздравсоцразвития</a:t>
            </a:r>
            <a:r>
              <a:rPr lang="ru-RU" sz="1400" b="1" dirty="0">
                <a:solidFill>
                  <a:srgbClr val="002060"/>
                </a:solidFill>
              </a:rPr>
              <a:t> России от 01.03.2012 N 181н (ред. от 16.06.2014) 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</a:t>
            </a:r>
            <a:r>
              <a:rPr lang="ru-RU" sz="1400" b="1" dirty="0" smtClean="0">
                <a:solidFill>
                  <a:srgbClr val="002060"/>
                </a:solidFill>
              </a:rPr>
              <a:t>рисков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8617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556792"/>
            <a:ext cx="8712968" cy="50405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19. Обеспечение в установленном порядке </a:t>
            </a:r>
            <a:r>
              <a:rPr lang="ru-RU" sz="1400" dirty="0" smtClean="0">
                <a:solidFill>
                  <a:srgbClr val="002060"/>
                </a:solidFill>
              </a:rPr>
              <a:t>работников</a:t>
            </a:r>
            <a:r>
              <a:rPr lang="ru-RU" sz="1400" dirty="0">
                <a:solidFill>
                  <a:srgbClr val="002060"/>
                </a:solidFill>
              </a:rPr>
              <a:t>, занятых на работах с вредными или опасными условиями труда, а также на работах, производимых в особых температурных и климатических условиях или связанных с загрязнением, </a:t>
            </a:r>
            <a:r>
              <a:rPr lang="ru-RU" sz="1400" u="sng" dirty="0">
                <a:solidFill>
                  <a:srgbClr val="002060"/>
                </a:solidFill>
              </a:rPr>
              <a:t>специальной одеждой, специальной обувью </a:t>
            </a:r>
            <a:r>
              <a:rPr lang="ru-RU" sz="1400" dirty="0">
                <a:solidFill>
                  <a:srgbClr val="002060"/>
                </a:solidFill>
              </a:rPr>
              <a:t>и другими средствами индивидуальной защиты, смывающими и обезвреживающими средствами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endParaRPr lang="ru-RU" sz="1400" dirty="0" smtClean="0">
              <a:solidFill>
                <a:srgbClr val="002060"/>
              </a:solidFill>
            </a:endParaRPr>
          </a:p>
          <a:p>
            <a:pPr fontAlgn="base"/>
            <a:r>
              <a:rPr lang="ru-RU" sz="1400" dirty="0" smtClean="0">
                <a:solidFill>
                  <a:srgbClr val="002060"/>
                </a:solidFill>
              </a:rPr>
              <a:t>20</a:t>
            </a:r>
            <a:r>
              <a:rPr lang="ru-RU" sz="1400" dirty="0">
                <a:solidFill>
                  <a:srgbClr val="002060"/>
                </a:solidFill>
              </a:rPr>
              <a:t>. Обеспечение </a:t>
            </a:r>
            <a:r>
              <a:rPr lang="ru-RU" sz="1400" u="sng" dirty="0">
                <a:solidFill>
                  <a:srgbClr val="002060"/>
                </a:solidFill>
              </a:rPr>
              <a:t>хранения средств индивидуальной защиты </a:t>
            </a:r>
            <a:r>
              <a:rPr lang="ru-RU" sz="1400" dirty="0">
                <a:solidFill>
                  <a:srgbClr val="002060"/>
                </a:solidFill>
              </a:rPr>
              <a:t>(далее - СИЗ), а также ухода за ними (своевременная химчистка, стирка, дегазация, дезактивация, дезинфекция, обезвреживание, </a:t>
            </a:r>
            <a:r>
              <a:rPr lang="ru-RU" sz="1400" dirty="0" err="1">
                <a:solidFill>
                  <a:srgbClr val="002060"/>
                </a:solidFill>
              </a:rPr>
              <a:t>обеспыливание</a:t>
            </a:r>
            <a:r>
              <a:rPr lang="ru-RU" sz="1400" dirty="0">
                <a:solidFill>
                  <a:srgbClr val="002060"/>
                </a:solidFill>
              </a:rPr>
              <a:t>, сушка), проведение ремонта и замена СИЗ.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21. </a:t>
            </a:r>
            <a:r>
              <a:rPr lang="ru-RU" sz="1400" u="sng" dirty="0">
                <a:solidFill>
                  <a:srgbClr val="002060"/>
                </a:solidFill>
              </a:rPr>
              <a:t>Приобретение стендов, тренажеров, наглядных материалов, научно-технической литературы для проведения инструктажей по охране труда, </a:t>
            </a:r>
            <a:r>
              <a:rPr lang="ru-RU" sz="1400" dirty="0">
                <a:solidFill>
                  <a:srgbClr val="002060"/>
                </a:solidFill>
              </a:rPr>
              <a:t>обучения безопасным приемам и методам выполнения работ, </a:t>
            </a:r>
            <a:r>
              <a:rPr lang="ru-RU" sz="1400" u="sng" dirty="0">
                <a:solidFill>
                  <a:srgbClr val="002060"/>
                </a:solidFill>
              </a:rPr>
              <a:t>оснащение кабинетов (учебных классов) по охране труда компьютерами, теле-, видео-</a:t>
            </a:r>
            <a:r>
              <a:rPr lang="ru-RU" sz="1400" dirty="0">
                <a:solidFill>
                  <a:srgbClr val="002060"/>
                </a:solidFill>
              </a:rPr>
              <a:t>, аудиоаппаратурой, лицензионными обучающими и тестирующими программами, проведение выставок, конкурсов и смотров по охране труда.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22. </a:t>
            </a:r>
            <a:r>
              <a:rPr lang="ru-RU" sz="1400" u="sng" dirty="0">
                <a:solidFill>
                  <a:srgbClr val="002060"/>
                </a:solidFill>
              </a:rPr>
              <a:t>Организация в установленном </a:t>
            </a:r>
            <a:r>
              <a:rPr lang="ru-RU" sz="1400" u="sng" dirty="0" smtClean="0">
                <a:solidFill>
                  <a:srgbClr val="002060"/>
                </a:solidFill>
              </a:rPr>
              <a:t>порядке обучения</a:t>
            </a:r>
            <a:r>
              <a:rPr lang="ru-RU" sz="1400" dirty="0">
                <a:solidFill>
                  <a:srgbClr val="002060"/>
                </a:solidFill>
              </a:rPr>
              <a:t>, инструктажа, проверки знаний по охране труда работников.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23. Организация </a:t>
            </a:r>
            <a:r>
              <a:rPr lang="ru-RU" sz="1400" u="sng" dirty="0">
                <a:solidFill>
                  <a:srgbClr val="002060"/>
                </a:solidFill>
              </a:rPr>
              <a:t>обучения работников оказанию первой помощи </a:t>
            </a:r>
            <a:r>
              <a:rPr lang="ru-RU" sz="1400" dirty="0">
                <a:solidFill>
                  <a:srgbClr val="002060"/>
                </a:solidFill>
              </a:rPr>
              <a:t>пострадавшим на производстве.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24. </a:t>
            </a:r>
            <a:r>
              <a:rPr lang="ru-RU" sz="1400" u="sng" dirty="0">
                <a:solidFill>
                  <a:srgbClr val="002060"/>
                </a:solidFill>
              </a:rPr>
              <a:t>Обучение лиц, ответственных за эксплуатацию опасных производственных объектов</a:t>
            </a:r>
            <a:r>
              <a:rPr lang="ru-RU" sz="1400" dirty="0">
                <a:solidFill>
                  <a:srgbClr val="002060"/>
                </a:solidFill>
              </a:rPr>
              <a:t>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25. Проведение в установленном порядке </a:t>
            </a:r>
            <a:r>
              <a:rPr lang="ru-RU" sz="1400" dirty="0" smtClean="0">
                <a:solidFill>
                  <a:srgbClr val="002060"/>
                </a:solidFill>
              </a:rPr>
              <a:t>обязательных </a:t>
            </a:r>
            <a:r>
              <a:rPr lang="ru-RU" sz="1400" dirty="0">
                <a:solidFill>
                  <a:srgbClr val="002060"/>
                </a:solidFill>
              </a:rPr>
              <a:t>предварительных и периодических </a:t>
            </a:r>
            <a:r>
              <a:rPr lang="ru-RU" sz="1400" u="sng" dirty="0">
                <a:solidFill>
                  <a:srgbClr val="002060"/>
                </a:solidFill>
              </a:rPr>
              <a:t>медицинских осмотров (обследований).</a:t>
            </a:r>
          </a:p>
          <a:p>
            <a:pPr fontAlgn="base"/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437" y="199506"/>
            <a:ext cx="8372994" cy="118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Приказ </a:t>
            </a:r>
            <a:r>
              <a:rPr lang="ru-RU" sz="1400" b="1" dirty="0" err="1">
                <a:solidFill>
                  <a:srgbClr val="002060"/>
                </a:solidFill>
              </a:rPr>
              <a:t>Минздравсоцразвития</a:t>
            </a:r>
            <a:r>
              <a:rPr lang="ru-RU" sz="1400" b="1" dirty="0">
                <a:solidFill>
                  <a:srgbClr val="002060"/>
                </a:solidFill>
              </a:rPr>
              <a:t> России от 01.03.2012 N 181н (ред. от 16.06.2014) 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</a:t>
            </a:r>
            <a:r>
              <a:rPr lang="ru-RU" sz="1400" b="1" dirty="0" smtClean="0">
                <a:solidFill>
                  <a:srgbClr val="002060"/>
                </a:solidFill>
              </a:rPr>
              <a:t>рисков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6909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7799" y="1537856"/>
            <a:ext cx="9040090" cy="4929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/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26. Оборудование по установленным нормам </a:t>
            </a:r>
            <a:r>
              <a:rPr lang="ru-RU" sz="1400" b="1" u="sng" dirty="0">
                <a:solidFill>
                  <a:srgbClr val="002060"/>
                </a:solidFill>
              </a:rPr>
              <a:t>помещения для оказания медицинской помощи</a:t>
            </a:r>
            <a:r>
              <a:rPr lang="ru-RU" sz="1400" u="sng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и (или) создание санитарных постов с аптечками, укомплектованными набором лекарственных средств и препаратов для оказания первой помощи.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27. Устройство </a:t>
            </a:r>
            <a:r>
              <a:rPr lang="ru-RU" sz="1400" u="sng" dirty="0">
                <a:solidFill>
                  <a:srgbClr val="002060"/>
                </a:solidFill>
              </a:rPr>
              <a:t>тротуаров, переходов, тоннелей, галерей </a:t>
            </a:r>
            <a:r>
              <a:rPr lang="ru-RU" sz="1400" dirty="0">
                <a:solidFill>
                  <a:srgbClr val="002060"/>
                </a:solidFill>
              </a:rPr>
              <a:t>на территории организации в целях обеспечения безопасности работников.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28. Организация и проведение </a:t>
            </a:r>
            <a:r>
              <a:rPr lang="ru-RU" sz="1400" b="1" u="sng" dirty="0">
                <a:solidFill>
                  <a:srgbClr val="002060"/>
                </a:solidFill>
              </a:rPr>
              <a:t>производственного контроля </a:t>
            </a:r>
            <a:r>
              <a:rPr lang="ru-RU" sz="1400" dirty="0">
                <a:solidFill>
                  <a:srgbClr val="002060"/>
                </a:solidFill>
              </a:rPr>
              <a:t>в порядке, установленном действующим законодательством.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29. </a:t>
            </a:r>
            <a:r>
              <a:rPr lang="ru-RU" sz="1400" u="sng" dirty="0">
                <a:solidFill>
                  <a:srgbClr val="002060"/>
                </a:solidFill>
              </a:rPr>
              <a:t>Издание (тиражирование) инструкций </a:t>
            </a:r>
            <a:r>
              <a:rPr lang="ru-RU" sz="1400" dirty="0">
                <a:solidFill>
                  <a:srgbClr val="002060"/>
                </a:solidFill>
              </a:rPr>
              <a:t>по охране труда.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30. </a:t>
            </a:r>
            <a:r>
              <a:rPr lang="ru-RU" sz="1400" b="1" u="sng" dirty="0">
                <a:solidFill>
                  <a:srgbClr val="002060"/>
                </a:solidFill>
              </a:rPr>
              <a:t>Перепланировка размещения производственного оборудования</a:t>
            </a:r>
            <a:r>
              <a:rPr lang="ru-RU" sz="1400" dirty="0">
                <a:solidFill>
                  <a:srgbClr val="002060"/>
                </a:solidFill>
              </a:rPr>
              <a:t>, организация рабочих мест с целью обеспечения безопасности работников.</a:t>
            </a:r>
          </a:p>
          <a:p>
            <a:pPr fontAlgn="base"/>
            <a:r>
              <a:rPr lang="ru-RU" sz="1400" dirty="0">
                <a:solidFill>
                  <a:srgbClr val="002060"/>
                </a:solidFill>
              </a:rPr>
              <a:t>31. </a:t>
            </a:r>
            <a:r>
              <a:rPr lang="ru-RU" sz="1400" u="sng" dirty="0">
                <a:solidFill>
                  <a:srgbClr val="002060"/>
                </a:solidFill>
              </a:rPr>
              <a:t>Проектирование и обустройство учебно-тренировочных полигонов </a:t>
            </a:r>
            <a:r>
              <a:rPr lang="ru-RU" sz="1400" dirty="0">
                <a:solidFill>
                  <a:srgbClr val="002060"/>
                </a:solidFill>
              </a:rPr>
              <a:t>для отработки работниками практических навыков безопасного производства работ, в том числе на опасных производственных объектах.</a:t>
            </a:r>
          </a:p>
          <a:p>
            <a:pPr fontAlgn="base"/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437" y="199506"/>
            <a:ext cx="8372994" cy="118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Приказ </a:t>
            </a:r>
            <a:r>
              <a:rPr lang="ru-RU" sz="1400" b="1" dirty="0" err="1">
                <a:solidFill>
                  <a:srgbClr val="002060"/>
                </a:solidFill>
              </a:rPr>
              <a:t>Минздравсоцразвития</a:t>
            </a:r>
            <a:r>
              <a:rPr lang="ru-RU" sz="1400" b="1" dirty="0">
                <a:solidFill>
                  <a:srgbClr val="002060"/>
                </a:solidFill>
              </a:rPr>
              <a:t> России от 01.03.2012 N 181н (ред. от 16.06.2014) 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</a:t>
            </a:r>
            <a:r>
              <a:rPr lang="ru-RU" sz="1400" b="1" dirty="0" smtClean="0">
                <a:solidFill>
                  <a:srgbClr val="002060"/>
                </a:solidFill>
              </a:rPr>
              <a:t>рисков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6427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313" y="332656"/>
            <a:ext cx="8929687" cy="9368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Письмо </a:t>
            </a:r>
            <a:r>
              <a:rPr lang="ru-RU" b="1" dirty="0" smtClean="0">
                <a:solidFill>
                  <a:srgbClr val="002060"/>
                </a:solidFill>
              </a:rPr>
              <a:t>ФНС России от 05.08.2016 № ГД-4-11/14360@ "Об НДФЛ в отношении стоимости молока, выдаваемого работникам, занятым на работах с вредными условиями труда "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484784"/>
            <a:ext cx="8784976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500" dirty="0">
                <a:solidFill>
                  <a:srgbClr val="002060"/>
                </a:solidFill>
              </a:rPr>
              <a:t/>
            </a:r>
            <a:br>
              <a:rPr lang="ru-RU" sz="1500" dirty="0">
                <a:solidFill>
                  <a:srgbClr val="002060"/>
                </a:solidFill>
              </a:rPr>
            </a:br>
            <a:r>
              <a:rPr lang="ru-RU" sz="1500" dirty="0">
                <a:solidFill>
                  <a:srgbClr val="002060"/>
                </a:solidFill>
              </a:rPr>
              <a:t/>
            </a:r>
            <a:br>
              <a:rPr lang="ru-RU" sz="1500" dirty="0">
                <a:solidFill>
                  <a:srgbClr val="002060"/>
                </a:solidFill>
              </a:rPr>
            </a:br>
            <a:r>
              <a:rPr lang="ru-RU" sz="1500" dirty="0" smtClean="0">
                <a:solidFill>
                  <a:srgbClr val="002060"/>
                </a:solidFill>
              </a:rPr>
              <a:t>	</a:t>
            </a:r>
            <a:r>
              <a:rPr lang="ru-RU" sz="1600" dirty="0" smtClean="0">
                <a:solidFill>
                  <a:srgbClr val="002060"/>
                </a:solidFill>
              </a:rPr>
              <a:t> 32. Реализация мероприятий, направленных на развитие физической культуры и спорта в трудовых коллективах, в том числе: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компенсация работникам оплаты занятий спортом в клубах и секциях;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организация и проведение физкультурных и спортивных мероприятий, в том числе мероприятий по внедрению Всероссийского физкультурно-спортивного комплекса "Готов к труду и обороне" (ГТО), включая оплату труда методистов и тренеров, привлекаемых к выполнению указанных мероприятий;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организация и проведение физкультурно-оздоровительных мероприятий (производственной гимнастики, лечебной физической культуры (далее - ЛФК) с работниками, которым по рекомендации лечащего врача и на основании результатов медицинских осмотров показаны занятия ЛФК), включая оплату труда методистов, тренеров, врачей-специалистов, привлекаемых к выполнению указанных мероприятий;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приобретение, содержание и обновление спортивного инвентаря;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устройство новых и (или) реконструкция имеющихся помещений и площадок для занятий спортом;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создание и развитие физкультурно-спортивных клубов, организованных в целях массового привлечения граждан к занятиям физической культурой и спортом по месту работы.</a:t>
            </a:r>
          </a:p>
          <a:p>
            <a:pPr>
              <a:defRPr/>
            </a:pPr>
            <a:endParaRPr lang="ru-RU" sz="1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8313" y="115888"/>
            <a:ext cx="8137525" cy="1296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u="sng" dirty="0" smtClean="0">
                <a:hlinkClick r:id="rId2"/>
              </a:rPr>
              <a:t>https://www.nalog.ru/rn40/news/tax_doc_news/5564166/</a:t>
            </a:r>
            <a:endParaRPr lang="ru-RU" sz="2400" u="sng" dirty="0" smtClean="0"/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Дата публикации на сайте ФНС: 27.04.2015 12:30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1785926"/>
            <a:ext cx="8208912" cy="3882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П. 29 статьи 270 Налогового Кодекса РФ установлено, что расходы на оплату занятий в спортивных секциях, кружках или клубах, посещений культурно-зрелищных или физкультурных (спортивных) мероприятий, а также другие аналогичные расходы, произведенные в пользу работников, при налогообложении прибыли не учитываются.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Расходы, связанные с приобретением, содержанием и обновлением спортивного инвентаря, а также устройством новых и (или) реконструкцией имеющихся помещений и площадок для занятий спортом, налогооблагаемую прибыль уменьшать не могут.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620688"/>
            <a:ext cx="8856984" cy="4104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МИНИСТЕРСТВО ОБРАЗОВАНИЯ И НАУКИ РОССИЙСКОЙ ФЕДЕРАЦИИ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ПИСЬМО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от 8 августа 2017 г. N 12-753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О НАПРАВЛЕНИИ ПЕРЕЧНЯ ПО ОХРАНЕ ТРУДА</a:t>
            </a:r>
          </a:p>
          <a:p>
            <a:pPr algn="ctr"/>
            <a:endParaRPr lang="ru-RU" sz="1400" b="1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Департамент государственной службы и кадров </a:t>
            </a:r>
            <a:r>
              <a:rPr lang="ru-RU" sz="1400" dirty="0" err="1" smtClean="0">
                <a:solidFill>
                  <a:srgbClr val="002060"/>
                </a:solidFill>
              </a:rPr>
              <a:t>Минобрнауки</a:t>
            </a:r>
            <a:r>
              <a:rPr lang="ru-RU" sz="1400" dirty="0" smtClean="0">
                <a:solidFill>
                  <a:srgbClr val="002060"/>
                </a:solidFill>
              </a:rPr>
              <a:t> России направляет </a:t>
            </a:r>
            <a:r>
              <a:rPr lang="ru-RU" sz="1400" b="1" dirty="0" smtClean="0">
                <a:solidFill>
                  <a:srgbClr val="002060"/>
                </a:solidFill>
              </a:rPr>
              <a:t>примерный перечень мероприятий соглашения по охране труда </a:t>
            </a:r>
            <a:r>
              <a:rPr lang="ru-RU" sz="1400" dirty="0" smtClean="0">
                <a:solidFill>
                  <a:srgbClr val="002060"/>
                </a:solidFill>
              </a:rPr>
              <a:t>в организации, осуществляющей образовательную деятельность, который разработан в целях оказания практической помощи службам (отделам) охраны труда в образовательных организациях, профсоюзным организациям, членам комиссии по ведению коллективных переговоров в процессе подготовки коллективных договоров, соглашений по охране труда, а также для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организации контроля за их выполнением.</a:t>
            </a:r>
            <a:endParaRPr lang="ru-RU" sz="13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313" y="332656"/>
            <a:ext cx="8929687" cy="9368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Письмо </a:t>
            </a:r>
            <a:r>
              <a:rPr lang="ru-RU" b="1" dirty="0" smtClean="0">
                <a:solidFill>
                  <a:srgbClr val="002060"/>
                </a:solidFill>
              </a:rPr>
              <a:t>ФНС России от 05.08.2016 № ГД-4-11/14360@ "Об НДФЛ в отношении стоимости молока, выдаваемого работникам, занятым на работах с вредными условиями труда "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2060848"/>
            <a:ext cx="8280920" cy="4032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>
                <a:solidFill>
                  <a:srgbClr val="002060"/>
                </a:solidFill>
              </a:rPr>
              <a:t/>
            </a:r>
            <a:br>
              <a:rPr lang="ru-RU" sz="1500" dirty="0">
                <a:solidFill>
                  <a:srgbClr val="002060"/>
                </a:solidFill>
              </a:rPr>
            </a:br>
            <a:r>
              <a:rPr lang="ru-RU" sz="1500" b="1" dirty="0">
                <a:solidFill>
                  <a:srgbClr val="002060"/>
                </a:solidFill>
              </a:rPr>
              <a:t/>
            </a:r>
            <a:br>
              <a:rPr lang="ru-RU" sz="1500" b="1" dirty="0">
                <a:solidFill>
                  <a:srgbClr val="002060"/>
                </a:solidFill>
              </a:rPr>
            </a:br>
            <a:r>
              <a:rPr lang="ru-RU" sz="1500" b="1" dirty="0" smtClean="0">
                <a:solidFill>
                  <a:srgbClr val="002060"/>
                </a:solidFill>
              </a:rPr>
              <a:t>	С</a:t>
            </a:r>
            <a:r>
              <a:rPr lang="ru-RU" sz="1600" b="1" dirty="0" smtClean="0">
                <a:solidFill>
                  <a:srgbClr val="002060"/>
                </a:solidFill>
              </a:rPr>
              <a:t>тоимость молока, или других пищевых продуктов с равнозначной ценностью, не облагается налогом на доходы физических лиц</a:t>
            </a:r>
            <a:r>
              <a:rPr lang="ru-RU" sz="1600" dirty="0" smtClean="0">
                <a:solidFill>
                  <a:srgbClr val="002060"/>
                </a:solidFill>
              </a:rPr>
              <a:t>. Из этого можно сделать вывод, что и </a:t>
            </a:r>
            <a:r>
              <a:rPr lang="ru-RU" sz="1600" b="1" dirty="0" smtClean="0">
                <a:solidFill>
                  <a:srgbClr val="002060"/>
                </a:solidFill>
              </a:rPr>
              <a:t>компенсационные выплаты </a:t>
            </a:r>
            <a:r>
              <a:rPr lang="ru-RU" sz="1600" dirty="0" smtClean="0">
                <a:solidFill>
                  <a:srgbClr val="002060"/>
                </a:solidFill>
              </a:rPr>
              <a:t>вместо молока, </a:t>
            </a:r>
            <a:r>
              <a:rPr lang="ru-RU" sz="1600" b="1" dirty="0" smtClean="0">
                <a:solidFill>
                  <a:srgbClr val="002060"/>
                </a:solidFill>
              </a:rPr>
              <a:t>также освобождаются </a:t>
            </a:r>
            <a:r>
              <a:rPr lang="ru-RU" sz="1600" dirty="0" smtClean="0">
                <a:solidFill>
                  <a:srgbClr val="002060"/>
                </a:solidFill>
              </a:rPr>
              <a:t>от необходимости облагаться налогом на доходы физических лиц. </a:t>
            </a:r>
            <a:endParaRPr lang="ru-RU" sz="1500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1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Раздел X. ОХРАНА ТРУДА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Глава 33. ОБЩИЕ ПОЛОЖЕНИЯ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Статья 209. </a:t>
            </a:r>
            <a:r>
              <a:rPr lang="ru-RU" b="1" dirty="0" smtClean="0">
                <a:solidFill>
                  <a:srgbClr val="002060"/>
                </a:solidFill>
              </a:rPr>
              <a:t>Основные понятия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Статья 209.1. </a:t>
            </a:r>
            <a:r>
              <a:rPr lang="ru-RU" b="1" dirty="0" smtClean="0">
                <a:solidFill>
                  <a:srgbClr val="002060"/>
                </a:solidFill>
              </a:rPr>
              <a:t>Основные принципы обеспечения безопасности труда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Основными принципами обеспечения безопасности труда являются: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предупреждение и профилактика опасностей , ликвидация или снижение уровня профессионального риска;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минимизация последствий повреждений здоровья  работников, которые не удалось предотвратить.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1785926"/>
            <a:ext cx="8208912" cy="3214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Оснований для освобождения от налогообложения сумм компенсаций организаций работникам оплаты занятий спортом в клубах и секциях, а также сумм компенсации полисов добровольного страхования от несчастных случаев при приобретении авиабилетов и железнодорожных билетов командированным сотрудникам "статья 217" Налогового Кодекса РФ не содержит. Следовательно, указанные суммы подлежат обложению налогом на доходы физических лиц в установленном порядке.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260648"/>
            <a:ext cx="8856984" cy="62646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Приказ Минтруда России от 14.07.2016 N 353н "О внесении изменений в Правила финансового обеспечения предупредительных мер по сокращению производственного травматизма и профессиональных заболеваний работников и санаторно-курортного лечения работников, занятых на работах с вредными и (или) опасными производственными факторами, утвержденные приказом Министерства труда и социальной защиты Российской Федерации от 10 декабря 2012 г. N 580н" (Зарегистрировано в Минюсте России 08.08.2016 N 43140)</a:t>
            </a:r>
          </a:p>
          <a:p>
            <a:pPr algn="ctr"/>
            <a:endParaRPr lang="ru-RU" sz="1200" dirty="0" smtClean="0">
              <a:solidFill>
                <a:srgbClr val="002060"/>
              </a:solidFill>
            </a:endParaRPr>
          </a:p>
          <a:p>
            <a:pPr algn="ctr"/>
            <a:r>
              <a:rPr lang="ru-RU" sz="1300" dirty="0" smtClean="0">
                <a:solidFill>
                  <a:srgbClr val="002060"/>
                </a:solidFill>
              </a:rPr>
              <a:t>В пункте 3:</a:t>
            </a:r>
          </a:p>
          <a:p>
            <a:r>
              <a:rPr lang="ru-RU" sz="1300" dirty="0" smtClean="0">
                <a:solidFill>
                  <a:srgbClr val="002060"/>
                </a:solidFill>
              </a:rPr>
              <a:t>а) в подпункте "в":</a:t>
            </a:r>
          </a:p>
          <a:p>
            <a:r>
              <a:rPr lang="ru-RU" sz="1300" dirty="0" smtClean="0">
                <a:solidFill>
                  <a:srgbClr val="002060"/>
                </a:solidFill>
              </a:rPr>
              <a:t>абзац первый после слова "работников" </a:t>
            </a:r>
            <a:r>
              <a:rPr lang="ru-RU" sz="1300" u="sng" dirty="0" smtClean="0">
                <a:solidFill>
                  <a:srgbClr val="002060"/>
                </a:solidFill>
              </a:rPr>
              <a:t>дополнить словами </a:t>
            </a:r>
            <a:r>
              <a:rPr lang="ru-RU" sz="1300" b="1" dirty="0" smtClean="0">
                <a:solidFill>
                  <a:srgbClr val="002060"/>
                </a:solidFill>
              </a:rPr>
              <a:t>"(включая отдельные категории работников опасных производственных объектов)"</a:t>
            </a:r>
            <a:r>
              <a:rPr lang="ru-RU" sz="13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1300" u="sng" dirty="0" smtClean="0">
                <a:solidFill>
                  <a:srgbClr val="002060"/>
                </a:solidFill>
              </a:rPr>
              <a:t>дополнить абзацем следующего содержания</a:t>
            </a:r>
            <a:r>
              <a:rPr lang="ru-RU" sz="13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1300" dirty="0" smtClean="0">
                <a:solidFill>
                  <a:srgbClr val="002060"/>
                </a:solidFill>
              </a:rPr>
              <a:t>"</a:t>
            </a:r>
            <a:r>
              <a:rPr lang="ru-RU" sz="1300" b="1" dirty="0" smtClean="0">
                <a:solidFill>
                  <a:srgbClr val="002060"/>
                </a:solidFill>
              </a:rPr>
              <a:t>работников организаций, отнесенных в соответствии с действующим законодательством к опасным производственным объектам</a:t>
            </a:r>
            <a:r>
              <a:rPr lang="ru-RU" sz="1300" dirty="0" smtClean="0">
                <a:solidFill>
                  <a:srgbClr val="002060"/>
                </a:solidFill>
              </a:rPr>
              <a:t> (в случае, если обучение по вопросам безопасного ведения работ, в том числе горных работ, и действиям в случае аварии или инцидента на опасном производственном объекте проводится с отрывом от производства в организации, осуществляющей образовательную деятельность);«</a:t>
            </a:r>
          </a:p>
          <a:p>
            <a:pPr algn="ctr">
              <a:defRPr/>
            </a:pPr>
            <a:endParaRPr lang="ru-RU" sz="13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300" dirty="0">
                <a:solidFill>
                  <a:srgbClr val="002060"/>
                </a:solidFill>
              </a:rPr>
              <a:t>	Пункт 3 дополнить подпунктами «л» и «м» следующего содержания:</a:t>
            </a:r>
          </a:p>
          <a:p>
            <a:pPr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</a:t>
            </a:r>
            <a:r>
              <a:rPr lang="ru-RU" sz="1300" dirty="0">
                <a:solidFill>
                  <a:srgbClr val="002060"/>
                </a:solidFill>
              </a:rPr>
              <a:t>л) </a:t>
            </a:r>
            <a:r>
              <a:rPr lang="ru-RU" sz="1300" b="1" dirty="0" smtClean="0">
                <a:solidFill>
                  <a:srgbClr val="002060"/>
                </a:solidFill>
              </a:rPr>
              <a:t>приобретение отдельных приборов</a:t>
            </a:r>
            <a:r>
              <a:rPr lang="ru-RU" sz="1300" dirty="0" smtClean="0">
                <a:solidFill>
                  <a:srgbClr val="002060"/>
                </a:solidFill>
              </a:rPr>
              <a:t>, устройств, оборудования и (или) комплексов (систем) приборов, устройств, оборудования, непосредственно предназначенных </a:t>
            </a:r>
            <a:r>
              <a:rPr lang="ru-RU" sz="1300" b="1" dirty="0" smtClean="0">
                <a:solidFill>
                  <a:srgbClr val="002060"/>
                </a:solidFill>
              </a:rPr>
              <a:t>для обеспечения безопасности работников </a:t>
            </a:r>
            <a:r>
              <a:rPr lang="ru-RU" sz="1300" dirty="0" smtClean="0">
                <a:solidFill>
                  <a:srgbClr val="002060"/>
                </a:solidFill>
              </a:rPr>
              <a:t>и (или) </a:t>
            </a:r>
            <a:r>
              <a:rPr lang="ru-RU" sz="1300" b="1" dirty="0" smtClean="0">
                <a:solidFill>
                  <a:srgbClr val="002060"/>
                </a:solidFill>
              </a:rPr>
              <a:t>контроля за безопасным ведением работ </a:t>
            </a:r>
            <a:r>
              <a:rPr lang="ru-RU" sz="1300" dirty="0" smtClean="0">
                <a:solidFill>
                  <a:srgbClr val="002060"/>
                </a:solidFill>
              </a:rPr>
              <a:t>в рамках технологических процессов, в том числе на подземных работах;</a:t>
            </a:r>
            <a:endParaRPr lang="ru-RU" sz="13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м</a:t>
            </a:r>
            <a:r>
              <a:rPr lang="ru-RU" sz="1300" dirty="0">
                <a:solidFill>
                  <a:srgbClr val="002060"/>
                </a:solidFill>
              </a:rPr>
              <a:t>) </a:t>
            </a:r>
            <a:r>
              <a:rPr lang="ru-RU" sz="1300" b="1" dirty="0" smtClean="0">
                <a:solidFill>
                  <a:srgbClr val="002060"/>
                </a:solidFill>
              </a:rPr>
              <a:t>приобретение отдельных приборов</a:t>
            </a:r>
            <a:r>
              <a:rPr lang="ru-RU" sz="1300" dirty="0" smtClean="0">
                <a:solidFill>
                  <a:srgbClr val="002060"/>
                </a:solidFill>
              </a:rPr>
              <a:t>, устройств, оборудования и (или) комплексов (систем) приборов, устройств, оборудования, непосредственно обеспечивающих </a:t>
            </a:r>
            <a:r>
              <a:rPr lang="ru-RU" sz="1300" b="1" dirty="0" smtClean="0">
                <a:solidFill>
                  <a:srgbClr val="002060"/>
                </a:solidFill>
              </a:rPr>
              <a:t>проведение обучения по вопросам безопасного ведения работ</a:t>
            </a:r>
            <a:r>
              <a:rPr lang="ru-RU" sz="1300" dirty="0" smtClean="0">
                <a:solidFill>
                  <a:srgbClr val="002060"/>
                </a:solidFill>
              </a:rPr>
              <a:t>, в том числе горных работ, </a:t>
            </a:r>
            <a:r>
              <a:rPr lang="ru-RU" sz="1300" b="1" dirty="0" smtClean="0">
                <a:solidFill>
                  <a:srgbClr val="002060"/>
                </a:solidFill>
              </a:rPr>
              <a:t>и действиям в случае аварии </a:t>
            </a:r>
            <a:r>
              <a:rPr lang="ru-RU" sz="1300" dirty="0" smtClean="0">
                <a:solidFill>
                  <a:srgbClr val="002060"/>
                </a:solidFill>
              </a:rPr>
              <a:t>или инцидента на опасном производственном объекте и (или) </a:t>
            </a:r>
            <a:r>
              <a:rPr lang="ru-RU" sz="1300" b="1" dirty="0" smtClean="0">
                <a:solidFill>
                  <a:srgbClr val="002060"/>
                </a:solidFill>
              </a:rPr>
              <a:t>дистанционную видео- и аудио фиксацию инструктажей</a:t>
            </a:r>
            <a:r>
              <a:rPr lang="ru-RU" sz="1300" dirty="0" smtClean="0">
                <a:solidFill>
                  <a:srgbClr val="002060"/>
                </a:solidFill>
              </a:rPr>
              <a:t>, обучения и иных форм подготовки работников по безопасному производству работ, а также </a:t>
            </a:r>
            <a:r>
              <a:rPr lang="ru-RU" sz="1300" b="1" dirty="0" smtClean="0">
                <a:solidFill>
                  <a:srgbClr val="002060"/>
                </a:solidFill>
              </a:rPr>
              <a:t>хранение результатов такой фиксации</a:t>
            </a:r>
            <a:r>
              <a:rPr lang="ru-RU" sz="1300" dirty="0" smtClean="0">
                <a:solidFill>
                  <a:srgbClr val="002060"/>
                </a:solidFill>
              </a:rPr>
              <a:t>.»</a:t>
            </a:r>
            <a:endParaRPr lang="ru-RU" sz="13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1785926"/>
            <a:ext cx="8208912" cy="3214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Оснований для освобождения от налогообложения сумм компенсаций организаций работникам оплаты занятий спортом в клубах и секциях, а также сумм компенсации полисов добровольного страхования от несчастных случаев при приобретении авиабилетов и железнодорожных билетов командированным сотрудникам "статья 217" Налогового Кодекса РФ не содержит. Следовательно, указанные суммы подлежат обложению налогом на доходы физических лиц в установленном порядке.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260648"/>
            <a:ext cx="8856984" cy="62646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Приказом Минтруда России от 31.08.2018 N 570н внесены изменения в Правила финансового обеспечения предупредительных мер по сокращению производственного травматизма и профессиональных заболеваний работников и санаторно-курортного лечения работников, занятых на работах с вредными и (или) опасными производственными факторами, утвержденные приказом Минтруда России от 10.12.2012 N 580н.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Изменениями уточнено, что финансовому обеспечению за счет сумм страховых взносов подлежат расходы работодателя на приобретение работникам, занятым на работах с вредными и (или) опасными условиями труда, а также на работах, выполняемых в особых температурных условиях или связанных с загрязнением, </a:t>
            </a:r>
            <a:r>
              <a:rPr lang="ru-RU" sz="1400" b="1" dirty="0" smtClean="0">
                <a:solidFill>
                  <a:srgbClr val="002060"/>
                </a:solidFill>
              </a:rPr>
              <a:t>не только СИЗ, изготовленных на территории РФ, но и произведенных другими государствами - членами Евразийского экономического союза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Подтвердить изготовление СИЗ на территории других государств - членов ЕАЭС можно с помощью копии декларации о происхождении товара или сертификата о происхождении товара.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Кроме того, из Правил исключено положение, согласно которому расходы на приобретение спецодежды можно было возместить только в том случае, если она была изготовлена на территории РФ из тканей, трикотажных полотен и нетканых материалов, страной происхождения которых является РФ.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Изменения вступили в силу 5 октября 2018 года.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1785926"/>
            <a:ext cx="8208912" cy="3214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Оснований для освобождения от налогообложения сумм компенсаций организаций работникам оплаты занятий спортом в клубах и секциях, а также сумм компенсации полисов добровольного страхования от несчастных случаев при приобретении авиабилетов и железнодорожных билетов командированным сотрудникам "статья 217" Налогового Кодекса РФ не содержит. Следовательно, указанные суммы подлежат обложению налогом на доходы физических лиц в установленном порядке.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260648"/>
            <a:ext cx="8856984" cy="6408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</a:rPr>
              <a:t>17 января на официальном </a:t>
            </a:r>
            <a:r>
              <a:rPr lang="ru-RU" sz="1100" b="1" dirty="0" err="1" smtClean="0">
                <a:solidFill>
                  <a:srgbClr val="002060"/>
                </a:solidFill>
              </a:rPr>
              <a:t>интернет-портале</a:t>
            </a:r>
            <a:r>
              <a:rPr lang="ru-RU" sz="1100" b="1" dirty="0" smtClean="0">
                <a:solidFill>
                  <a:srgbClr val="002060"/>
                </a:solidFill>
              </a:rPr>
              <a:t> правовой информации был опубликован приказ Минтруда от 03.12.2018 г. № 764н, которым вносятся корректировки в Правила финансового обеспечения предупредительных мер по сокращению производственного травматизма и профессиональных заболеваний работников и санаторно-курортного лечения работников, занятых на работах с вредными и (или) опасными производственными факторами, утверждённые приказом Минтруда России от 10.12.2012 г. № 580н. </a:t>
            </a:r>
          </a:p>
          <a:p>
            <a:pPr algn="ctr"/>
            <a:endParaRPr lang="ru-RU" sz="1100" dirty="0" smtClean="0">
              <a:solidFill>
                <a:srgbClr val="002060"/>
              </a:solidFill>
            </a:endParaRPr>
          </a:p>
          <a:p>
            <a:pPr algn="just"/>
            <a:r>
              <a:rPr lang="ru-RU" sz="1100" dirty="0" smtClean="0">
                <a:solidFill>
                  <a:srgbClr val="002060"/>
                </a:solidFill>
              </a:rPr>
              <a:t>	В пункт 2 Правил финансового обеспечения добавлен новый абзац, согласно которому объём средств может быть увеличен </a:t>
            </a:r>
            <a:r>
              <a:rPr lang="ru-RU" sz="1100" b="1" dirty="0" smtClean="0">
                <a:solidFill>
                  <a:srgbClr val="002060"/>
                </a:solidFill>
              </a:rPr>
              <a:t>с 20 до </a:t>
            </a:r>
            <a:r>
              <a:rPr lang="ru-RU" sz="1100" b="1" dirty="0" err="1" smtClean="0">
                <a:solidFill>
                  <a:srgbClr val="002060"/>
                </a:solidFill>
              </a:rPr>
              <a:t>до</a:t>
            </a:r>
            <a:r>
              <a:rPr lang="ru-RU" sz="1100" b="1" dirty="0" smtClean="0">
                <a:solidFill>
                  <a:srgbClr val="002060"/>
                </a:solidFill>
              </a:rPr>
              <a:t> 30 процентов </a:t>
            </a:r>
            <a:r>
              <a:rPr lang="ru-RU" sz="1100" dirty="0" smtClean="0">
                <a:solidFill>
                  <a:srgbClr val="002060"/>
                </a:solidFill>
              </a:rPr>
              <a:t>сумм страховых взносов на обязательное социальное страхование от несчастных случаев на производстве и профессиональных заболеваний на оплату отпуска застрахованного лица (сверх ежегодного оплачиваемого отпуска, установленного законодательством Российской Федерации) на весь период его лечения и проезда к месту лечения и обратно, при условии направления страхователем дополнительного объема средств на санаторно-курортное лечение работников </a:t>
            </a:r>
            <a:r>
              <a:rPr lang="ru-RU" sz="1100" b="1" dirty="0" smtClean="0">
                <a:solidFill>
                  <a:srgbClr val="002060"/>
                </a:solidFill>
              </a:rPr>
              <a:t>не ранее чем за пять лет до достижения ими возраста, дающего право на назначение страховой пенсии по старости </a:t>
            </a:r>
            <a:r>
              <a:rPr lang="ru-RU" sz="1100" dirty="0" smtClean="0">
                <a:solidFill>
                  <a:srgbClr val="002060"/>
                </a:solidFill>
              </a:rPr>
              <a:t>в соответствии с пенсионным законодательством.</a:t>
            </a:r>
          </a:p>
          <a:p>
            <a:r>
              <a:rPr lang="ru-RU" sz="1100" dirty="0" smtClean="0">
                <a:solidFill>
                  <a:srgbClr val="002060"/>
                </a:solidFill>
              </a:rPr>
              <a:t>	</a:t>
            </a:r>
            <a:r>
              <a:rPr lang="ru-RU" sz="1100" b="1" dirty="0" smtClean="0">
                <a:solidFill>
                  <a:srgbClr val="002060"/>
                </a:solidFill>
              </a:rPr>
              <a:t>Расширен перечень предупредительных мер</a:t>
            </a:r>
            <a:r>
              <a:rPr lang="ru-RU" sz="1100" dirty="0" smtClean="0">
                <a:solidFill>
                  <a:srgbClr val="002060"/>
                </a:solidFill>
              </a:rPr>
              <a:t>, финансируемых за счёт сумм страховых взносов, в связи с чем в пункт 3 Правил финансового обеспечения был дополнен подпунктом «</a:t>
            </a:r>
            <a:r>
              <a:rPr lang="ru-RU" sz="1100" dirty="0" err="1" smtClean="0">
                <a:solidFill>
                  <a:srgbClr val="002060"/>
                </a:solidFill>
              </a:rPr>
              <a:t>н</a:t>
            </a:r>
            <a:r>
              <a:rPr lang="ru-RU" sz="1100" dirty="0" smtClean="0">
                <a:solidFill>
                  <a:srgbClr val="002060"/>
                </a:solidFill>
              </a:rPr>
              <a:t>» следующего содержания:</a:t>
            </a:r>
          </a:p>
          <a:p>
            <a:r>
              <a:rPr lang="ru-RU" sz="1100" dirty="0" err="1" smtClean="0">
                <a:solidFill>
                  <a:srgbClr val="002060"/>
                </a:solidFill>
              </a:rPr>
              <a:t>н</a:t>
            </a:r>
            <a:r>
              <a:rPr lang="ru-RU" sz="1100" dirty="0" smtClean="0">
                <a:solidFill>
                  <a:srgbClr val="002060"/>
                </a:solidFill>
              </a:rPr>
              <a:t>) </a:t>
            </a:r>
            <a:r>
              <a:rPr lang="ru-RU" sz="1100" b="1" dirty="0" smtClean="0">
                <a:solidFill>
                  <a:srgbClr val="002060"/>
                </a:solidFill>
              </a:rPr>
              <a:t>санаторно-курортное лечение работников не ранее чем за пять лет до достижения ими возраста, дающего право на назначение страховой пенсии по старости в соответствии с пенсионным законодательств</a:t>
            </a:r>
            <a:r>
              <a:rPr lang="ru-RU" sz="1100" dirty="0" smtClean="0">
                <a:solidFill>
                  <a:srgbClr val="002060"/>
                </a:solidFill>
              </a:rPr>
              <a:t>ом.</a:t>
            </a:r>
          </a:p>
          <a:p>
            <a:r>
              <a:rPr lang="ru-RU" sz="1100" dirty="0" smtClean="0">
                <a:solidFill>
                  <a:srgbClr val="002060"/>
                </a:solidFill>
              </a:rPr>
              <a:t>	Корректировка сделана и касательно возмещения расходов, затраченных на реализацию мероприятий по приведению уровней воздействия вредных и (или) опасных производственных факторов на рабочих местах в соответствие с государственными нормативными требованиями охраны труда (подпункт «б» пункта 3 Правил финансового обеспечения).</a:t>
            </a:r>
          </a:p>
          <a:p>
            <a:r>
              <a:rPr lang="ru-RU" sz="1100" dirty="0" smtClean="0">
                <a:solidFill>
                  <a:srgbClr val="002060"/>
                </a:solidFill>
              </a:rPr>
              <a:t>	</a:t>
            </a:r>
            <a:r>
              <a:rPr lang="ru-RU" sz="1100" b="1" dirty="0" smtClean="0">
                <a:solidFill>
                  <a:srgbClr val="002060"/>
                </a:solidFill>
              </a:rPr>
              <a:t>Если раньше </a:t>
            </a:r>
            <a:r>
              <a:rPr lang="ru-RU" sz="1100" dirty="0" smtClean="0">
                <a:solidFill>
                  <a:srgbClr val="002060"/>
                </a:solidFill>
              </a:rPr>
              <a:t>для возмещения средств по этому мероприятию в ФСС необходимо было предоставить </a:t>
            </a:r>
            <a:r>
              <a:rPr lang="ru-RU" sz="1100" b="1" dirty="0" smtClean="0">
                <a:solidFill>
                  <a:srgbClr val="002060"/>
                </a:solidFill>
              </a:rPr>
              <a:t>копию отчёта о проведении внеплановой</a:t>
            </a:r>
            <a:r>
              <a:rPr lang="ru-RU" sz="1100" dirty="0" smtClean="0">
                <a:solidFill>
                  <a:srgbClr val="002060"/>
                </a:solidFill>
              </a:rPr>
              <a:t> специальной оценки условий труда, то </a:t>
            </a:r>
            <a:r>
              <a:rPr lang="ru-RU" sz="1100" b="1" dirty="0" smtClean="0">
                <a:solidFill>
                  <a:srgbClr val="002060"/>
                </a:solidFill>
              </a:rPr>
              <a:t>сейчас можно ограничиться копией первого отчёта </a:t>
            </a:r>
            <a:r>
              <a:rPr lang="ru-RU" sz="1100" dirty="0" smtClean="0">
                <a:solidFill>
                  <a:srgbClr val="002060"/>
                </a:solidFill>
              </a:rPr>
              <a:t>о проведении СОУТ, </a:t>
            </a:r>
            <a:r>
              <a:rPr lang="ru-RU" sz="1100" b="1" dirty="0" smtClean="0">
                <a:solidFill>
                  <a:srgbClr val="002060"/>
                </a:solidFill>
              </a:rPr>
              <a:t>подтверждающего превышение </a:t>
            </a:r>
            <a:r>
              <a:rPr lang="ru-RU" sz="1100" dirty="0" smtClean="0">
                <a:solidFill>
                  <a:srgbClr val="002060"/>
                </a:solidFill>
              </a:rPr>
              <a:t>предельно допустимых уровней воздействия вредных и (или) опасных производственных факторов на соответствующих рабочих местах </a:t>
            </a:r>
            <a:r>
              <a:rPr lang="ru-RU" sz="1100" b="1" dirty="0" smtClean="0">
                <a:solidFill>
                  <a:srgbClr val="002060"/>
                </a:solidFill>
              </a:rPr>
              <a:t>и копиями документов, обосновывающих</a:t>
            </a:r>
            <a:r>
              <a:rPr lang="ru-RU" sz="1100" dirty="0" smtClean="0">
                <a:solidFill>
                  <a:srgbClr val="002060"/>
                </a:solidFill>
              </a:rPr>
              <a:t> приобретение соответствующего оборудования и проведение работ по приведению уровней воздействия вредных и (или) опасных производственных факторов на рабочих местах в соответствие с государственными нормативными требованиями охраны труда.</a:t>
            </a:r>
          </a:p>
          <a:p>
            <a:r>
              <a:rPr lang="ru-RU" sz="1100" dirty="0" smtClean="0">
                <a:solidFill>
                  <a:srgbClr val="002060"/>
                </a:solidFill>
              </a:rPr>
              <a:t>	В новой редакции второй абзац подпункта «б» пункта 4 Правил финансового обеспечения выглядит так:</a:t>
            </a:r>
          </a:p>
          <a:p>
            <a:r>
              <a:rPr lang="ru-RU" sz="1100" dirty="0" smtClean="0">
                <a:solidFill>
                  <a:srgbClr val="002060"/>
                </a:solidFill>
              </a:rPr>
              <a:t>— копию отчёта о проведении специальной оценки условий труда на соответствующих рабочих местах после реализации соответствующих мероприятий и свидетельствующего о снижении класса (подкласса) условий труда на соответствующих рабочих местах, </a:t>
            </a:r>
            <a:r>
              <a:rPr lang="ru-RU" sz="1100" b="1" dirty="0" smtClean="0">
                <a:solidFill>
                  <a:srgbClr val="002060"/>
                </a:solidFill>
              </a:rPr>
              <a:t>которая может быть представлена </a:t>
            </a:r>
            <a:r>
              <a:rPr lang="ru-RU" sz="1100" dirty="0" smtClean="0">
                <a:solidFill>
                  <a:srgbClr val="002060"/>
                </a:solidFill>
              </a:rPr>
              <a:t>при подтверждении расходов;</a:t>
            </a:r>
          </a:p>
          <a:p>
            <a:pPr algn="ctr"/>
            <a:endParaRPr lang="ru-RU" sz="1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04664"/>
            <a:ext cx="8137525" cy="31683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Письмо Минфина России от 16.02.2017 N 02-07-07/8786 "О порядке отражения в бюджетном (бухгалтерском) учете операций по приобретению материальных запасов и оказанию услуг в рамках мер, направленных на сокращение производственного травматизма и профессиональных заболеваний работников в счет начисляемых страховых взносов на обязательное социальное страхование от несчастных случаев на производстве и профессиональных заболеваний"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933056"/>
            <a:ext cx="8208912" cy="26580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Для организаций госсектора приведены бухгалтерские записи по учету материальных запасов и оказанию услуг в рамках мероприятий по сокращению травматизма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Разъяснения подготовлены в целях обеспечения единого подхода при отражении в бюджетном (бухгалтерском) учете хозяйственных операций, осуществляемых в счет начисляемых страховых взносов на обязательное социальное страхование от несчастных случаев на производстве и профессиональных заболеваний.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04664"/>
            <a:ext cx="8137525" cy="25202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Приказ Минтруда России от 07.02.2017 N 139н "О внесении изменений в Методику расчета скидок и надбавок к страховым тарифам на обязательное социальное страхование от несчастных случаев на производстве и профессиональных заболеваний, утвержденную Приказом Министерства труда и социальной защиты Российской Федерации от 1 августа 2012 г. N 39н" 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3140968"/>
            <a:ext cx="8208912" cy="29460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Методика расчета скидок и надбавок к страховым тарифам (утв. Приказом Минтруда России от 01.08.2012 N 39н) дополнена формулой расчета надбавки к страховым тарифам на обязательное социальное страхование от несчастных случаев на производстве и профессиональных заболеваний для страхователей, показатели которых соответствуют условиям установления надбавки, а также при наличии у страхователя в предшествующем финансовом году группового несчастного случая (2 человека и более) со смертельным исходом, произошедшего не по вине третьих лиц. 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04664"/>
            <a:ext cx="8137525" cy="1800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Постановление Правительства Российской Федерации от 13 июня 2017 года № 703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(Официальный интернет-портал правовой информации </a:t>
            </a:r>
            <a:r>
              <a:rPr lang="ru-RU" sz="2000" b="1" dirty="0" err="1" smtClean="0">
                <a:solidFill>
                  <a:srgbClr val="002060"/>
                </a:solidFill>
              </a:rPr>
              <a:t>www.pravo.gov.ru</a:t>
            </a:r>
            <a:r>
              <a:rPr lang="ru-RU" sz="2000" b="1" dirty="0" smtClean="0">
                <a:solidFill>
                  <a:srgbClr val="002060"/>
                </a:solidFill>
              </a:rPr>
              <a:t>, 15.06.2017, № 0001201706150009)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2564904"/>
            <a:ext cx="8208912" cy="3522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 внесении изменений в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ПОСТАНОВЛЕНИЕ ПРАВИТЕЛЬСТВА РОССИЙСКОЙ ФЕДЕРАЦИИ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от 15 мая 2006 года № 286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Об утверждении </a:t>
            </a:r>
            <a:r>
              <a:rPr lang="ru-RU" b="1" dirty="0" smtClean="0">
                <a:solidFill>
                  <a:srgbClr val="002060"/>
                </a:solidFill>
              </a:rPr>
              <a:t>Положения об оплате дополнительных расходов на медицинскую, социальную и профессиональную реабилитацию </a:t>
            </a:r>
            <a:r>
              <a:rPr lang="ru-RU" dirty="0" smtClean="0">
                <a:solidFill>
                  <a:srgbClr val="002060"/>
                </a:solidFill>
              </a:rPr>
              <a:t>застрахованных лиц, получивших повреждение здоровья вследствие несчастных случаев на производстве и профессиональных заболеваний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Государственный надзор и контроль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8313" y="476250"/>
            <a:ext cx="8137525" cy="129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Распоряжение Правительства РФ от 05.06.2015 N 1028-р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2276872"/>
            <a:ext cx="8208912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утверждении Концепции повышения эффективности обеспечения соблюдения трудового законодательства и иных нормативных правовых актов, содержащих нормы трудового права (2015 - 2020 годы)</a:t>
            </a:r>
          </a:p>
        </p:txBody>
      </p:sp>
    </p:spTree>
    <p:extLst>
      <p:ext uri="{BB962C8B-B14F-4D97-AF65-F5344CB8AC3E}">
        <p14:creationId xmlns:p14="http://schemas.microsoft.com/office/powerpoint/2010/main" xmlns="" val="84630453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85728"/>
            <a:ext cx="8643997" cy="17859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Правительства РФ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17 августа 2016 г. № 806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О применении системы управления рисками при организации и осуществлении государственного надзора (контроля)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2214554"/>
            <a:ext cx="8568952" cy="2939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1. Утвердить прилагаемые: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 виды государственного контроля (надзора), которые осуществляются с применением </a:t>
            </a:r>
            <a:r>
              <a:rPr lang="ru-RU" b="1" dirty="0" err="1" smtClean="0">
                <a:solidFill>
                  <a:srgbClr val="002060"/>
                </a:solidFill>
              </a:rPr>
              <a:t>риск-ориентированного</a:t>
            </a:r>
            <a:r>
              <a:rPr lang="ru-RU" b="1" dirty="0" smtClean="0">
                <a:solidFill>
                  <a:srgbClr val="002060"/>
                </a:solidFill>
              </a:rPr>
              <a:t> подхода;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Правила отнесения деятельности юридических лиц, индивидуальных предпринимателей и (или) используемых ими производственных объектов к определенной категории риска, определенному классу (категории) опасности;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rgbClr val="002060"/>
                </a:solidFill>
              </a:rPr>
              <a:t>Различные изменения, связанные с внедрением </a:t>
            </a:r>
            <a:r>
              <a:rPr lang="ru-RU" b="1" i="1" dirty="0" err="1" smtClean="0">
                <a:solidFill>
                  <a:srgbClr val="002060"/>
                </a:solidFill>
              </a:rPr>
              <a:t>риск-ориентированного</a:t>
            </a:r>
            <a:r>
              <a:rPr lang="ru-RU" b="1" i="1" dirty="0" smtClean="0">
                <a:solidFill>
                  <a:srgbClr val="002060"/>
                </a:solidFill>
              </a:rPr>
              <a:t> подхода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85728"/>
            <a:ext cx="8643997" cy="17859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Постановление Правительства РФ от 02.03.2017 N 245 "О внесении изменений в Постановление Правительства Российской Федерации от 17 августа 2016 г. N 806" 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2214554"/>
            <a:ext cx="8568952" cy="45268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В перечень включены 33 новых вида контроля и надзора, в том числе: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федеральный государственный контроль (надзор) в сфере миграции;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федеральный государственный надзор в области безопасности дорожного движения;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региональный государственный экологический надзор;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государственный земельный надзор;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федеральный государственный транспортный надзор;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лицензионный контроль за производством и оборотом этилового спирта, алкогольной и спиртосодержащей продукции;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федеральный государственный надзор в сфере обращения лекарственных средств;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государственный надзор в сфере рекламы;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государственный жилищный надзор. 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18376" cy="75895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Статья 212.1. </a:t>
            </a:r>
            <a:r>
              <a:rPr lang="ru-RU" sz="2400" b="1" dirty="0" smtClean="0">
                <a:solidFill>
                  <a:srgbClr val="002060"/>
                </a:solidFill>
              </a:rPr>
              <a:t>Подзаконные нормативные правовые акты, содержащие государственные нормативные требования охраны труда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 подзаконным нормативным правовым актам, содержащим государственные нормативные требования охраны труда (далее - акты, содержащие требования охраны труда), относятся: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правила по охране труда;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единые типовые нормы бесплатной выдачи работникам средств индивидуальной защиты;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государственные санитарные правила и гигиенические нормативы, устанавливающие нормативы факторов производственной среды и трудового процесса .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568952" cy="5544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С выходом Постановления Правительства Российской Федерации от 16 февраля 2017-го года №197, у многих предпринимателей появилась реальная возможность исключения их из планов проверок Государственных инспекций труда. Дело в том, что данное Постановление продолжает славное дело перевода всей системы контроля России на </a:t>
            </a:r>
            <a:r>
              <a:rPr lang="ru-RU" dirty="0" err="1" smtClean="0">
                <a:solidFill>
                  <a:srgbClr val="002060"/>
                </a:solidFill>
              </a:rPr>
              <a:t>риск-ориентированный</a:t>
            </a:r>
            <a:r>
              <a:rPr lang="ru-RU" dirty="0" smtClean="0">
                <a:solidFill>
                  <a:srgbClr val="002060"/>
                </a:solidFill>
              </a:rPr>
              <a:t> подход. Все организации в скором времени получат свой «класс» риска, в зависимости от которого будет установлена следующая градация проверок: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для категории высокого риска - один раз в 2 года;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для категории значительного риска - один раз в 3 года;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для категории среднего риска - не чаще чем один раз в 5 лет;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для категории умеренного риска - не чаще чем один раз в 6 лет.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отношении юридического лица или индивидуального предпринимателя, деятельность которых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отнесена к категории низкого риска, плановые проверки не проводятся. 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568952" cy="5544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Чтобы получить свою категорию риска, предпринимателю, в принципе, ничего не нужно делать. Присвоить класс риска ему должны в </a:t>
            </a:r>
            <a:r>
              <a:rPr lang="ru-RU" dirty="0" err="1" smtClean="0">
                <a:solidFill>
                  <a:srgbClr val="002060"/>
                </a:solidFill>
              </a:rPr>
              <a:t>Госинпекции</a:t>
            </a:r>
            <a:r>
              <a:rPr lang="ru-RU" dirty="0" smtClean="0">
                <a:solidFill>
                  <a:srgbClr val="002060"/>
                </a:solidFill>
              </a:rPr>
              <a:t> труда. Если письмо с уведомлением о присвоении какого-либо класса не пришло, то для организации автоматически устанавливается категория низкого риска, соответственно, плановые проверки проводиться не будут.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Однако каждый может самостоятельно и заранее рассчитать категорию своего предприятия по достаточно простой формуле: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 = Т + </a:t>
            </a:r>
            <a:r>
              <a:rPr lang="ru-RU" dirty="0" err="1" smtClean="0">
                <a:solidFill>
                  <a:srgbClr val="002060"/>
                </a:solidFill>
              </a:rPr>
              <a:t>Ку</a:t>
            </a:r>
            <a:r>
              <a:rPr lang="ru-RU" dirty="0" smtClean="0">
                <a:solidFill>
                  <a:srgbClr val="002060"/>
                </a:solidFill>
              </a:rPr>
              <a:t>,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где Т - показатель тяжести потенциальных негативных последствий возможного несоблюдения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юридическими лицами или индивидуальными предпринимателями обязательных требований;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Ку</a:t>
            </a:r>
            <a:r>
              <a:rPr lang="ru-RU" dirty="0" smtClean="0">
                <a:solidFill>
                  <a:srgbClr val="002060"/>
                </a:solidFill>
              </a:rPr>
              <a:t> - коэффициент устойчивости добросовестного поведения юридических лиц и индивидуальных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предпринимателей, связанного с исполнением обязательных требований. 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568952" cy="6597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В результате, могут получиться следующие значения: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высокий риск - в случае если показатель потенциального риска причинения вреда охраняемым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законом ценностям в сфере труда составляет 1 и более;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значительный риск - в случае если показатель потенциального риска причинения вреда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охраняемым законом ценностям в сфере труда составляет от 0,99 до 0,75;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средний риск - в случае если показатель потенциального риска причинения вреда охраняемым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законом ценностям в сфере труда составляет от 0,74 до 0,5;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умеренный риск - в случае если показатель потенциального риска причинения вреда охраняемым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законом ценностям в сфере труда составляет от 0,49 до 0,25;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низкий риск - в случае если показатель потенциального риска причинения вреда охраняемым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законом ценностям в сфере труда составляет менее 0,24.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 дальнейшими подсчётами и расчётами лучше ознакомиться самостоятельно, так как формула определения категории риска не очень сложная. Фактически же, большинство офисных организаций и предприятий из сферы услуг вполне могут рассчитывать на присуждение низкой категории риска, и к проверкам их привлекать не будут. 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260648"/>
            <a:ext cx="8568952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26.12.2017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Роструд опубликовал «Перечень типовых нарушений обязательных требований с их классификацией (дифференциацией) по степени риска причинения вреда вследствие нарушений обязательных требований и тяжести последствий таких нарушений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Перечень составлен в формате таблицы и включает в себя наименование нарушения трудового законодательства, статью Трудового кодекса РФ, содержащую требование, а также категорию нарушения в зависимости от негативных последствий для работника, в баллах от 1 до 10. При этом высокий риск оценивается от 7 до 10 баллов, средний – от 4 до 6 и низкий – от 1 до 3 баллов.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260648"/>
            <a:ext cx="8568952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Роструд сформировал списки работодателей с высокими и значительными рисками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На своем официальном сайте Роструд разместил и планирует поддерживать в актуальном состоянии информацию обо всех работодателях, чья деятельность отнесена к категориям высокого и значительного рисков.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https://www.rostrud.ru/control/plani_proverok/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88640"/>
            <a:ext cx="8137525" cy="14649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Постановление Правительства РФ от 9 февраля 2018 г. № 134 «О внесении изменений в Приложение к Положению о федеральном государственном надзоре за соблюдением трудового законодательства и иных нормативных паровых актов, содержащих нормы трудового права»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844824"/>
            <a:ext cx="9144000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3. Дополнить пунктами 12 - 14 следующего содержания: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"12. При наличии </a:t>
            </a:r>
            <a:r>
              <a:rPr lang="ru-RU" sz="1400" b="1" dirty="0" smtClean="0">
                <a:solidFill>
                  <a:srgbClr val="002060"/>
                </a:solidFill>
              </a:rPr>
              <a:t>смертельного несчастного случая</a:t>
            </a:r>
            <a:r>
              <a:rPr lang="ru-RU" sz="1400" dirty="0" smtClean="0">
                <a:solidFill>
                  <a:srgbClr val="002060"/>
                </a:solidFill>
              </a:rPr>
              <a:t>, признанного связанным с производством (за исключением несчастных случаев, произошедших по вине третьих лиц), </a:t>
            </a:r>
            <a:r>
              <a:rPr lang="ru-RU" sz="1400" b="1" dirty="0" smtClean="0">
                <a:solidFill>
                  <a:srgbClr val="002060"/>
                </a:solidFill>
              </a:rPr>
              <a:t>за 3 года</a:t>
            </a:r>
            <a:r>
              <a:rPr lang="ru-RU" sz="1400" dirty="0" smtClean="0">
                <a:solidFill>
                  <a:srgbClr val="002060"/>
                </a:solidFill>
              </a:rPr>
              <a:t>, предшествующих дате принятия решения о присвоении (изменении) категории риска деятельности юридического лица или индивидуального предпринимателя, присваивается </a:t>
            </a:r>
            <a:r>
              <a:rPr lang="ru-RU" sz="1400" b="1" dirty="0" smtClean="0">
                <a:solidFill>
                  <a:srgbClr val="002060"/>
                </a:solidFill>
              </a:rPr>
              <a:t>высокая категория риска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13. </a:t>
            </a:r>
            <a:r>
              <a:rPr lang="ru-RU" sz="1400" b="1" dirty="0" smtClean="0">
                <a:solidFill>
                  <a:srgbClr val="002060"/>
                </a:solidFill>
              </a:rPr>
              <a:t>При отсутствии </a:t>
            </a:r>
            <a:r>
              <a:rPr lang="ru-RU" sz="1400" dirty="0" smtClean="0">
                <a:solidFill>
                  <a:srgbClr val="002060"/>
                </a:solidFill>
              </a:rPr>
              <a:t>случаев </a:t>
            </a:r>
            <a:r>
              <a:rPr lang="ru-RU" sz="1400" b="1" dirty="0" smtClean="0">
                <a:solidFill>
                  <a:srgbClr val="002060"/>
                </a:solidFill>
              </a:rPr>
              <a:t>смертельного травматизма </a:t>
            </a:r>
            <a:r>
              <a:rPr lang="ru-RU" sz="1400" dirty="0" smtClean="0">
                <a:solidFill>
                  <a:srgbClr val="002060"/>
                </a:solidFill>
              </a:rPr>
              <a:t>(</a:t>
            </a:r>
            <a:r>
              <a:rPr lang="ru-RU" sz="1400" b="1" dirty="0" smtClean="0">
                <a:solidFill>
                  <a:srgbClr val="002060"/>
                </a:solidFill>
              </a:rPr>
              <a:t>за 3 года</a:t>
            </a:r>
            <a:r>
              <a:rPr lang="ru-RU" sz="1400" dirty="0" smtClean="0">
                <a:solidFill>
                  <a:srgbClr val="002060"/>
                </a:solidFill>
              </a:rPr>
              <a:t>, предшествующих дате принятия решения о присвоении (изменении) категории риска), </a:t>
            </a:r>
            <a:r>
              <a:rPr lang="ru-RU" sz="1400" b="1" dirty="0" smtClean="0">
                <a:solidFill>
                  <a:srgbClr val="002060"/>
                </a:solidFill>
              </a:rPr>
              <a:t>тяжелого травматизма </a:t>
            </a:r>
            <a:r>
              <a:rPr lang="ru-RU" sz="1400" dirty="0" smtClean="0">
                <a:solidFill>
                  <a:srgbClr val="002060"/>
                </a:solidFill>
              </a:rPr>
              <a:t>(за </a:t>
            </a:r>
            <a:r>
              <a:rPr lang="ru-RU" sz="1400" b="1" dirty="0" smtClean="0">
                <a:solidFill>
                  <a:srgbClr val="002060"/>
                </a:solidFill>
              </a:rPr>
              <a:t>год</a:t>
            </a:r>
            <a:r>
              <a:rPr lang="ru-RU" sz="1400" dirty="0" smtClean="0">
                <a:solidFill>
                  <a:srgbClr val="002060"/>
                </a:solidFill>
              </a:rPr>
              <a:t>, предшествующий дате принятия решения о присвоении (изменении) категории риска), факта наличия </a:t>
            </a:r>
            <a:r>
              <a:rPr lang="ru-RU" sz="1400" b="1" dirty="0" smtClean="0">
                <a:solidFill>
                  <a:srgbClr val="002060"/>
                </a:solidFill>
              </a:rPr>
              <a:t>не выплаченной </a:t>
            </a:r>
            <a:r>
              <a:rPr lang="ru-RU" sz="1400" dirty="0" smtClean="0">
                <a:solidFill>
                  <a:srgbClr val="002060"/>
                </a:solidFill>
              </a:rPr>
              <a:t>в установленный срок </a:t>
            </a:r>
            <a:r>
              <a:rPr lang="ru-RU" sz="1400" b="1" dirty="0" smtClean="0">
                <a:solidFill>
                  <a:srgbClr val="002060"/>
                </a:solidFill>
              </a:rPr>
              <a:t>заработной платы </a:t>
            </a:r>
            <a:r>
              <a:rPr lang="ru-RU" sz="1400" dirty="0" smtClean="0">
                <a:solidFill>
                  <a:srgbClr val="002060"/>
                </a:solidFill>
              </a:rPr>
              <a:t>(</a:t>
            </a:r>
            <a:r>
              <a:rPr lang="ru-RU" sz="1400" b="1" dirty="0" smtClean="0">
                <a:solidFill>
                  <a:srgbClr val="002060"/>
                </a:solidFill>
              </a:rPr>
              <a:t>за год</a:t>
            </a:r>
            <a:r>
              <a:rPr lang="ru-RU" sz="1400" dirty="0" smtClean="0">
                <a:solidFill>
                  <a:srgbClr val="002060"/>
                </a:solidFill>
              </a:rPr>
              <a:t>, предшествующий дате принятия решения о присвоении (изменении) категории риска) и </a:t>
            </a:r>
            <a:r>
              <a:rPr lang="ru-RU" sz="1400" b="1" dirty="0" smtClean="0">
                <a:solidFill>
                  <a:srgbClr val="002060"/>
                </a:solidFill>
              </a:rPr>
              <a:t>вступившего в законную силу постановления </a:t>
            </a:r>
            <a:r>
              <a:rPr lang="ru-RU" sz="1400" dirty="0" smtClean="0">
                <a:solidFill>
                  <a:srgbClr val="002060"/>
                </a:solidFill>
              </a:rPr>
              <a:t>по делу </a:t>
            </a:r>
            <a:r>
              <a:rPr lang="ru-RU" sz="1400" b="1" dirty="0" smtClean="0">
                <a:solidFill>
                  <a:srgbClr val="002060"/>
                </a:solidFill>
              </a:rPr>
              <a:t>об административных правонарушениях</a:t>
            </a:r>
            <a:r>
              <a:rPr lang="ru-RU" sz="1400" dirty="0" smtClean="0">
                <a:solidFill>
                  <a:srgbClr val="002060"/>
                </a:solidFill>
              </a:rPr>
              <a:t>, предусмотренных частями 1, 3, 4 и 6 статьи </a:t>
            </a:r>
            <a:r>
              <a:rPr lang="ru-RU" sz="1400" b="1" dirty="0" smtClean="0">
                <a:solidFill>
                  <a:srgbClr val="002060"/>
                </a:solidFill>
              </a:rPr>
              <a:t>5.27</a:t>
            </a:r>
            <a:r>
              <a:rPr lang="ru-RU" sz="1400" dirty="0" smtClean="0">
                <a:solidFill>
                  <a:srgbClr val="002060"/>
                </a:solidFill>
              </a:rPr>
              <a:t> и частями 1 - 4 статьи </a:t>
            </a:r>
            <a:r>
              <a:rPr lang="ru-RU" sz="1400" b="1" dirty="0" smtClean="0">
                <a:solidFill>
                  <a:srgbClr val="002060"/>
                </a:solidFill>
              </a:rPr>
              <a:t>5.27.1</a:t>
            </a:r>
            <a:r>
              <a:rPr lang="ru-RU" sz="1400" dirty="0" smtClean="0">
                <a:solidFill>
                  <a:srgbClr val="002060"/>
                </a:solidFill>
              </a:rPr>
              <a:t> Кодекса Российской Федерации об административных правонарушениях, вынесенного за год, предшествующий дате принятия решения о присвоении (изменении) категории риска, категория риска, присвоенная деятельности юридического лица или индивидуального предпринимателя, </a:t>
            </a:r>
            <a:r>
              <a:rPr lang="ru-RU" sz="1400" b="1" dirty="0" smtClean="0">
                <a:solidFill>
                  <a:srgbClr val="002060"/>
                </a:solidFill>
              </a:rPr>
              <a:t>подлежит снижению до следующей категории риска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Решение </a:t>
            </a:r>
            <a:r>
              <a:rPr lang="ru-RU" sz="1400" b="1" dirty="0" smtClean="0">
                <a:solidFill>
                  <a:srgbClr val="002060"/>
                </a:solidFill>
              </a:rPr>
              <a:t>о снижении </a:t>
            </a:r>
            <a:r>
              <a:rPr lang="ru-RU" sz="1400" dirty="0" smtClean="0">
                <a:solidFill>
                  <a:srgbClr val="002060"/>
                </a:solidFill>
              </a:rPr>
              <a:t>категории риска принимается при отсутствии всех указанных случаев и </a:t>
            </a:r>
            <a:r>
              <a:rPr lang="ru-RU" sz="1400" b="1" dirty="0" smtClean="0">
                <a:solidFill>
                  <a:srgbClr val="002060"/>
                </a:solidFill>
              </a:rPr>
              <a:t>не чаще чем один раз в год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88640"/>
            <a:ext cx="8568952" cy="6192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Роструд разъяснил условия для снижения категории риска деятельности юридических лиц и индивидуальных предпринимателей</a:t>
            </a:r>
          </a:p>
          <a:p>
            <a:r>
              <a:rPr lang="ru-RU" sz="1400" b="1" u="sng" dirty="0" smtClean="0">
                <a:solidFill>
                  <a:srgbClr val="002060"/>
                </a:solidFill>
              </a:rPr>
              <a:t>В письме Роструда от 01.03.2018 N 66-11-1 </a:t>
            </a:r>
            <a:r>
              <a:rPr lang="ru-RU" sz="1400" b="1" dirty="0" smtClean="0">
                <a:solidFill>
                  <a:srgbClr val="002060"/>
                </a:solidFill>
              </a:rPr>
              <a:t>отмечено, что категория риска, присвоенная деятельности юридического лица или индивидуального предпринимателя, подлежит снижению до следующей категории риска при одновременном отсутствии: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случаев смертельного травматизма (за 3 года, предшествующих дате принятия решения о присвоении (изменении) категории риска);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случаев тяжелого травматизма (за год, предшествующий дате принятия решения о присвоении (изменении) категории риска);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факта наличия не выплаченной в установленный срок зарплаты (за год, предшествующий дате принятия решения о присвоении (изменении) категории риска);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вступившего в законную силу постановления по делу об административных правонарушениях, предусмотренных частями 1, 3, 4 и 6 статьи 5.27 и частями 1-4 статьи 5.27.1 КоАП РФ, вынесенного за год, предшествующий дате принятия решения о присвоении (изменении) категории риска. 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Данный вывод сделан с учетом требований Положения о федеральном государственном надзоре за соблюдением трудового законодательства и иных нормативных правовых актов, содержащих нормы трудового права, утвержденного постановлением Правительства РФ от 01.09.2012 N 875.</a:t>
            </a:r>
          </a:p>
          <a:p>
            <a:endParaRPr lang="ru-RU" sz="1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188640"/>
            <a:ext cx="8568952" cy="6192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  <a:hlinkClick r:id="rId3"/>
              </a:rPr>
              <a:t>https://git60.rostrud.ru/news/615975.html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Апробация системы добровольного внутреннего контроля (самоконтроля) соблюдения работодателями требований трудового законодательства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12.11.2017      В соответствии с Планом реализации мероприятий Концепции повышения эффективности обеспечения соблюдения трудового законодательства и иных нормативно правовых актов, содержащих нормы трудового права, на 2015-2020 годы, утвержденным Заместителем Председателя Правительства Российской Федерации О.Ю. </a:t>
            </a:r>
            <a:r>
              <a:rPr lang="ru-RU" dirty="0" err="1" smtClean="0">
                <a:solidFill>
                  <a:srgbClr val="002060"/>
                </a:solidFill>
              </a:rPr>
              <a:t>Голодец</a:t>
            </a:r>
            <a:r>
              <a:rPr lang="ru-RU" dirty="0" smtClean="0">
                <a:solidFill>
                  <a:srgbClr val="002060"/>
                </a:solidFill>
              </a:rPr>
              <a:t> 26 октября 2015 года №7011п-П12, проводится </a:t>
            </a:r>
            <a:r>
              <a:rPr lang="ru-RU" b="1" dirty="0" smtClean="0">
                <a:solidFill>
                  <a:srgbClr val="002060"/>
                </a:solidFill>
              </a:rPr>
              <a:t>апробация системы добровольного внутреннего контроля (самоконтроля) соблюдения работодателями требований трудового законодательства </a:t>
            </a:r>
            <a:r>
              <a:rPr lang="ru-RU" dirty="0" smtClean="0">
                <a:solidFill>
                  <a:srgbClr val="002060"/>
                </a:solidFill>
              </a:rPr>
              <a:t>и иных нормативно правовых актов, содержащих нормы трудового права.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       </a:t>
            </a:r>
            <a:r>
              <a:rPr lang="ru-RU" b="1" dirty="0" smtClean="0">
                <a:solidFill>
                  <a:srgbClr val="002060"/>
                </a:solidFill>
              </a:rPr>
              <a:t>Письмо Роструда от 07.03.2018 N 837-ТЗ «</a:t>
            </a:r>
            <a:r>
              <a:rPr lang="ru-RU" dirty="0" smtClean="0">
                <a:solidFill>
                  <a:srgbClr val="002060"/>
                </a:solidFill>
              </a:rPr>
              <a:t>Методические рекомендации для работодателей по добровольному внутреннему контролю (самоконтролю) соблюдения требований трудового законодательства и иных нормативных правовых актов, содержащих нормы трудового права»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uznetcova\YandexDisk\Скриншоты\2018-06-04_14-06-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38864" cy="7589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Глава 35. ПРАВА И ОБЯЗАННОСТИ РАБОТОДАТЕЛЯ И РАБОТНИКА В ОБЛАСТИ ОХРАНЫ ТРУДА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Статья 214.</a:t>
            </a:r>
            <a:r>
              <a:rPr lang="ru-RU" b="1" dirty="0" smtClean="0">
                <a:solidFill>
                  <a:srgbClr val="002060"/>
                </a:solidFill>
              </a:rPr>
              <a:t> Обязанности работодателя в области охраны труда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создание и функционирование системы управления охраной труда, систематическую оценку ее эффективности;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соответствие каждого рабочего места техническим и организационным требованиям, установленным настоящим Кодексом, иными нормативными правовыми актами;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систематическое выявление опасностей и профессиональных рисков, их регулярный анализ и оценку;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реализацию  мероприятий по улучшению условий и ох­раны труда, снижению или ликвидации рисков;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заблаговременную разработку мер, направленных на обеспечение безопасных условий и охраны труда, определение профессиональных рисков перед вводом в эксплуатацию производственных объектов, вновь организованных рабочих мест;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kuznetcova\YandexDisk\Скриншоты\2018-06-04_14-04-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uznetcova\YandexDisk\Скриншоты\2019-04-04_15-36-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900"/>
            <a:ext cx="9144000" cy="684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80728"/>
            <a:ext cx="91440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187624" y="3212976"/>
            <a:ext cx="57606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223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kuznetcova\YandexDisk\Скриншоты\2019-04-04_15-47-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655"/>
            <a:ext cx="6948264" cy="6917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31032" y="476672"/>
            <a:ext cx="8712968" cy="4392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ФЕДЕРАЛЬНАЯ СЛУЖБА ПО ТРУДУ И ЗАНЯТОСТИ (Роструд)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ПРИКАЗ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От 30 декабря 2016 года №538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Об утверждении перечней правовых актов,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содержащих обязательные требования, соблюдение которых оценивается при проведении мероприятий по контролю (надзору), осуществляемых Федеральной службой по труду и занятости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31032" y="476672"/>
            <a:ext cx="8712968" cy="4392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Постановление Правительства РФ от 13.02.2017 N 177 "Об утверждении общих требований к разработке и утверждению проверочных листов (списков контрольных вопросов)" 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31032" y="476672"/>
            <a:ext cx="8712968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Постановлением Правительства РФ от 08.09.2017 N 1080 внесены изменения в Положение о федеральном государственном надзоре за соблюдением трудового законодательства и иных нормативных правовых актов, содержащих нормы трудового права, утвержденное постановлением Правительства РФ от 01.09.2012 N 875.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Согласно изменениям: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При проведении плановых проверок государственные инспекторы труда должны использовать проверочные листы </a:t>
            </a:r>
            <a:r>
              <a:rPr lang="ru-RU" sz="1600" dirty="0" smtClean="0">
                <a:solidFill>
                  <a:srgbClr val="002060"/>
                </a:solidFill>
              </a:rPr>
              <a:t>(списки контрольных вопросов).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проверочные листы будут включены вопросы, затрагивающие наиболее значимые обязательные требования трудового законодательства.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Предмет плановой проверки должен быть ограничен перечнем вопросов, включенных в проверочные листы.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Указанные требования будут применяться при проведении плановых проверок: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отношении работодателей, относящихся к категории </a:t>
            </a:r>
            <a:r>
              <a:rPr lang="ru-RU" sz="1600" b="1" dirty="0" smtClean="0">
                <a:solidFill>
                  <a:srgbClr val="002060"/>
                </a:solidFill>
              </a:rPr>
              <a:t>умеренного риска </a:t>
            </a:r>
            <a:r>
              <a:rPr lang="ru-RU" sz="1600" dirty="0" smtClean="0">
                <a:solidFill>
                  <a:srgbClr val="002060"/>
                </a:solidFill>
              </a:rPr>
              <a:t>– с </a:t>
            </a:r>
            <a:r>
              <a:rPr lang="ru-RU" sz="1600" b="1" dirty="0" smtClean="0">
                <a:solidFill>
                  <a:srgbClr val="002060"/>
                </a:solidFill>
              </a:rPr>
              <a:t>1 января 2018 года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отношении </a:t>
            </a:r>
            <a:r>
              <a:rPr lang="ru-RU" sz="1600" b="1" dirty="0" smtClean="0">
                <a:solidFill>
                  <a:srgbClr val="002060"/>
                </a:solidFill>
              </a:rPr>
              <a:t>всех</a:t>
            </a:r>
            <a:r>
              <a:rPr lang="ru-RU" sz="1600" dirty="0" smtClean="0">
                <a:solidFill>
                  <a:srgbClr val="002060"/>
                </a:solidFill>
              </a:rPr>
              <a:t> работодателей – с </a:t>
            </a:r>
            <a:r>
              <a:rPr lang="ru-RU" sz="1600" b="1" dirty="0" smtClean="0">
                <a:solidFill>
                  <a:srgbClr val="002060"/>
                </a:solidFill>
              </a:rPr>
              <a:t>1 июля 2018 года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75895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214.1.</a:t>
            </a:r>
            <a:r>
              <a:rPr lang="ru-RU" sz="2400" b="1" dirty="0" smtClean="0">
                <a:solidFill>
                  <a:srgbClr val="002060"/>
                </a:solidFill>
              </a:rPr>
              <a:t> Запрет на работу в опасных условиях труда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Работодатель обязан приостановить работы на рабочих местах в случаях, если условия труда на таких рабочих местах по результатам специальной оценки условий труда   отнесены к опасному классу условий труда.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Приостановка работ осуществляется  до устранения оснований,  послуживших установлению опасного класса условий труда. 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1268760"/>
            <a:ext cx="8712968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ФЕДЕРАЛЬНАЯ СЛУЖБА ПО ТРУДУ И ЗАНЯТОСТИ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ПРИКАЗ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от 10.11.17 N 655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ОБ УТВЕРЖДЕНИИ ПРОВЕРОЧНЫХ ЛИСТОВ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(СПИСКОВ КОНТРОЛЬНЫХ ВОПРОСОВ) ДЛЯ ОСУЩЕСТВЛЕНИЯ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ФЕДЕРАЛЬНОГО ГОСУДАРСТВЕННОГО НАДЗОРА ЗА СОБЛЮДЕНИЕМ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ТРУДОВОГО ЗАКОНОДАТЕЛЬСТВА И ИНЫХ НОРМАТИВНЫХ ПРАВОВЫХ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АКТОВ, СОДЕРЖАЩИХ НОРМЫ ТРУДОВОГО ПРАВА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Первые 107 листов.</a:t>
            </a: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712968" cy="59766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Федеральным законом от 30.10.2017 N 308-ФЗ до 1 июля 2022 года </a:t>
            </a:r>
            <a:r>
              <a:rPr lang="ru-RU" sz="1600" b="1" u="sng" dirty="0" smtClean="0">
                <a:solidFill>
                  <a:srgbClr val="002060"/>
                </a:solidFill>
              </a:rPr>
              <a:t>отменен запрет</a:t>
            </a:r>
            <a:r>
              <a:rPr lang="ru-RU" sz="1600" b="1" dirty="0" smtClean="0">
                <a:solidFill>
                  <a:srgbClr val="002060"/>
                </a:solidFill>
              </a:rPr>
              <a:t> проведения контролирующими органами проверок исполнения работодателями нормативно-правовых актов органов исполнительной власти СССР и РСФСР в сфере труда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соответствии с внесенными Федеральным законом от 30.10.2017 N 308-ФЗ изменениями, данная норма не будет применяться до 1 июля 2022 года в отношении проведения органами, уполномоченными на проведение госнадзора за соблюдением трудового законодательства, проверки выполнения требований, установленных нормативными правовыми актами органов исполнительной власти СССР и РСФСР, в области:</a:t>
            </a: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2060"/>
                </a:solidFill>
              </a:rPr>
              <a:t>применения единого </a:t>
            </a:r>
            <a:r>
              <a:rPr lang="ru-RU" sz="1400" u="sng" dirty="0" smtClean="0">
                <a:solidFill>
                  <a:srgbClr val="002060"/>
                </a:solidFill>
              </a:rPr>
              <a:t>тарифно-квалификационного</a:t>
            </a:r>
            <a:r>
              <a:rPr lang="ru-RU" sz="1400" dirty="0" smtClean="0">
                <a:solidFill>
                  <a:srgbClr val="002060"/>
                </a:solidFill>
              </a:rPr>
              <a:t> справочника работ и профессий рабочих;</a:t>
            </a: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2060"/>
                </a:solidFill>
              </a:rPr>
              <a:t>применения единого </a:t>
            </a:r>
            <a:r>
              <a:rPr lang="ru-RU" sz="1400" u="sng" dirty="0" smtClean="0">
                <a:solidFill>
                  <a:srgbClr val="002060"/>
                </a:solidFill>
              </a:rPr>
              <a:t>квалификационного</a:t>
            </a:r>
            <a:r>
              <a:rPr lang="ru-RU" sz="1400" dirty="0" smtClean="0">
                <a:solidFill>
                  <a:srgbClr val="002060"/>
                </a:solidFill>
              </a:rPr>
              <a:t> справочника должностей руководителей, специалистов и служащих;</a:t>
            </a: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2060"/>
                </a:solidFill>
              </a:rPr>
              <a:t>применения списков работ, производств, профессий, должностей, специальностей и учреждений (организаций), с учетом которых </a:t>
            </a:r>
            <a:r>
              <a:rPr lang="ru-RU" sz="1400" u="sng" dirty="0" smtClean="0">
                <a:solidFill>
                  <a:srgbClr val="002060"/>
                </a:solidFill>
              </a:rPr>
              <a:t>досрочно назначается страховая пенсия </a:t>
            </a:r>
            <a:r>
              <a:rPr lang="ru-RU" sz="1400" dirty="0" smtClean="0">
                <a:solidFill>
                  <a:srgbClr val="002060"/>
                </a:solidFill>
              </a:rPr>
              <a:t>по старости, и правил исчисления периодов работы (деятельности), дающей право на досрочное пенсионное обеспечение;</a:t>
            </a:r>
          </a:p>
          <a:p>
            <a:pPr lvl="0"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2060"/>
                </a:solidFill>
              </a:rPr>
              <a:t>установления </a:t>
            </a:r>
            <a:r>
              <a:rPr lang="ru-RU" sz="1400" u="sng" dirty="0" smtClean="0">
                <a:solidFill>
                  <a:srgbClr val="002060"/>
                </a:solidFill>
              </a:rPr>
              <a:t>районных коэффициентов </a:t>
            </a:r>
            <a:r>
              <a:rPr lang="ru-RU" sz="1400" dirty="0" smtClean="0">
                <a:solidFill>
                  <a:srgbClr val="002060"/>
                </a:solidFill>
              </a:rPr>
              <a:t>к заработной плате, процентных надбавок к заработной плате за стаж работы в районах Крайнего Севера и приравненных к ним местностях, в южных районах Восточной Сибири, Дальнего Востока, а также в других местностях с неблагоприятными климатическими или экологическими условиями, в том числе в высокогорных районах, пустынных и безводных местностях, иных гарантий и компенсаций за работу в указанных районах и местностях.</a:t>
            </a: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332656"/>
            <a:ext cx="8712968" cy="652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Минтруд России в письме от 17.04.2018 N 15-2/ООГ-897 разъяснил особенности проведения проверки соблюдения требований трудового законодательства с использованием форм проверочных листов (списков контрольных вопросов).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Как следует из письма Минтруда, в соответствии с пунктом 1_1 статьи 15 Федерального закона от 26.12.2008 N 294-ФЗ «О защите прав юридических лиц и индивидуальных предпринимателей при осуществлении государственного контроля (надзора) и муниципального контроля» при проведении проверки должностные лица органа государственного контроля (надзора), органа муниципального контроля не вправе проверять выполнение требований, установленных: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Нормативными правовыми актами органов исполнительной власти СССР и РСФСР;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Нормативными документами, обязательность применения которых не предусмотрена законодательством РФ.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 письме отмечено, что: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нормативные акты, не прошедшие юридическую регистрацию в Минюсте России, не являются нормативными правовыми актами, в связи с чем носят рекомендательный характер;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случае нарушения должностными лицами ГИТ в субъекте РФ при проведении проверки вышеуказанных требований их действия могут быть обжалованы в порядке, предусмотренном статьей 361 Трудового кодекса РФ.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980728"/>
            <a:ext cx="8712968" cy="46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Приказом МЧС России от 28 июня 2018 года N 261 утверждены новые формы проверочных листов, используемых при проведении плановых проверок ФГПН МЧС России по контролю за соблюдением требований пожарной безопасности.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Ранее действующие проверочные листы, утвержденные приказом МЧС России от 11 сентября 2017 года N 376 для объектов защиты категорий Ф1.3 (многоквартирные жилые дома), Ф3.1 (здания организации торговли), Ф3.2 (здания организаций общественного питания), признаются утратившими силу.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Приказ вступил в силу 13 ноября 2018 года.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 соответствии с постановлением Правительства РФ от 29.06.2017 N 774 с 1 июля 2018 года применение проверочных листов при проведении плановых проверок МЧС России является обязательным.      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980728"/>
            <a:ext cx="8712968" cy="46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Федеральным законом от 31.12.2017 N 502-ФЗ </a:t>
            </a:r>
            <a:r>
              <a:rPr lang="ru-RU" sz="1600" dirty="0" smtClean="0">
                <a:solidFill>
                  <a:srgbClr val="002060"/>
                </a:solidFill>
              </a:rPr>
              <a:t>внесены изменения в </a:t>
            </a:r>
            <a:r>
              <a:rPr lang="ru-RU" sz="1600" b="1" dirty="0" smtClean="0">
                <a:solidFill>
                  <a:srgbClr val="002060"/>
                </a:solidFill>
              </a:rPr>
              <a:t>статью 360 Трудового кодекса РФ</a:t>
            </a:r>
            <a:r>
              <a:rPr lang="ru-RU" sz="1600" dirty="0" smtClean="0">
                <a:solidFill>
                  <a:srgbClr val="002060"/>
                </a:solidFill>
              </a:rPr>
              <a:t>, расширяющие перечень оснований для проведения внеплановых проверок работодателей.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Одним из оснований для проведения внеплановых проверок работодателей является поступление в федеральную инспекцию труда обращений и заявлений граждан (в том числе индивидуальных предпринимателей), юридических лиц, информации от органов государственной власти, органов местного самоуправления, профсоюзов, из СМИ о фактах: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уклонения от оформления трудового договора;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ненадлежащего оформления трудового договора;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заключения гражданско-правового договора, фактически регулирующего трудовые отношения между работником и работодателем.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Изменения вступили в силу 11 января 2018 года.</a:t>
            </a: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712968" cy="540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Федеральными законами от 19.07.2018 N 207-ФЗ и N 208-ФЗ внесены изменения в отдельные законодательные акты РФ </a:t>
            </a:r>
            <a:r>
              <a:rPr lang="ru-RU" sz="1400" b="1" dirty="0" smtClean="0">
                <a:solidFill>
                  <a:srgbClr val="002060"/>
                </a:solidFill>
              </a:rPr>
              <a:t>в части исключения дублирования полномочий </a:t>
            </a:r>
            <a:r>
              <a:rPr lang="ru-RU" sz="1400" dirty="0" smtClean="0">
                <a:solidFill>
                  <a:srgbClr val="002060"/>
                </a:solidFill>
              </a:rPr>
              <a:t>федеральных органов исполнительной власти в сфере охраны труда.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В соответствии с внесенными изменениями: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К полномочиям </a:t>
            </a:r>
            <a:r>
              <a:rPr lang="ru-RU" sz="1400" dirty="0" err="1" smtClean="0">
                <a:solidFill>
                  <a:srgbClr val="002060"/>
                </a:solidFill>
              </a:rPr>
              <a:t>Ростехнадзора</a:t>
            </a:r>
            <a:r>
              <a:rPr lang="ru-RU" sz="1400" dirty="0" smtClean="0">
                <a:solidFill>
                  <a:srgbClr val="002060"/>
                </a:solidFill>
              </a:rPr>
              <a:t> отнесено осуществление государственного надзора за соблюдением требований промышленной безопасности на опасных  производственных объектах (ОПО), а также за соблюдением требований по безопасному ведению работ на объектах электроэнергетики и теплоснабжения, установленных правилами по охране труда.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В Федеральном законе «Об основах охраны здоровья граждан в Российской Федерации» </a:t>
            </a:r>
            <a:r>
              <a:rPr lang="ru-RU" sz="1400" b="1" dirty="0" smtClean="0">
                <a:solidFill>
                  <a:srgbClr val="002060"/>
                </a:solidFill>
              </a:rPr>
              <a:t>надзор за безопасными условиями труда </a:t>
            </a:r>
            <a:r>
              <a:rPr lang="ru-RU" sz="1400" b="1" u="sng" dirty="0" smtClean="0">
                <a:solidFill>
                  <a:srgbClr val="002060"/>
                </a:solidFill>
              </a:rPr>
              <a:t>исключен</a:t>
            </a:r>
            <a:r>
              <a:rPr lang="ru-RU" sz="1400" b="1" dirty="0" smtClean="0">
                <a:solidFill>
                  <a:srgbClr val="002060"/>
                </a:solidFill>
              </a:rPr>
              <a:t> из полномочий </a:t>
            </a:r>
            <a:r>
              <a:rPr lang="ru-RU" sz="1400" b="1" dirty="0" err="1" smtClean="0">
                <a:solidFill>
                  <a:srgbClr val="002060"/>
                </a:solidFill>
              </a:rPr>
              <a:t>Росздравнадзора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в целях устранения дублирования полномочий Роструда.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При осуществлении </a:t>
            </a:r>
            <a:r>
              <a:rPr lang="ru-RU" sz="1400" b="1" dirty="0" smtClean="0">
                <a:solidFill>
                  <a:srgbClr val="002060"/>
                </a:solidFill>
              </a:rPr>
              <a:t>производственного контроля</a:t>
            </a:r>
            <a:r>
              <a:rPr lang="ru-RU" sz="1400" dirty="0" smtClean="0">
                <a:solidFill>
                  <a:srgbClr val="002060"/>
                </a:solidFill>
              </a:rPr>
              <a:t>, предусмотренного Федеральным законом «О санитарно-эпидемиологическом благополучии населения», </a:t>
            </a:r>
            <a:r>
              <a:rPr lang="ru-RU" sz="1400" b="1" dirty="0" smtClean="0">
                <a:solidFill>
                  <a:srgbClr val="002060"/>
                </a:solidFill>
              </a:rPr>
              <a:t>могут использоваться результаты выполненных при проведении специальной оценки условий труда исследований </a:t>
            </a:r>
            <a:r>
              <a:rPr lang="ru-RU" sz="1400" dirty="0" smtClean="0">
                <a:solidFill>
                  <a:srgbClr val="002060"/>
                </a:solidFill>
              </a:rPr>
              <a:t>(испытаний) и измерений вредных и/или опасных производственных факторов, проведенных испытательной лабораторией (центром), аккредитованной в соответствии с законодательством об аккредитации в национальной системе аккредитации, но не ранее чем за 6 месяцев до проведения указанного производственного контроля.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Изменения вступили в силу 30 июля 2018 года.</a:t>
            </a:r>
          </a:p>
          <a:p>
            <a:pPr algn="ctr">
              <a:defRPr/>
            </a:pPr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F771D5-836B-4B64-B965-4CE59B654AD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980728"/>
            <a:ext cx="8136904" cy="518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1. Доклад с руководством по соблюдению обязательных требований трудового законодательства, дающих разъяснение, какое поведение является правомерным, а также разъяснение новых требований нормативных правовых актов за I квартал 2017 года (утв. Рострудом)</a:t>
            </a: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Доклад включает в себя: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разъяснение неоднозначных или неясных для подконтрольных лиц обязательных требований и новых требований нормативно-правовых актов (в том числе по вопросу проведения внеплановой специальной оценки условий труда при смене одного помещения на другое, по вопросам сокращения численности или штата работников);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разъяснение новых требований нормативно-правовых актов (в том числе вступившего в силу с 18.02.2017 Приказа Минтруда России от 14.11.2016 N 642н "О внесении изменений в нормативные правовые акты Министерства труда и социальной защиты Российской Федерации в связи с принятием Федерального закона от 1 мая 2016 г. N 136-ФЗ "О внесении изменений в статью 11 Федерального закона "Об индивидуальном (персонифицированном) учете в системе обязательного пенсионного страхования" и Федерального закона "О специальной оценке условий труда");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результаты работы по выявлению устаревших, дублирующих и избыточных обязательных требований;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анализ обращений граждан и организаций по вопросам наличия пробелов и противоречий действующего законодательства.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F771D5-836B-4B64-B965-4CE59B654AD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980728"/>
            <a:ext cx="8136904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2. Доклад с руководством по соблюдению обязательных требований трудового законодательства, дающих разъяснение, какое поведение является правомерным, а также разъяснение новых требований нормативных правовых актов за </a:t>
            </a:r>
            <a:r>
              <a:rPr lang="ru-RU" sz="1400" b="1" dirty="0" err="1" smtClean="0">
                <a:solidFill>
                  <a:srgbClr val="002060"/>
                </a:solidFill>
              </a:rPr>
              <a:t>IIквартал</a:t>
            </a:r>
            <a:r>
              <a:rPr lang="ru-RU" sz="1400" b="1" dirty="0" smtClean="0">
                <a:solidFill>
                  <a:srgbClr val="002060"/>
                </a:solidFill>
              </a:rPr>
              <a:t> 2017 года (утв. Рострудом)</a:t>
            </a: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Доклад включает в себя: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разъяснение неоднозначных или неясных для подконтрольных лиц обязательных требований и новых требований нормативно-правовых актов (в том числе по вопросу проведения внеплановой специальной оценки условий труда при смене одного помещения на другое, по вопросам сокращения численности или штата работников);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разъяснение новых требований нормативно-правовых актов (в том числе вступившего в силу с 21.04.2017 Приказа Минтруда России от 02.11.2016 N 604н "Об утверждении Правил по охране труда при добыче (вылове), переработке водных биоресурсов и производстве отдельных видов продукции из водных биоресурсов");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результаты работы по выявлению устаревших, дублирующих и избыточных обязательных требований;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информацию о принятых решениях Конституционного Суда РФ, практике судов общей юрисдикции и арбитражных судов.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332656"/>
            <a:ext cx="8457996" cy="59766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С 11 января 2018 года нарушение порядка оформления трудовых отношений </a:t>
            </a:r>
            <a:r>
              <a:rPr lang="ru-RU" dirty="0" smtClean="0">
                <a:solidFill>
                  <a:srgbClr val="002060"/>
                </a:solidFill>
              </a:rPr>
              <a:t>являться основанием для проведения </a:t>
            </a:r>
            <a:r>
              <a:rPr lang="ru-RU" b="1" dirty="0" smtClean="0">
                <a:solidFill>
                  <a:srgbClr val="002060"/>
                </a:solidFill>
              </a:rPr>
              <a:t>внеплановой проверки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Федеральным законом от 31.12.2017 N 502-ФЗ внесены </a:t>
            </a:r>
            <a:r>
              <a:rPr lang="ru-RU" b="1" dirty="0" smtClean="0">
                <a:solidFill>
                  <a:srgbClr val="002060"/>
                </a:solidFill>
              </a:rPr>
              <a:t>изменения в статью 360 </a:t>
            </a:r>
            <a:r>
              <a:rPr lang="ru-RU" dirty="0" smtClean="0">
                <a:solidFill>
                  <a:srgbClr val="002060"/>
                </a:solidFill>
              </a:rPr>
              <a:t>Трудового кодекса РФ, расширяющие перечень оснований для проведения внеплановых проверок работодателей.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Законом N 502-ФЗ установлено, что одним из оснований для проведения внеплановых проверок работодателей является поступление в федеральную инспекцию труда обращений и заявлений граждан (в том числе индивидуальных предпринимателей), юридических лиц, информации от органов государственной власти, органов местного самоуправления, профсоюзов, из СМИ о фактах: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уклонения от оформления трудового договора;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ненадлежащего оформления трудового договора;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заключения гражданско-правового договора, фактически регулирующего трудовые отношения между работником и работодателем. 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773238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err="1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Профстандарты</a:t>
            </a: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Статья 214.2. </a:t>
            </a:r>
            <a:r>
              <a:rPr lang="ru-RU" sz="2400" b="1" dirty="0" smtClean="0">
                <a:solidFill>
                  <a:srgbClr val="002060"/>
                </a:solidFill>
              </a:rPr>
              <a:t>Права работодателя в области охраны труда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Работодатель имеет право: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использовать в целях контроля за безопасным производством работ приборы, устройства, оборудование и (или) комплексы (системы) приборов, устройств, оборудования, обеспечивающих дистанционную видео-,  аудио или иную фиксацию процессов производства работ, обеспечивать хранение полученной информации;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вести документооборот в области охраны труда в электронном виде;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предоставлять дистанционный доступ к наблюдению за безопасным производством работ , а также к базам электронных документов работодателя в области охраны труда федеральному органу исполнительной власти, уполномоченному на осуществление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и его территориальным органам (государственным инспекциям труда в субъектах Российской Федерации).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2844" y="714356"/>
            <a:ext cx="8568952" cy="3714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Постановление Правительства РФ от 27 июня 2016 г. № 584 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«Об особенностях применения профессиональных стандартов в части требований, обязательных для применения государственными внебюджетными фондами Российской Федерации, государственными или муниципальными учреждениями, государственными или муниципальными унитарными предприятиями, а также государственными корпорациями, государственными компаниями и хозяйственными обществами, более пятидесяти процентов акций (долей) в уставном капитале которых находится в государственной собственности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или муниципальной собственности»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142852"/>
            <a:ext cx="8712968" cy="5286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Профессиональные стандарты разрешили вводить поэтапно для тех, кто перечислен в вышеупомянутом Постановлении Правительства.</a:t>
            </a:r>
            <a:endParaRPr lang="ru-RU" sz="1600" dirty="0" smtClean="0">
              <a:solidFill>
                <a:srgbClr val="002060"/>
              </a:solidFill>
            </a:endParaRP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 </a:t>
            </a:r>
            <a:r>
              <a:rPr lang="ru-RU" sz="1600" u="sng" dirty="0" smtClean="0">
                <a:solidFill>
                  <a:srgbClr val="002060"/>
                </a:solidFill>
                <a:hlinkClick r:id="rId3"/>
              </a:rPr>
              <a:t>https://rg.ru/2016/06/30/2833-video.html</a:t>
            </a:r>
            <a:endParaRPr lang="ru-RU" sz="1600" u="sng" dirty="0" smtClean="0">
              <a:solidFill>
                <a:srgbClr val="002060"/>
              </a:solidFill>
            </a:endParaRP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	Новое постановление правительства касается порядка введения профстандартов в бюджетных организациях и на предприятиях, доля государственного участия в которых составляет более 50 процентов. 	Руководители этих организаций совместно с представительными органами работников, например, профсоюзами, обязаны составить планы введения профстандартов.</a:t>
            </a: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	Каждый такой план должен включать:</a:t>
            </a: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- список профстандартов, которые могут быть применены на данном предприятии;</a:t>
            </a: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- проведение проверки соответствия квалификации работников требованиям профстандартов;</a:t>
            </a: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- проведение переобучения или повышения квалификации работников;</a:t>
            </a:r>
          </a:p>
          <a:p>
            <a:pPr fontAlgn="t"/>
            <a:r>
              <a:rPr lang="ru-RU" sz="1600" dirty="0" smtClean="0">
                <a:solidFill>
                  <a:srgbClr val="002060"/>
                </a:solidFill>
              </a:rPr>
              <a:t>- внесение изменений в должностные инструкции и трудовые договоры.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	В плане должны быть указаны сроки каждого этапа работ. Полностью завершить их необходимо до 1 января 2020 года.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51520" y="260648"/>
            <a:ext cx="8712968" cy="540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u="sng" dirty="0">
                <a:solidFill>
                  <a:srgbClr val="002060"/>
                </a:solidFill>
                <a:hlinkClick r:id="rId3"/>
              </a:rPr>
              <a:t>http://www.consultant.ru/law/hotdocs/46189.html</a:t>
            </a:r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Информация Минтруда России от 05.04.2016 "По вопросам применения профессиональных стандартов"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Сообщается, в частности, что ТК РФ устанавливает </a:t>
            </a:r>
            <a:r>
              <a:rPr lang="ru-RU" sz="1600" b="1" i="1" u="sng" dirty="0">
                <a:solidFill>
                  <a:srgbClr val="002060"/>
                </a:solidFill>
              </a:rPr>
              <a:t>обязательность </a:t>
            </a:r>
            <a:r>
              <a:rPr lang="ru-RU" sz="1600" dirty="0">
                <a:solidFill>
                  <a:srgbClr val="002060"/>
                </a:solidFill>
              </a:rPr>
              <a:t>применения требований, содержащихся в </a:t>
            </a:r>
            <a:r>
              <a:rPr lang="ru-RU" sz="1600" b="1" dirty="0">
                <a:solidFill>
                  <a:srgbClr val="002060"/>
                </a:solidFill>
              </a:rPr>
              <a:t>профессиональных стандартах</a:t>
            </a:r>
            <a:r>
              <a:rPr lang="ru-RU" sz="1600" dirty="0">
                <a:solidFill>
                  <a:srgbClr val="002060"/>
                </a:solidFill>
              </a:rPr>
              <a:t>, в том числе при приеме работников на работу, в следующих случаях: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- согласно части второй статьи 57 ТК РФ наименование должностей, профессий, специальностей и квалификационные требования к ним должны соответствовать наименованиям и требованиям, указанным в квалификационных справочниках или профессиональных стандартах, </a:t>
            </a:r>
            <a:r>
              <a:rPr lang="ru-RU" sz="1600" b="1" dirty="0">
                <a:solidFill>
                  <a:srgbClr val="002060"/>
                </a:solidFill>
              </a:rPr>
              <a:t>если </a:t>
            </a:r>
            <a:r>
              <a:rPr lang="ru-RU" sz="1600" dirty="0">
                <a:solidFill>
                  <a:srgbClr val="002060"/>
                </a:solidFill>
              </a:rPr>
              <a:t>в соответствии с ТК РФ или иными федеральными законами </a:t>
            </a:r>
            <a:r>
              <a:rPr lang="ru-RU" sz="1600" b="1" dirty="0">
                <a:solidFill>
                  <a:srgbClr val="002060"/>
                </a:solidFill>
              </a:rPr>
              <a:t>с выполнением работ по этим должностям, профессиям, специальностям связано предоставление компенсаций и льгот либо наличие ограничений</a:t>
            </a:r>
            <a:r>
              <a:rPr lang="ru-RU" sz="1600" dirty="0">
                <a:solidFill>
                  <a:srgbClr val="002060"/>
                </a:solidFill>
              </a:rPr>
              <a:t>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- согласно статье 195.3 ТК РФ т</a:t>
            </a:r>
            <a:r>
              <a:rPr lang="ru-RU" sz="1600" b="1" dirty="0">
                <a:solidFill>
                  <a:srgbClr val="002060"/>
                </a:solidFill>
              </a:rPr>
              <a:t>ребования </a:t>
            </a:r>
            <a:r>
              <a:rPr lang="ru-RU" sz="1600" dirty="0">
                <a:solidFill>
                  <a:srgbClr val="002060"/>
                </a:solidFill>
              </a:rPr>
              <a:t>к квалификации работников, содержащиеся в профессиональных стандартах, обязательны для работодателя в случаях, </a:t>
            </a:r>
            <a:r>
              <a:rPr lang="ru-RU" sz="1600" b="1" dirty="0">
                <a:solidFill>
                  <a:srgbClr val="002060"/>
                </a:solidFill>
              </a:rPr>
              <a:t>если они установлены ТК РФ, другими федеральными законами, иными нормативными правовыми актами РФ</a:t>
            </a:r>
            <a:r>
              <a:rPr lang="ru-RU" sz="1600" dirty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r>
              <a:rPr lang="ru-RU" sz="1600" b="1" i="1" u="sng" dirty="0" smtClean="0">
                <a:solidFill>
                  <a:srgbClr val="002060"/>
                </a:solidFill>
              </a:rPr>
              <a:t>В </a:t>
            </a:r>
            <a:r>
              <a:rPr lang="ru-RU" sz="1600" b="1" i="1" u="sng" dirty="0">
                <a:solidFill>
                  <a:srgbClr val="002060"/>
                </a:solidFill>
              </a:rPr>
              <a:t>других случаях эти требования носят рекомендательный характер</a:t>
            </a:r>
            <a:r>
              <a:rPr lang="ru-RU" sz="1600" b="1" i="1" u="sng" dirty="0" smtClean="0">
                <a:solidFill>
                  <a:srgbClr val="002060"/>
                </a:solidFill>
              </a:rPr>
              <a:t>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928670"/>
            <a:ext cx="8712968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Реестр профессиональных стандартов доступен на сайтах </a:t>
            </a:r>
            <a:r>
              <a:rPr lang="ru-RU" sz="2400" u="sng" dirty="0" smtClean="0">
                <a:solidFill>
                  <a:srgbClr val="002060"/>
                </a:solidFill>
                <a:hlinkClick r:id="rId3"/>
              </a:rPr>
              <a:t>http://profstandart.rosmintrud.ru</a:t>
            </a:r>
            <a:r>
              <a:rPr lang="ru-RU" sz="2400" dirty="0" smtClean="0">
                <a:solidFill>
                  <a:srgbClr val="002060"/>
                </a:solidFill>
              </a:rPr>
              <a:t> и </a:t>
            </a:r>
            <a:r>
              <a:rPr lang="ru-RU" sz="2400" u="sng" dirty="0" smtClean="0">
                <a:solidFill>
                  <a:srgbClr val="002060"/>
                </a:solidFill>
                <a:hlinkClick r:id="rId4"/>
              </a:rPr>
              <a:t>http://vet-bc.ru</a:t>
            </a:r>
            <a:r>
              <a:rPr lang="ru-RU" sz="2400" dirty="0" smtClean="0">
                <a:solidFill>
                  <a:srgbClr val="002060"/>
                </a:solidFill>
              </a:rPr>
              <a:t> </a:t>
            </a:r>
          </a:p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На этих же ресурсах размещается вся информация о профессиональных стандартах, в том числе о разрабатываемых и планируемых к разработке.</a:t>
            </a:r>
          </a:p>
          <a:p>
            <a:pPr>
              <a:defRPr/>
            </a:pP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928670"/>
            <a:ext cx="8712968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Работодатели обязаны применять </a:t>
            </a:r>
            <a:r>
              <a:rPr lang="ru-RU" sz="1600" b="1" u="sng" dirty="0" smtClean="0">
                <a:solidFill>
                  <a:srgbClr val="002060"/>
                </a:solidFill>
              </a:rPr>
              <a:t>требования к квалификации </a:t>
            </a:r>
            <a:r>
              <a:rPr lang="ru-RU" sz="1600" b="1" dirty="0" smtClean="0">
                <a:solidFill>
                  <a:srgbClr val="002060"/>
                </a:solidFill>
              </a:rPr>
              <a:t>работников, установленные профессиональными стандартами - ст. 195.3 ТК РФ. 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Таблица регулярно обновляется и выкладывается </a:t>
            </a:r>
            <a:r>
              <a:rPr lang="ru-RU" sz="1600" u="sng" dirty="0" smtClean="0">
                <a:solidFill>
                  <a:srgbClr val="002060"/>
                </a:solidFill>
                <a:hlinkClick r:id="rId3"/>
              </a:rPr>
              <a:t>по этой ссылке</a:t>
            </a:r>
            <a:r>
              <a:rPr lang="ru-RU" sz="1600" dirty="0" smtClean="0">
                <a:solidFill>
                  <a:srgbClr val="002060"/>
                </a:solidFill>
              </a:rPr>
              <a:t>: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u="sng" dirty="0" smtClean="0">
                <a:solidFill>
                  <a:srgbClr val="002060"/>
                </a:solidFill>
                <a:hlinkClick r:id="rId3"/>
              </a:rPr>
              <a:t>http://www.pro-personal.ru/article/1085211?from=doc_file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928670"/>
            <a:ext cx="8712968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Федеральный закон "О независимой оценке квалификации" от 03.07.2016 N 238-ФЗ</a:t>
            </a:r>
          </a:p>
          <a:p>
            <a:pPr algn="ctr"/>
            <a:r>
              <a:rPr lang="ru-RU" sz="1600" b="1" u="sng" dirty="0" smtClean="0">
                <a:solidFill>
                  <a:srgbClr val="002060"/>
                </a:solidFill>
              </a:rPr>
              <a:t>Вступил в силу с 01 января 2017</a:t>
            </a:r>
            <a:endParaRPr lang="ru-RU" sz="2000" b="1" i="1" u="sng" dirty="0" smtClean="0">
              <a:solidFill>
                <a:srgbClr val="002060"/>
              </a:solidFill>
            </a:endParaRPr>
          </a:p>
          <a:p>
            <a:pPr algn="ctr"/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260648"/>
            <a:ext cx="856895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Федеральный закон от 03.07.2016 N 239-ФЗ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"О внесении изменений в Трудовой кодекс Российской Федерации в связи с принятием Федерального закона "О независимой оценке квалификации"</a:t>
            </a:r>
          </a:p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Вступил в силу с 01 января 2017</a:t>
            </a:r>
            <a:endParaRPr lang="ru-RU" sz="2400" b="1" i="1" u="sng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2204864"/>
            <a:ext cx="8568952" cy="4002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Предусмотренная законом независимая оценка квалификации работников или лиц, претендующих на осуществление определенного вида трудовой деятельности – </a:t>
            </a:r>
            <a:r>
              <a:rPr lang="ru-RU" b="1" dirty="0" smtClean="0">
                <a:solidFill>
                  <a:srgbClr val="002060"/>
                </a:solidFill>
              </a:rPr>
              <a:t>процедура подтверждения соответствия квалификации соискателя положениям профессионального стандарта или квалификационным требованиям</a:t>
            </a:r>
            <a:r>
              <a:rPr lang="ru-RU" dirty="0" smtClean="0">
                <a:solidFill>
                  <a:srgbClr val="002060"/>
                </a:solidFill>
              </a:rPr>
              <a:t>, установленным федеральными законами и иными нормативными правовыми актами Российской Федерации, проведенная центром оценки квалификаций.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 конца года предстоит принять 13 подзаконных актов</a:t>
            </a:r>
            <a:r>
              <a:rPr lang="ru-RU" dirty="0" smtClean="0">
                <a:solidFill>
                  <a:srgbClr val="002060"/>
                </a:solidFill>
              </a:rPr>
              <a:t>, в том числе определить порядок проведения независимой оценки квалификации в форме профессионального экзамена, разработать примерное положения о совете по </a:t>
            </a:r>
            <a:r>
              <a:rPr lang="ru-RU" dirty="0" err="1" smtClean="0">
                <a:solidFill>
                  <a:srgbClr val="002060"/>
                </a:solidFill>
              </a:rPr>
              <a:t>профквалификациям</a:t>
            </a:r>
            <a:r>
              <a:rPr lang="ru-RU" dirty="0" smtClean="0">
                <a:solidFill>
                  <a:srgbClr val="002060"/>
                </a:solidFill>
              </a:rPr>
              <a:t>, формы бланка свидетельства о квалификации, установить требования к центрам оценки квалификаций и другие.</a:t>
            </a:r>
            <a:endParaRPr lang="ru-RU" b="1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260648"/>
            <a:ext cx="856895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ПОСТАНОВЛЕНИЕ ПРАВИТЕЛЬСТВА РОССИЙСКОЙ ФЕДЕРАЦИИ от 16 ноября 2016 г. N 1204  «Об утверждении правил проведения Центром оценки квалификаций независимой оценки квалификации в форме профессионального экзамена»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2204864"/>
            <a:ext cx="8568952" cy="4002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 smtClean="0">
                <a:solidFill>
                  <a:srgbClr val="002060"/>
                </a:solidFill>
              </a:rPr>
              <a:t>15. </a:t>
            </a:r>
            <a:r>
              <a:rPr lang="ru-RU" sz="1200" u="sng" dirty="0" smtClean="0">
                <a:solidFill>
                  <a:srgbClr val="002060"/>
                </a:solidFill>
              </a:rPr>
              <a:t>Результаты профессионального экзамена оформляются протоколом </a:t>
            </a:r>
            <a:r>
              <a:rPr lang="ru-RU" sz="1200" dirty="0" smtClean="0">
                <a:solidFill>
                  <a:srgbClr val="002060"/>
                </a:solidFill>
              </a:rPr>
              <a:t>экспертной комиссии (далее - протокол).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Центр оценки квалификаций не позднее 7 календарных дней после завершения профессионального экзамена направляет протокол, копии комплектов документов соискателя и иные материалы профессионального экзамена в совет по профессиональным квалификациям.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16. </a:t>
            </a:r>
            <a:r>
              <a:rPr lang="ru-RU" sz="1200" u="sng" dirty="0" smtClean="0">
                <a:solidFill>
                  <a:srgbClr val="002060"/>
                </a:solidFill>
              </a:rPr>
              <a:t>Совет по профессиональным квалификациям </a:t>
            </a:r>
            <a:r>
              <a:rPr lang="ru-RU" sz="1200" dirty="0" smtClean="0">
                <a:solidFill>
                  <a:srgbClr val="002060"/>
                </a:solidFill>
              </a:rPr>
              <a:t>на основании протокола, копий комплектов документов соискателя, результатов тестирования, фото- и видеоматериалов и иных материалов профессионального экзамена </a:t>
            </a:r>
            <a:r>
              <a:rPr lang="ru-RU" sz="1200" u="sng" dirty="0" smtClean="0">
                <a:solidFill>
                  <a:srgbClr val="002060"/>
                </a:solidFill>
              </a:rPr>
              <a:t>не позднее 14 календарных дней </a:t>
            </a:r>
            <a:r>
              <a:rPr lang="ru-RU" sz="1200" dirty="0" smtClean="0">
                <a:solidFill>
                  <a:srgbClr val="002060"/>
                </a:solidFill>
              </a:rPr>
              <a:t>после завершения профессионального экзамена: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а) проверяет, обрабатывает и признает результаты независимой оценки квалификации;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б) </a:t>
            </a:r>
            <a:r>
              <a:rPr lang="ru-RU" sz="1200" u="sng" dirty="0" smtClean="0">
                <a:solidFill>
                  <a:srgbClr val="002060"/>
                </a:solidFill>
              </a:rPr>
              <a:t>принимает решение о выдаче соискателю или законному представителю центром оценки квалификаций свидетельства о квалификации или заключения о прохождении профессионального экзамена</a:t>
            </a:r>
            <a:r>
              <a:rPr lang="ru-RU" sz="12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в) направляет в автономную некоммерческую организацию "Национальное агентство развития квалификаций" для внесения в реестр сведений о проведении независимой оценки квалификации информацию о свидетельствах о квалификации и заключениях о прохождении профессионального экзамена.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17. </a:t>
            </a:r>
            <a:r>
              <a:rPr lang="ru-RU" sz="1200" u="sng" dirty="0" smtClean="0">
                <a:solidFill>
                  <a:srgbClr val="002060"/>
                </a:solidFill>
              </a:rPr>
              <a:t>Центр оценки квалификаций на основании решения совета </a:t>
            </a:r>
            <a:r>
              <a:rPr lang="ru-RU" sz="1200" dirty="0" smtClean="0">
                <a:solidFill>
                  <a:srgbClr val="002060"/>
                </a:solidFill>
              </a:rPr>
              <a:t>по профессиональным квалификациям по итогам прохождения соискателем профессионального экзамена </a:t>
            </a:r>
            <a:r>
              <a:rPr lang="ru-RU" sz="1200" u="sng" dirty="0" smtClean="0">
                <a:solidFill>
                  <a:srgbClr val="002060"/>
                </a:solidFill>
              </a:rPr>
              <a:t>не позднее 30 календарных дней </a:t>
            </a:r>
            <a:r>
              <a:rPr lang="ru-RU" sz="1200" dirty="0" smtClean="0">
                <a:solidFill>
                  <a:srgbClr val="002060"/>
                </a:solidFill>
              </a:rPr>
              <a:t>после завершения профессионального экзамена оформляет и выдает соискателю или законному представителю </a:t>
            </a:r>
            <a:r>
              <a:rPr lang="ru-RU" sz="1200" u="sng" dirty="0" smtClean="0">
                <a:solidFill>
                  <a:srgbClr val="002060"/>
                </a:solidFill>
              </a:rPr>
              <a:t>свидетельство о квалификации </a:t>
            </a:r>
            <a:endParaRPr lang="ru-RU" sz="1200" b="1" i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260648"/>
            <a:ext cx="856895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ОБЯЗАТЕЛЬНОСТЬ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ПРОФЕССИОНАЛЬНЫХ СТАНДАРТОВ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204864"/>
            <a:ext cx="8568952" cy="4002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000" indent="-342000">
              <a:lnSpc>
                <a:spcPct val="80000"/>
              </a:lnSpc>
              <a:buNone/>
            </a:pPr>
            <a:r>
              <a:rPr lang="ru-RU" sz="1600" u="sng" dirty="0" smtClean="0">
                <a:solidFill>
                  <a:srgbClr val="002060"/>
                </a:solidFill>
              </a:rPr>
              <a:t>Если</a:t>
            </a:r>
            <a:r>
              <a:rPr lang="ru-RU" sz="1600" dirty="0" smtClean="0">
                <a:solidFill>
                  <a:srgbClr val="002060"/>
                </a:solidFill>
              </a:rPr>
              <a:t> Трудовым кодексом, федеральными законами, нормативными  правовыми  актами  Российской  Федерации  </a:t>
            </a:r>
            <a:r>
              <a:rPr lang="ru-RU" sz="1600" u="sng" dirty="0" smtClean="0">
                <a:solidFill>
                  <a:srgbClr val="002060"/>
                </a:solidFill>
              </a:rPr>
              <a:t>установлены требования к квалификации</a:t>
            </a:r>
            <a:r>
              <a:rPr lang="ru-RU" sz="1600" dirty="0" smtClean="0">
                <a:solidFill>
                  <a:srgbClr val="002060"/>
                </a:solidFill>
              </a:rPr>
              <a:t>,  необходимой  работнику  для  выполнения определенной трудовой функции, профессиональные </a:t>
            </a:r>
            <a:r>
              <a:rPr lang="ru-RU" sz="1600" u="sng" dirty="0" smtClean="0">
                <a:solidFill>
                  <a:srgbClr val="002060"/>
                </a:solidFill>
              </a:rPr>
              <a:t>стандарты  в  части указанных требований обязательны</a:t>
            </a:r>
            <a:r>
              <a:rPr lang="ru-RU" sz="1600" dirty="0" smtClean="0">
                <a:solidFill>
                  <a:srgbClr val="002060"/>
                </a:solidFill>
              </a:rPr>
              <a:t> для применения работодателями</a:t>
            </a:r>
          </a:p>
          <a:p>
            <a:pPr marL="342000" indent="-342000">
              <a:lnSpc>
                <a:spcPct val="80000"/>
              </a:lnSpc>
              <a:spcBef>
                <a:spcPts val="600"/>
              </a:spcBef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Характеристики    квалификации,    которые    содержатся     в профессиональных стандартах и обязательность применения которых  не установлена  в  соответствии  с  частью  первой  настоящей  статьи, применяются  работодателями  в  качестве  основы  для   определения требований  к  квалификации  работников   с   учетом   особенностей выполняемых    работниками    трудовых    функций,    обусловленных применяемыми технологиями и принятой  организацией  производства  и труда</a:t>
            </a:r>
          </a:p>
          <a:p>
            <a:endParaRPr lang="ru-RU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79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856895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ОБЯЗАТЕЛЬНОСТЬ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ПРОФЕССИОНАЛЬНЫХ СТАНДАРТОВ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204864"/>
            <a:ext cx="8568952" cy="4002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000" indent="-342000">
              <a:lnSpc>
                <a:spcPct val="80000"/>
              </a:lnSpc>
              <a:buNone/>
            </a:pPr>
            <a:r>
              <a:rPr lang="ru-RU" sz="1600" u="sng" dirty="0" smtClean="0">
                <a:solidFill>
                  <a:srgbClr val="002060"/>
                </a:solidFill>
              </a:rPr>
              <a:t>Если законодательством</a:t>
            </a:r>
            <a:r>
              <a:rPr lang="ru-RU" sz="1600" dirty="0" smtClean="0">
                <a:solidFill>
                  <a:srgbClr val="002060"/>
                </a:solidFill>
              </a:rPr>
              <a:t> Российской  Федерации  </a:t>
            </a:r>
            <a:r>
              <a:rPr lang="ru-RU" sz="1600" u="sng" dirty="0" smtClean="0">
                <a:solidFill>
                  <a:srgbClr val="002060"/>
                </a:solidFill>
              </a:rPr>
              <a:t>установлены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u="sng" dirty="0" smtClean="0">
                <a:solidFill>
                  <a:srgbClr val="002060"/>
                </a:solidFill>
              </a:rPr>
              <a:t>требования к квалификации</a:t>
            </a:r>
            <a:r>
              <a:rPr lang="ru-RU" sz="1600" dirty="0" smtClean="0">
                <a:solidFill>
                  <a:srgbClr val="002060"/>
                </a:solidFill>
              </a:rPr>
              <a:t>,  необходимой  работнику  для  выполнения работы, профессиональные </a:t>
            </a:r>
            <a:r>
              <a:rPr lang="ru-RU" sz="1600" u="sng" dirty="0" smtClean="0">
                <a:solidFill>
                  <a:srgbClr val="002060"/>
                </a:solidFill>
              </a:rPr>
              <a:t>стандарты  (в  части указанных требований) обязательны</a:t>
            </a:r>
            <a:r>
              <a:rPr lang="ru-RU" sz="1600" dirty="0" smtClean="0">
                <a:solidFill>
                  <a:srgbClr val="002060"/>
                </a:solidFill>
              </a:rPr>
              <a:t> для применения работодателями</a:t>
            </a: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Квалификация - уровень знаний, умений, профессиональных навыков, опыта работы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Уровень знаний (раздел Требования к образованию и обучению стандарта) - требования к уровню, направленности общего, профессионального образования, обучения. Трудовой кодекс ст. </a:t>
            </a:r>
            <a:r>
              <a:rPr lang="ru-RU" sz="1600" dirty="0" smtClean="0">
                <a:solidFill>
                  <a:srgbClr val="002060"/>
                </a:solidFill>
              </a:rPr>
              <a:t>330.2 «Особенности приема на подземные работы» (ссылка на квалификацию по ЕКС, ЕТКС, профессиональным стандартам)</a:t>
            </a:r>
            <a:endParaRPr lang="ru-RU" sz="16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Опыт работы (раздел Требования к опыту практической работы стандарта) -  </a:t>
            </a:r>
            <a:b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Трудовой кодекс ст. 217 «Служба охраны труда в организации» (специалист по охране труда должен иметь соответствующую подготовку или опыт работы </a:t>
            </a:r>
            <a:b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 этой области)</a:t>
            </a:r>
          </a:p>
          <a:p>
            <a:pPr marL="342000" indent="-342000">
              <a:lnSpc>
                <a:spcPct val="80000"/>
              </a:lnSpc>
              <a:buNone/>
            </a:pPr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14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Статья 215.</a:t>
            </a:r>
            <a:r>
              <a:rPr lang="ru-RU" sz="2400" b="1" dirty="0" smtClean="0">
                <a:solidFill>
                  <a:srgbClr val="002060"/>
                </a:solidFill>
              </a:rPr>
              <a:t> Права работника в области охраны труда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отказ от выполнения работ в случае возникновения опасности для его жизни и здоровья вследствие нарушения требований охраны труда до устранения такой опасности, за исключением случаев, предусмотренных федеральными законами;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дополнительное профессиональное образование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(профессиональное обучение)  за счет средств работодателя в случае ликвидации рабочего места вследствие нарушения работодателем требований охраны труда;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обращение о проведении проверки условий и охраны труда на его рабочем месте  федеральным органом исполнительной власти, уполномоченным на осуществление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органами исполнительной власти, осуществляющими государственную экспертизу условий труда, а также органами профсоюзного контроля;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856895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ОБЯЗАТЕЛЬНОСТЬ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ПРОФЕССИОНАЛЬНЫХ СТАНДАРТОВ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204864"/>
            <a:ext cx="8568952" cy="4002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статья 57 Трудового кодекса Российской Федерации «Содержание трудового договора»:</a:t>
            </a: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Обязательными для   включения   в  трудовой  договор  являются следующие условия:     место работы,  место работы с указанием  обособленного  структурного подразделения и его местонахождения;     трудовая функция  (работа  по  должности  в  соответствии   со штатным   расписанием,   профессии,   специальности   с   указанием квалификации;  конкретный вид поручаемой работнику работы)</a:t>
            </a: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6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Если</a:t>
            </a: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в соответствии  с  настоящим Кодексом,  иными федеральными законами с выполнением   работ  </a:t>
            </a:r>
            <a:r>
              <a:rPr lang="ru-RU" sz="16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по   определенным   должностям,   профессиям, специальностям  связано  предоставление  компенсаций  и  льгот либо наличие ограничений</a:t>
            </a: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, то </a:t>
            </a:r>
            <a:r>
              <a:rPr lang="ru-RU" sz="16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наименование этих должностей, профессий или специальностей</a:t>
            </a: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и  квалификационные   требования   к   </a:t>
            </a:r>
            <a:r>
              <a:rPr lang="ru-RU" sz="16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ним   должны соответствовать    </a:t>
            </a:r>
            <a:r>
              <a:rPr lang="ru-RU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наименованиям   и   требованиям</a:t>
            </a:r>
            <a:r>
              <a:rPr lang="ru-RU" sz="1600" dirty="0" smtClean="0">
                <a:solidFill>
                  <a:srgbClr val="002060"/>
                </a:solidFill>
              </a:rPr>
              <a:t>,   указанным   в </a:t>
            </a:r>
            <a:r>
              <a:rPr lang="ru-RU" sz="1600" u="sng" dirty="0" smtClean="0">
                <a:solidFill>
                  <a:srgbClr val="002060"/>
                </a:solidFill>
              </a:rPr>
              <a:t>квалификационных    справочниках</a:t>
            </a:r>
            <a:r>
              <a:rPr lang="ru-RU" sz="1600" dirty="0" smtClean="0">
                <a:solidFill>
                  <a:srgbClr val="002060"/>
                </a:solidFill>
              </a:rPr>
              <a:t>,    утверждаемых    в     порядке, устанавливаемом    Правительством    Российской    Федерации</a:t>
            </a:r>
            <a:r>
              <a:rPr lang="ru-RU" sz="1600" u="sng" dirty="0" smtClean="0">
                <a:solidFill>
                  <a:srgbClr val="002060"/>
                </a:solidFill>
              </a:rPr>
              <a:t>,   или </a:t>
            </a:r>
            <a:r>
              <a:rPr lang="ru-RU" sz="1600" dirty="0" smtClean="0">
                <a:solidFill>
                  <a:srgbClr val="002060"/>
                </a:solidFill>
              </a:rPr>
              <a:t>соответствующим  положениям  </a:t>
            </a:r>
            <a:r>
              <a:rPr lang="ru-RU" sz="1600" u="sng" dirty="0" smtClean="0">
                <a:solidFill>
                  <a:srgbClr val="002060"/>
                </a:solidFill>
              </a:rPr>
              <a:t>профессиональных  </a:t>
            </a:r>
            <a:r>
              <a:rPr lang="ru-RU" sz="1600" u="sng" dirty="0" err="1" smtClean="0">
                <a:solidFill>
                  <a:srgbClr val="002060"/>
                </a:solidFill>
              </a:rPr>
              <a:t>ст</a:t>
            </a:r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06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260648"/>
            <a:ext cx="856895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ОБЯЗАТЕЛЬНОСТЬ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ПРОФЕССИОНАЛЬНЫХ СТАНДАРТОВ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844824"/>
            <a:ext cx="8568952" cy="4362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</a:pPr>
            <a:r>
              <a:rPr lang="ru-RU" sz="1500" dirty="0" smtClean="0">
                <a:solidFill>
                  <a:srgbClr val="002060"/>
                </a:solidFill>
              </a:rPr>
              <a:t>статья 57 Трудового кодекса Российской Федерации «Содержание трудового договора»:</a:t>
            </a: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Если</a:t>
            </a: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законодательством Российской Федерации </a:t>
            </a:r>
            <a: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   определенным   должностям,   профессиям, специальностям  связано </a:t>
            </a: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предоставление  компенсаций</a:t>
            </a:r>
            <a:b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 </a:t>
            </a:r>
            <a:r>
              <a:rPr lang="ru-RU" sz="1500" dirty="0" smtClean="0">
                <a:solidFill>
                  <a:srgbClr val="002060"/>
                </a:solidFill>
              </a:rPr>
              <a:t>досрочное назначение трудовой пенсии по старости</a:t>
            </a:r>
            <a:br>
              <a:rPr lang="ru-RU" sz="1500" dirty="0" smtClean="0">
                <a:solidFill>
                  <a:srgbClr val="002060"/>
                </a:solidFill>
              </a:rPr>
            </a:br>
            <a:r>
              <a:rPr lang="ru-RU" sz="1500" dirty="0" smtClean="0">
                <a:solidFill>
                  <a:srgbClr val="002060"/>
                </a:solidFill>
              </a:rPr>
              <a:t>- ежегодный дополнительный оплачиваемый отпуск работникам, занятым на работах с вредными и (или) опасными условиями труда</a:t>
            </a:r>
            <a:br>
              <a:rPr lang="ru-RU" sz="1500" dirty="0" smtClean="0">
                <a:solidFill>
                  <a:srgbClr val="002060"/>
                </a:solidFill>
              </a:rPr>
            </a:br>
            <a:r>
              <a:rPr lang="ru-RU" sz="1500" dirty="0" smtClean="0">
                <a:solidFill>
                  <a:srgbClr val="002060"/>
                </a:solidFill>
              </a:rPr>
              <a:t>- повышенная оплата труда работников, занятых на работах с вредными и (или) опасными условиями труда</a:t>
            </a:r>
            <a:br>
              <a:rPr lang="ru-RU" sz="1500" dirty="0" smtClean="0">
                <a:solidFill>
                  <a:srgbClr val="002060"/>
                </a:solidFill>
              </a:rPr>
            </a:br>
            <a:r>
              <a:rPr lang="ru-RU" sz="1500" dirty="0" smtClean="0">
                <a:solidFill>
                  <a:srgbClr val="002060"/>
                </a:solidFill>
              </a:rPr>
              <a:t>- выдача молока и лечебно-профилактического питания</a:t>
            </a:r>
          </a:p>
          <a:p>
            <a:pPr marL="342000" indent="-342000">
              <a:lnSpc>
                <a:spcPct val="80000"/>
              </a:lnSpc>
              <a:buNone/>
            </a:pPr>
            <a:endParaRPr lang="ru-RU" sz="1500" dirty="0" smtClean="0">
              <a:solidFill>
                <a:srgbClr val="002060"/>
              </a:solidFill>
            </a:endParaRP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либо наличие ограничений</a:t>
            </a:r>
            <a:b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-наличие специального права, необходимого для выполнения работы (пример- право на управление транспортным средством, на ношение оружия)</a:t>
            </a:r>
            <a:b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 медицинские противопоказания к выполнению работы</a:t>
            </a:r>
            <a:b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 о</a:t>
            </a:r>
            <a:r>
              <a:rPr lang="ru-RU" sz="1500" dirty="0" smtClean="0">
                <a:solidFill>
                  <a:srgbClr val="002060"/>
                </a:solidFill>
              </a:rPr>
              <a:t>граничения на трудовую деятельность связанную с несовершеннолетними</a:t>
            </a:r>
          </a:p>
          <a:p>
            <a:pPr marL="342000" indent="-342000">
              <a:lnSpc>
                <a:spcPct val="80000"/>
              </a:lnSpc>
              <a:buNone/>
            </a:pPr>
            <a:endParaRPr lang="ru-RU" sz="1500" dirty="0" smtClean="0">
              <a:solidFill>
                <a:srgbClr val="002060"/>
              </a:solidFill>
            </a:endParaRPr>
          </a:p>
          <a:p>
            <a:pPr marL="342000" indent="-342000">
              <a:lnSpc>
                <a:spcPct val="80000"/>
              </a:lnSpc>
              <a:buNone/>
            </a:pP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то </a:t>
            </a:r>
            <a: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наименование должностей, профессий, специальностей,</a:t>
            </a:r>
            <a:r>
              <a:rPr lang="ru-RU" sz="1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квалификационные   требования   к   </a:t>
            </a:r>
            <a:r>
              <a:rPr lang="ru-RU" sz="1500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ним   в трудовом договоре должны соответствовать    ЕКС, ЕТКС</a:t>
            </a:r>
            <a:r>
              <a:rPr lang="ru-RU" sz="1500" u="sng" dirty="0" smtClean="0">
                <a:solidFill>
                  <a:srgbClr val="002060"/>
                </a:solidFill>
              </a:rPr>
              <a:t> или </a:t>
            </a:r>
            <a:r>
              <a:rPr lang="ru-RU" sz="1500" dirty="0" smtClean="0">
                <a:solidFill>
                  <a:srgbClr val="002060"/>
                </a:solidFill>
              </a:rPr>
              <a:t>соответствующим  </a:t>
            </a:r>
            <a:r>
              <a:rPr lang="ru-RU" sz="1500" u="sng" dirty="0" smtClean="0">
                <a:solidFill>
                  <a:srgbClr val="002060"/>
                </a:solidFill>
              </a:rPr>
              <a:t>положениям  профессиональных  стандартов</a:t>
            </a:r>
          </a:p>
          <a:p>
            <a:endParaRPr lang="ru-RU" sz="15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85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620688"/>
            <a:ext cx="8712968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Информация Минтруда России от 21.04.2017 "Ответы на часто задаваемые вопросы по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Реализации Федерального закона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от 3 июля 2016 г. N 238-ФЗ "О независимой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оценке квалификации"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928670"/>
            <a:ext cx="8712968" cy="4804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>На заседании Российской трехсторонней комиссии по регулированию социально-трудовых отношений одобрен подготовленный Минтрудом России проект постановления Правительства Российской Федерации «Об утверждении правил формирования, ведения и актуализации государственного информационного ресурса «Справочник профессий» и перечня содержащейся в нем информации», который разработан в рамках исполнения Федерального закона от 28 декабря 2016 г. № 495-ФЗ «О внесении изменений в отдельные законодательные акты Российской Федерации» в части определения порядка формирования и применения справочника профессий.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Справочник профессий сформирован Минтрудом России, </a:t>
            </a:r>
            <a:r>
              <a:rPr lang="ru-RU" sz="1200" dirty="0" err="1" smtClean="0">
                <a:solidFill>
                  <a:srgbClr val="002060"/>
                </a:solidFill>
              </a:rPr>
              <a:t>Минобрнауки</a:t>
            </a:r>
            <a:r>
              <a:rPr lang="ru-RU" sz="1200" dirty="0" smtClean="0">
                <a:solidFill>
                  <a:srgbClr val="002060"/>
                </a:solidFill>
              </a:rPr>
              <a:t> России совместно с Агентством стратегических инициатив по продвижению новых проектов с участием объединений работодателей, объединений профессиональных союзов, объединений и ассоциаций, представляющих профессиональные сообщества, образовательных и научных организаций, федеральных органов исполнительной власти, органов исполнительной власти субъектов Российской Федерации и других заинтересованных организаций. С целью подготовки справочника проведено исследование профессий и специальностей, отвечающих запросам современного рынка труда. Исследованием были охвачены руководители и специалисты 13,3 тыс. организаций. В справочник включены более 1,6 тыс. наименований профессий, более половины из которых рабочие.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В соответствии с законодательством справочник является базовым государственным информационным ресурсом, содержащим информацию о востребованных на рынке труда, перспективных и новых профессиях. При этом предусмотрено, что порядок формирования, ведения и актуализации справочника и перечень содержащейся в нем информации устанавливаются Правительством Российской Федерации.</a:t>
            </a:r>
          </a:p>
          <a:p>
            <a:endParaRPr lang="ru-RU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620688"/>
            <a:ext cx="8712968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 smtClean="0">
                <a:solidFill>
                  <a:srgbClr val="002060"/>
                </a:solidFill>
              </a:rPr>
              <a:t>В справочнике будет приведена следующая основная информация: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/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– краткое описание профессии и перспективы ее развития,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– требования к образованию,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– специальные требования к допуску к работе,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– возможность оценки квалификации,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– связь с действующими классификаторами  социально-трудовой информации.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 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Проект постановления предусматривает, что справочник будет формироваться в целях содействия в получении гражданами и организациями информации о востребованных на рынке труда, перспективных и новых профессиях с участием объединений работодателей, работодателей, объединений профессиональных союзов, объединений и ассоциаций, представляющих профессиональные сообщества, Союза «Агентство развития профессиональных сообществ и рабочих кадров «Молодые профессионалы (</a:t>
            </a:r>
            <a:r>
              <a:rPr lang="ru-RU" sz="1200" dirty="0" err="1" smtClean="0">
                <a:solidFill>
                  <a:srgbClr val="002060"/>
                </a:solidFill>
              </a:rPr>
              <a:t>Ворлдскиллс</a:t>
            </a:r>
            <a:r>
              <a:rPr lang="ru-RU" sz="1200" dirty="0" smtClean="0">
                <a:solidFill>
                  <a:srgbClr val="002060"/>
                </a:solidFill>
              </a:rPr>
              <a:t> Россия)», организаций, осуществляющих образовательную деятельность по основным профессиональным образовательным программам и дополнительным профессиональным программам, научных организаций. Актуализация справочника профессий осуществляется ежегодно.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 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С января 2017 года на сайте Минтруда России функционирует соответствующий </a:t>
            </a:r>
            <a:r>
              <a:rPr lang="ru-RU" sz="1200" dirty="0" smtClean="0">
                <a:solidFill>
                  <a:srgbClr val="002060"/>
                </a:solidFill>
                <a:hlinkClick r:id="rId3"/>
              </a:rPr>
              <a:t>информационный ресурс</a:t>
            </a:r>
            <a:r>
              <a:rPr lang="ru-RU" sz="1200" dirty="0" smtClean="0">
                <a:solidFill>
                  <a:srgbClr val="002060"/>
                </a:solidFill>
              </a:rPr>
              <a:t> (</a:t>
            </a:r>
            <a:r>
              <a:rPr lang="en-US" sz="1200" dirty="0" smtClean="0">
                <a:solidFill>
                  <a:srgbClr val="002060"/>
                </a:solidFill>
                <a:hlinkClick r:id="rId3"/>
              </a:rPr>
              <a:t>http://spravochnik.rosmintrud.ru/</a:t>
            </a:r>
            <a:r>
              <a:rPr lang="ru-RU" sz="1200" dirty="0" smtClean="0">
                <a:solidFill>
                  <a:srgbClr val="002060"/>
                </a:solidFill>
              </a:rPr>
              <a:t>).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Применение справочника позволит формировать предложения по разработке и актуализации профессиональных стандартов, а также федеральных государственных образовательных стандартов профессионального образования и образовательных программ в соответствии с профессиональными стандартами. </a:t>
            </a:r>
          </a:p>
          <a:p>
            <a:endParaRPr lang="ru-RU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775" y="2643182"/>
            <a:ext cx="8785225" cy="2160587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60000"/>
              </a:spcBef>
              <a:defRPr/>
            </a:pPr>
            <a:r>
              <a:rPr lang="ru-RU" sz="2800" i="1" dirty="0" smtClean="0">
                <a:solidFill>
                  <a:srgbClr val="227A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Пенсионное законодательство</a:t>
            </a:r>
          </a:p>
          <a:p>
            <a:pPr marR="0"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0" y="981075"/>
            <a:ext cx="705643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164013" y="6478588"/>
            <a:ext cx="489743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285720" y="1285860"/>
            <a:ext cx="851535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dirty="0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Статья 33.2. Дополнительные тарифы страховых взносов для отдельных категорий страхователей с 1 января 2013 года</a:t>
            </a:r>
          </a:p>
          <a:p>
            <a:endParaRPr lang="ru-RU" sz="1400" b="1" dirty="0">
              <a:solidFill>
                <a:srgbClr val="002060"/>
              </a:solidFill>
              <a:latin typeface="Verdana" pitchFamily="34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2.1. Для страхователей … в зависимости от установленного по результатам специальной оценки условий труда … класса условий труда … применяются следующие дополнительные тарифы страховых взносов в Пенсионный фонд Российской Федерации на финансирование страховой пенсии:</a:t>
            </a:r>
          </a:p>
          <a:p>
            <a:endParaRPr lang="ru-RU" sz="1400" b="1" dirty="0">
              <a:solidFill>
                <a:srgbClr val="002060"/>
              </a:solidFill>
              <a:latin typeface="Verdana" pitchFamily="34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Опасный            (4) -  8,0 % солидарной части тарифа страховых взносов</a:t>
            </a: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Вредный            (3.4) - 7,0 % солидарной части тарифа страховых взносов</a:t>
            </a: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	          (3.3) - 6,0 % солидарной части тарифа страховых взносов</a:t>
            </a: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	          (3.2) - 4,0%  солидарной части тарифа страховых взносов</a:t>
            </a: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	          (3.1) - 2,0 % солидарной части тарифа страховых взносов</a:t>
            </a: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Допустимый      (2) - 0,0 % солидарной части тарифа страховых взносов</a:t>
            </a:r>
          </a:p>
          <a:p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Оптимальный    (1) - 0,0 % солидарной части тарифа страховых взносов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52413" y="214290"/>
            <a:ext cx="88915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Verdana" pitchFamily="34" charset="0"/>
              </a:rPr>
              <a:t>Федеральный закон от 15.12.2001 N 167-ФЗ "Об обязательном пенсионном страховании в Российской Федерации»</a:t>
            </a:r>
            <a:endParaRPr lang="ru-RU" sz="2000" b="1" dirty="0">
              <a:solidFill>
                <a:srgbClr val="00206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413" y="428604"/>
            <a:ext cx="8891587" cy="549275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Calibri" pitchFamily="34" charset="0"/>
              </a:rPr>
              <a:t>Федеральный закон от 28 декабря 2013 г. № 400-ФЗ «О страховых пенсиях»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981075"/>
            <a:ext cx="705643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164013" y="6478588"/>
            <a:ext cx="489743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95288" y="1052513"/>
            <a:ext cx="8515350" cy="34163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8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Статья 30. Сохранение права на досрочное назначение страховой пенсии</a:t>
            </a:r>
          </a:p>
          <a:p>
            <a:pPr>
              <a:defRPr/>
            </a:pPr>
            <a:r>
              <a:rPr lang="ru-RU" sz="1800" b="0" i="1" dirty="0" smtClean="0">
                <a:solidFill>
                  <a:srgbClr val="002060"/>
                </a:solidFill>
              </a:rPr>
              <a:t>По спискам и за выслугу лет</a:t>
            </a:r>
          </a:p>
          <a:p>
            <a:pPr>
              <a:defRPr/>
            </a:pPr>
            <a:endParaRPr lang="ru-RU" sz="1800" b="0" i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Статья 31. Досрочное назначение страховой пенсии гражданам из числа работников летно-испытательного состава</a:t>
            </a:r>
          </a:p>
          <a:p>
            <a:pPr>
              <a:defRPr/>
            </a:pPr>
            <a:endParaRPr lang="ru-RU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Статья 32. Сохранение права на досрочное назначение страховой пенсии отдельным категориям граждан</a:t>
            </a:r>
          </a:p>
          <a:p>
            <a:pPr>
              <a:defRPr/>
            </a:pPr>
            <a:r>
              <a:rPr lang="ru-RU" sz="1800" b="0" i="1" dirty="0" smtClean="0">
                <a:solidFill>
                  <a:srgbClr val="002060"/>
                </a:solidFill>
              </a:rPr>
              <a:t>Районы Крайнего севера</a:t>
            </a:r>
            <a:endParaRPr lang="ru-RU" altLang="ru-RU" sz="1800" dirty="0">
              <a:solidFill>
                <a:schemeClr val="tx1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891587" cy="549275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800" dirty="0" smtClean="0">
                <a:solidFill>
                  <a:srgbClr val="002060"/>
                </a:solidFill>
                <a:effectLst/>
                <a:latin typeface="Calibri" pitchFamily="34" charset="0"/>
              </a:rPr>
              <a:t>Федеральный закон от 28 декабря 2013 г. № 400-ФЗ «О страховых пенсиях»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981075"/>
            <a:ext cx="705643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164013" y="6478588"/>
            <a:ext cx="489743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85720" y="1428736"/>
            <a:ext cx="8515350" cy="353943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800" b="1">
                <a:solidFill>
                  <a:schemeClr val="tx2"/>
                </a:solidFill>
                <a:latin typeface="Verdana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Статья 30. Сохранение права на досрочное назначение страховой пенсии</a:t>
            </a:r>
          </a:p>
          <a:p>
            <a:pPr>
              <a:defRPr/>
            </a:pPr>
            <a:r>
              <a:rPr lang="ru-RU" sz="1600" b="0" dirty="0" smtClean="0">
                <a:solidFill>
                  <a:srgbClr val="002060"/>
                </a:solidFill>
              </a:rPr>
              <a:t>6. </a:t>
            </a:r>
            <a:r>
              <a:rPr lang="ru-RU" sz="1600" dirty="0" smtClean="0">
                <a:solidFill>
                  <a:srgbClr val="002060"/>
                </a:solidFill>
              </a:rPr>
              <a:t>Периоды работы</a:t>
            </a:r>
            <a:r>
              <a:rPr lang="ru-RU" sz="1600" b="0" dirty="0" smtClean="0">
                <a:solidFill>
                  <a:srgbClr val="002060"/>
                </a:solidFill>
              </a:rPr>
              <a:t>, предусмотренные </a:t>
            </a:r>
            <a:r>
              <a:rPr lang="ru-RU" sz="1600" b="0" dirty="0" smtClean="0">
                <a:solidFill>
                  <a:srgbClr val="002060"/>
                </a:solidFill>
                <a:hlinkClick r:id="" action="ppaction://hlinkfile"/>
              </a:rPr>
              <a:t>пунктами 1 - 18 части 1</a:t>
            </a:r>
            <a:r>
              <a:rPr lang="ru-RU" sz="1600" b="0" dirty="0" smtClean="0">
                <a:solidFill>
                  <a:srgbClr val="002060"/>
                </a:solidFill>
              </a:rPr>
              <a:t> настоящей статьи, имевшие место после 1 января 2013 года, </a:t>
            </a:r>
            <a:r>
              <a:rPr lang="ru-RU" sz="1600" dirty="0" smtClean="0">
                <a:solidFill>
                  <a:srgbClr val="002060"/>
                </a:solidFill>
              </a:rPr>
              <a:t>засчитываются в стаж </a:t>
            </a:r>
            <a:r>
              <a:rPr lang="ru-RU" sz="1600" b="0" dirty="0" smtClean="0">
                <a:solidFill>
                  <a:srgbClr val="002060"/>
                </a:solidFill>
              </a:rPr>
              <a:t>на соответствующих видах работ, дающий право на досрочное назначение страховой пенсии по старости, </a:t>
            </a:r>
            <a:r>
              <a:rPr lang="ru-RU" sz="1600" dirty="0" smtClean="0">
                <a:solidFill>
                  <a:srgbClr val="002060"/>
                </a:solidFill>
              </a:rPr>
              <a:t>при условии начисления и уплаты страхователем страховых взносов </a:t>
            </a:r>
            <a:r>
              <a:rPr lang="ru-RU" sz="1600" b="0" dirty="0" smtClean="0">
                <a:solidFill>
                  <a:srgbClr val="002060"/>
                </a:solidFill>
              </a:rPr>
              <a:t>по соответствующим тарифам.</a:t>
            </a:r>
          </a:p>
          <a:p>
            <a:pPr>
              <a:defRPr/>
            </a:pPr>
            <a:r>
              <a:rPr lang="ru-RU" sz="1600" b="0" dirty="0" smtClean="0">
                <a:solidFill>
                  <a:srgbClr val="002060"/>
                </a:solidFill>
              </a:rPr>
              <a:t>При этом </a:t>
            </a:r>
            <a:r>
              <a:rPr lang="ru-RU" sz="1600" dirty="0" smtClean="0">
                <a:solidFill>
                  <a:srgbClr val="002060"/>
                </a:solidFill>
              </a:rPr>
              <a:t>условия назначения </a:t>
            </a:r>
            <a:r>
              <a:rPr lang="ru-RU" sz="1600" b="0" dirty="0" smtClean="0">
                <a:solidFill>
                  <a:srgbClr val="002060"/>
                </a:solidFill>
              </a:rPr>
              <a:t>страховой пенсии по старости, установленные пунктами 1 - 18 части 1 настоящей статьи, </a:t>
            </a:r>
            <a:r>
              <a:rPr lang="ru-RU" sz="1600" dirty="0" smtClean="0">
                <a:solidFill>
                  <a:srgbClr val="002060"/>
                </a:solidFill>
              </a:rPr>
              <a:t>применяются в том случае</a:t>
            </a:r>
            <a:r>
              <a:rPr lang="ru-RU" sz="1600" b="0" dirty="0" smtClean="0">
                <a:solidFill>
                  <a:srgbClr val="002060"/>
                </a:solidFill>
              </a:rPr>
              <a:t>, </a:t>
            </a:r>
            <a:r>
              <a:rPr lang="ru-RU" sz="1600" dirty="0" smtClean="0">
                <a:solidFill>
                  <a:srgbClr val="002060"/>
                </a:solidFill>
              </a:rPr>
              <a:t>если класс условий труда</a:t>
            </a:r>
            <a:r>
              <a:rPr lang="ru-RU" sz="1600" b="0" dirty="0" smtClean="0">
                <a:solidFill>
                  <a:srgbClr val="002060"/>
                </a:solidFill>
              </a:rPr>
              <a:t> на рабочих местах по работам, указанным в пунктах 1 - 18 части 1 настоящей статьи, </a:t>
            </a:r>
            <a:r>
              <a:rPr lang="ru-RU" sz="1600" dirty="0" smtClean="0">
                <a:solidFill>
                  <a:srgbClr val="002060"/>
                </a:solidFill>
              </a:rPr>
              <a:t>соответствовал вредному или опасному </a:t>
            </a:r>
            <a:r>
              <a:rPr lang="ru-RU" sz="1600" b="0" dirty="0" smtClean="0">
                <a:solidFill>
                  <a:srgbClr val="002060"/>
                </a:solidFill>
              </a:rPr>
              <a:t>классу условий труда, установленному по результатам специальной оценки условий труда.</a:t>
            </a:r>
          </a:p>
          <a:p>
            <a:pPr>
              <a:defRPr/>
            </a:pPr>
            <a:endParaRPr lang="ru-RU" sz="1600" b="0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0" y="981075"/>
            <a:ext cx="705643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164013" y="6478588"/>
            <a:ext cx="489743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250825" y="1773238"/>
            <a:ext cx="85153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dirty="0">
              <a:solidFill>
                <a:schemeClr val="tx2"/>
              </a:solidFill>
              <a:latin typeface="Verdana" pitchFamily="34" charset="0"/>
            </a:endParaRPr>
          </a:p>
          <a:p>
            <a:endParaRPr lang="ru-RU" sz="2000" b="1" dirty="0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Verdana" pitchFamily="34" charset="0"/>
              </a:rPr>
              <a:t>Постановление Правительства Российской Федерации от 02 октября 2014 г. № 1015 «Об утверждении Правил подсчета и подтверждения страхового стажа для установления страховых пенсий</a:t>
            </a:r>
          </a:p>
          <a:p>
            <a:endParaRPr lang="ru-RU" sz="2000" b="1" dirty="0">
              <a:solidFill>
                <a:srgbClr val="002060"/>
              </a:solidFill>
              <a:latin typeface="Verdana" pitchFamily="34" charset="0"/>
            </a:endParaRPr>
          </a:p>
          <a:p>
            <a:endParaRPr lang="ru-RU" sz="20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112713" y="214313"/>
            <a:ext cx="88915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j-ea"/>
                <a:cs typeface="+mj-cs"/>
              </a:rPr>
              <a:t>Изменения в пенсионном законодательстве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82296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Статья 215.</a:t>
            </a:r>
            <a:r>
              <a:rPr lang="ru-RU" b="1" dirty="0" smtClean="0">
                <a:solidFill>
                  <a:srgbClr val="002060"/>
                </a:solidFill>
              </a:rPr>
              <a:t> Права работника в области охраны труда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Каждый работник имеет право на: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рабочее место, соответствующее требованиям охраны труда;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Статья 215.1. </a:t>
            </a:r>
            <a:r>
              <a:rPr lang="ru-RU" sz="2800" b="1" dirty="0" smtClean="0">
                <a:solidFill>
                  <a:srgbClr val="002060"/>
                </a:solidFill>
              </a:rPr>
              <a:t>Гарантии права работников на труд в условиях, соответствующих требованиям охраны труда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Статья 215.2. </a:t>
            </a:r>
            <a:r>
              <a:rPr lang="ru-RU" b="1" dirty="0" smtClean="0">
                <a:solidFill>
                  <a:srgbClr val="002060"/>
                </a:solidFill>
              </a:rPr>
              <a:t>Право работника на получение</a:t>
            </a:r>
            <a:r>
              <a:rPr lang="ru-RU" dirty="0" smtClean="0">
                <a:solidFill>
                  <a:srgbClr val="002060"/>
                </a:solidFill>
              </a:rPr>
              <a:t> и</a:t>
            </a:r>
            <a:r>
              <a:rPr lang="ru-RU" b="1" dirty="0" smtClean="0">
                <a:solidFill>
                  <a:srgbClr val="002060"/>
                </a:solidFill>
              </a:rPr>
              <a:t>нформации об условиях и охране труда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208912" cy="3744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Приказ Минтруда России от 30.06.2017 N 543н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"Об утверждении особенностей проведения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специальной оценки условий труда 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рабочих местах водителей городского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наземного пассажирского транспорта общего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пользования"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(Зарегистрировано в Минюсте России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13.12.2017 N 49229)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параметру напряженности.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8208912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i="1" dirty="0">
                <a:solidFill>
                  <a:srgbClr val="002060"/>
                </a:solidFill>
              </a:rPr>
              <a:t>Статья 15</a:t>
            </a:r>
          </a:p>
          <a:p>
            <a:pPr>
              <a:defRPr/>
            </a:pPr>
            <a:r>
              <a:rPr lang="ru-RU" sz="1400" b="1" u="sng" dirty="0">
                <a:solidFill>
                  <a:srgbClr val="002060"/>
                </a:solidFill>
              </a:rPr>
              <a:t>- пункт 5 части 1 изложить в следующей редакции: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"5) </a:t>
            </a:r>
            <a:r>
              <a:rPr lang="ru-RU" sz="1400" b="1" dirty="0">
                <a:solidFill>
                  <a:srgbClr val="002060"/>
                </a:solidFill>
              </a:rPr>
              <a:t>протокол оценки эффективности </a:t>
            </a:r>
            <a:r>
              <a:rPr lang="ru-RU" sz="1400" dirty="0">
                <a:solidFill>
                  <a:srgbClr val="002060"/>
                </a:solidFill>
              </a:rPr>
              <a:t>применяемых работниками, занятыми на рабочих местах с вредными условиями труда, средств индивидуальной защиты, прошедших обязательную сертификацию в порядке, установленном техническим регламентом, проводимой в целях снижения класса (подкласса) условий труда (</a:t>
            </a:r>
            <a:r>
              <a:rPr lang="ru-RU" sz="1400" b="1" dirty="0">
                <a:solidFill>
                  <a:srgbClr val="002060"/>
                </a:solidFill>
              </a:rPr>
              <a:t>в случае проведения такой оценки</a:t>
            </a:r>
            <a:r>
              <a:rPr lang="ru-RU" sz="1400" dirty="0">
                <a:solidFill>
                  <a:srgbClr val="002060"/>
                </a:solidFill>
              </a:rPr>
              <a:t>)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- дополнить частью 5</a:t>
            </a:r>
            <a:r>
              <a:rPr lang="ru-RU" sz="1400" baseline="30000" dirty="0">
                <a:solidFill>
                  <a:srgbClr val="002060"/>
                </a:solidFill>
              </a:rPr>
              <a:t>1</a:t>
            </a:r>
            <a:r>
              <a:rPr lang="ru-RU" sz="1400" dirty="0">
                <a:solidFill>
                  <a:srgbClr val="002060"/>
                </a:solidFill>
              </a:rPr>
              <a:t> следующего содержания: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" 5</a:t>
            </a:r>
            <a:r>
              <a:rPr lang="ru-RU" sz="1400" baseline="30000" dirty="0">
                <a:solidFill>
                  <a:srgbClr val="002060"/>
                </a:solidFill>
              </a:rPr>
              <a:t>1</a:t>
            </a:r>
            <a:r>
              <a:rPr lang="ru-RU" sz="1400" dirty="0">
                <a:solidFill>
                  <a:srgbClr val="002060"/>
                </a:solidFill>
              </a:rPr>
              <a:t>. Работодатель </a:t>
            </a:r>
            <a:r>
              <a:rPr lang="ru-RU" sz="1400" b="1" dirty="0">
                <a:solidFill>
                  <a:srgbClr val="002060"/>
                </a:solidFill>
              </a:rPr>
              <a:t>в течение трех рабочих дней со дня утверждения отчета </a:t>
            </a:r>
            <a:r>
              <a:rPr lang="ru-RU" sz="1400" dirty="0">
                <a:solidFill>
                  <a:srgbClr val="002060"/>
                </a:solidFill>
              </a:rPr>
              <a:t>о проведении специальной оценки условий труда </a:t>
            </a:r>
            <a:r>
              <a:rPr lang="ru-RU" sz="1400" b="1" dirty="0">
                <a:solidFill>
                  <a:srgbClr val="002060"/>
                </a:solidFill>
              </a:rPr>
              <a:t>обязан уведомить об этом организацию, проводившую специальную оценку условий труда, любым доступным способом</a:t>
            </a:r>
            <a:r>
              <a:rPr lang="ru-RU" sz="1400" dirty="0">
                <a:solidFill>
                  <a:srgbClr val="002060"/>
                </a:solidFill>
              </a:rPr>
              <a:t>, обеспечивающим возможность подтверждения факта такого уведомления, </a:t>
            </a:r>
            <a:r>
              <a:rPr lang="ru-RU" sz="1400" b="1" dirty="0">
                <a:solidFill>
                  <a:srgbClr val="002060"/>
                </a:solidFill>
              </a:rPr>
              <a:t>а также направить в ее адрес копию утвержденного отчета </a:t>
            </a:r>
            <a:r>
              <a:rPr lang="ru-RU" sz="1400" dirty="0">
                <a:solidFill>
                  <a:srgbClr val="002060"/>
                </a:solidFill>
              </a:rPr>
              <a:t>о проведении специальной оценки условий труда заказным почтовым отправлением с уведомлением о вручении либо в форме электронного документа, подписанного квалифицированной электронной подписью. При наличии в отчете о проведении специальной оценки условий труда сведений, составляющих государственную или иную охраняемую законом тайну, направление копии указанного отчета осуществляется с учетом требований законодательства Российской Федерации о государственной и иной охраняемой законом тайне.";</a:t>
            </a:r>
          </a:p>
          <a:p>
            <a:pPr>
              <a:defRPr/>
            </a:pP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13752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Федеральный закон от 01.05.2016 </a:t>
            </a:r>
            <a:r>
              <a:rPr lang="en-US" b="1" dirty="0">
                <a:solidFill>
                  <a:srgbClr val="002060"/>
                </a:solidFill>
              </a:rPr>
              <a:t>N 136-</a:t>
            </a:r>
            <a:r>
              <a:rPr lang="ru-RU" b="1" dirty="0">
                <a:solidFill>
                  <a:srgbClr val="002060"/>
                </a:solidFill>
              </a:rPr>
              <a:t>ФЗ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"О внесении изменений в Федеральный закон «О специальной оценке условий труда»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8208912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i="1" dirty="0">
                <a:solidFill>
                  <a:srgbClr val="002060"/>
                </a:solidFill>
              </a:rPr>
              <a:t>Статья 17 (внеплановая СОУТ)</a:t>
            </a:r>
          </a:p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«Внеплановая специальная оценка условий труда проводится на соответствующих рабочих местах в течение </a:t>
            </a:r>
            <a:r>
              <a:rPr lang="ru-RU" sz="1400" b="1" u="sng" dirty="0">
                <a:solidFill>
                  <a:srgbClr val="002060"/>
                </a:solidFill>
              </a:rPr>
              <a:t>двенадцати месяцев </a:t>
            </a:r>
            <a:r>
              <a:rPr lang="ru-RU" sz="1400" dirty="0">
                <a:solidFill>
                  <a:srgbClr val="002060"/>
                </a:solidFill>
              </a:rPr>
              <a:t>со дня наступления случаев, указанных в пунктах 1(</a:t>
            </a:r>
            <a:r>
              <a:rPr lang="ru-RU" sz="1400" b="1" dirty="0">
                <a:solidFill>
                  <a:srgbClr val="002060"/>
                </a:solidFill>
              </a:rPr>
              <a:t>ввод в эксплуатацию вновь организованных рабочих мест</a:t>
            </a:r>
            <a:r>
              <a:rPr lang="ru-RU" sz="1400" dirty="0">
                <a:solidFill>
                  <a:srgbClr val="002060"/>
                </a:solidFill>
              </a:rPr>
              <a:t>) и 3 (</a:t>
            </a:r>
            <a:r>
              <a:rPr lang="ru-RU" sz="1400" b="1" dirty="0">
                <a:solidFill>
                  <a:srgbClr val="002060"/>
                </a:solidFill>
              </a:rPr>
              <a:t>изменение технологического процесса</a:t>
            </a:r>
            <a:r>
              <a:rPr lang="ru-RU" sz="1400" dirty="0">
                <a:solidFill>
                  <a:srgbClr val="002060"/>
                </a:solidFill>
              </a:rPr>
              <a:t>, замена производственного оборудования, которые способны оказать влияние на уровень воздействия вредных и (или) опасных производственных факторов на работников) части 1 настоящей статьи»...</a:t>
            </a:r>
          </a:p>
          <a:p>
            <a:pPr>
              <a:defRPr/>
            </a:pPr>
            <a:r>
              <a:rPr lang="ru-RU" sz="1400" b="1" dirty="0">
                <a:solidFill>
                  <a:srgbClr val="002060"/>
                </a:solidFill>
              </a:rPr>
              <a:t>В остальных случаях – </a:t>
            </a:r>
            <a:r>
              <a:rPr lang="ru-RU" sz="1400" b="1" u="sng" dirty="0">
                <a:solidFill>
                  <a:srgbClr val="002060"/>
                </a:solidFill>
              </a:rPr>
              <a:t>в течение 6 месяцев </a:t>
            </a:r>
            <a:r>
              <a:rPr lang="ru-RU" sz="1400" dirty="0">
                <a:solidFill>
                  <a:srgbClr val="002060"/>
                </a:solidFill>
              </a:rPr>
              <a:t>(</a:t>
            </a:r>
            <a:r>
              <a:rPr lang="ru-RU" sz="1400" b="1" dirty="0">
                <a:solidFill>
                  <a:srgbClr val="002060"/>
                </a:solidFill>
              </a:rPr>
              <a:t>получение работодателем предписания</a:t>
            </a:r>
            <a:r>
              <a:rPr lang="ru-RU" sz="1400" dirty="0">
                <a:solidFill>
                  <a:srgbClr val="002060"/>
                </a:solidFill>
              </a:rPr>
              <a:t> государственного инспектора труда о проведении внеплановой специальной оценки условий труда в связи с выявленными в ходе проведения федерального государственного надзора … нарушениями …, </a:t>
            </a:r>
            <a:r>
              <a:rPr lang="ru-RU" sz="1400" b="1" dirty="0">
                <a:solidFill>
                  <a:srgbClr val="002060"/>
                </a:solidFill>
              </a:rPr>
              <a:t>изменение состава применяемых материалов и (или) сырья</a:t>
            </a:r>
            <a:r>
              <a:rPr lang="ru-RU" sz="1400" dirty="0">
                <a:solidFill>
                  <a:srgbClr val="002060"/>
                </a:solidFill>
              </a:rPr>
              <a:t> …, произошедший на рабочем месте </a:t>
            </a:r>
            <a:r>
              <a:rPr lang="ru-RU" sz="1400" b="1" dirty="0">
                <a:solidFill>
                  <a:srgbClr val="002060"/>
                </a:solidFill>
              </a:rPr>
              <a:t>несчастный случай </a:t>
            </a:r>
            <a:r>
              <a:rPr lang="ru-RU" sz="1400" dirty="0">
                <a:solidFill>
                  <a:srgbClr val="002060"/>
                </a:solidFill>
              </a:rPr>
              <a:t>на производстве или выявленное </a:t>
            </a:r>
            <a:r>
              <a:rPr lang="ru-RU" sz="1400" b="1" dirty="0">
                <a:solidFill>
                  <a:srgbClr val="002060"/>
                </a:solidFill>
              </a:rPr>
              <a:t>профессиональное заболевание</a:t>
            </a:r>
            <a:r>
              <a:rPr lang="ru-RU" sz="1400" dirty="0">
                <a:solidFill>
                  <a:srgbClr val="002060"/>
                </a:solidFill>
              </a:rPr>
              <a:t>, наличие </a:t>
            </a:r>
            <a:r>
              <a:rPr lang="ru-RU" sz="1400" b="1" dirty="0">
                <a:solidFill>
                  <a:srgbClr val="002060"/>
                </a:solidFill>
              </a:rPr>
              <a:t>мотивированных предложений </a:t>
            </a:r>
            <a:r>
              <a:rPr lang="ru-RU" sz="1400" dirty="0">
                <a:solidFill>
                  <a:srgbClr val="002060"/>
                </a:solidFill>
              </a:rPr>
              <a:t>выборных органов первичных профсоюзных организаций).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13752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Федеральный закон от 01.05.2016 </a:t>
            </a:r>
            <a:r>
              <a:rPr lang="en-US" b="1" dirty="0">
                <a:solidFill>
                  <a:srgbClr val="002060"/>
                </a:solidFill>
              </a:rPr>
              <a:t>N 136-</a:t>
            </a:r>
            <a:r>
              <a:rPr lang="ru-RU" b="1" dirty="0">
                <a:solidFill>
                  <a:srgbClr val="002060"/>
                </a:solidFill>
              </a:rPr>
              <a:t>ФЗ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"О внесении изменений в Федеральный закон «О специальной оценке условий труда»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8208912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 smtClean="0">
                <a:solidFill>
                  <a:srgbClr val="002060"/>
                </a:solidFill>
              </a:rPr>
              <a:t>8 января 2019 года вступил в силу Федеральный закон от 27.12.2018 N 553-ФЗ, который внес изменение </a:t>
            </a:r>
            <a:r>
              <a:rPr lang="ru-RU" u="sng" dirty="0" smtClean="0">
                <a:solidFill>
                  <a:srgbClr val="002060"/>
                </a:solidFill>
              </a:rPr>
              <a:t>в статью 3 </a:t>
            </a:r>
            <a:r>
              <a:rPr lang="ru-RU" dirty="0" smtClean="0">
                <a:solidFill>
                  <a:srgbClr val="002060"/>
                </a:solidFill>
              </a:rPr>
              <a:t>Федерального закона "О специальной оценке условий труда".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соответствии с внесенным изменением специальная оценка условий труда </a:t>
            </a:r>
            <a:r>
              <a:rPr lang="ru-RU" u="sng" dirty="0" smtClean="0">
                <a:solidFill>
                  <a:srgbClr val="002060"/>
                </a:solidFill>
              </a:rPr>
              <a:t>не проводится </a:t>
            </a:r>
            <a:r>
              <a:rPr lang="ru-RU" dirty="0" smtClean="0">
                <a:solidFill>
                  <a:srgbClr val="002060"/>
                </a:solidFill>
              </a:rPr>
              <a:t>в отношении условий труда надомников, дистанционных работников и работников, вступивших в трудовые отношения с работодателями - физическими лицами, не являющимися индивидуальными предпринимателями, а также с работодателями - религиозными организациями, зарегистрированными в соответствии с федеральным законом.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13752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Федеральный закон от 27.12.2018 N 553-ФЗ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 внесении изменения в статью 3 Федерального закона "О специальной оценке условий труда"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620688"/>
            <a:ext cx="8208912" cy="4608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Приказом Минтруда России от 24.12.2018 N 834н </a:t>
            </a:r>
            <a:r>
              <a:rPr lang="ru-RU" sz="1400" dirty="0" smtClean="0">
                <a:solidFill>
                  <a:srgbClr val="002060"/>
                </a:solidFill>
              </a:rPr>
              <a:t>утверждены </a:t>
            </a:r>
            <a:r>
              <a:rPr lang="ru-RU" sz="1400" b="1" dirty="0" smtClean="0">
                <a:solidFill>
                  <a:srgbClr val="002060"/>
                </a:solidFill>
              </a:rPr>
              <a:t>типовые контракты на оказание услуг по проведению специальной оценки условий труда и обучению </a:t>
            </a:r>
            <a:r>
              <a:rPr lang="ru-RU" sz="1400" dirty="0" smtClean="0">
                <a:solidFill>
                  <a:srgbClr val="002060"/>
                </a:solidFill>
              </a:rPr>
              <a:t>работодателей и работников вопросам охраны труда, а также их информационных карт.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Типовые формы контрактов включают в себя: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предмет контракта, сроки оказания услуг;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цену контракта и порядок расчетов;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права и обязанности заказчика и исполнителя;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порядок сдачи и приемки оказанных услуг;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ответственность сторон;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err="1" smtClean="0">
                <a:solidFill>
                  <a:srgbClr val="002060"/>
                </a:solidFill>
              </a:rPr>
              <a:t>антикоррупционную</a:t>
            </a:r>
            <a:r>
              <a:rPr lang="ru-RU" sz="1400" dirty="0" smtClean="0">
                <a:solidFill>
                  <a:srgbClr val="002060"/>
                </a:solidFill>
              </a:rPr>
              <a:t> оговорку;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порядок обеспечения исполнения контракта, срок его действия. </a:t>
            </a:r>
          </a:p>
          <a:p>
            <a:endParaRPr lang="ru-RU" sz="1400" b="1" dirty="0" smtClean="0">
              <a:solidFill>
                <a:srgbClr val="002060"/>
              </a:solidFill>
            </a:endParaRPr>
          </a:p>
          <a:p>
            <a:r>
              <a:rPr lang="ru-RU" sz="1400" b="1" dirty="0" smtClean="0">
                <a:solidFill>
                  <a:srgbClr val="002060"/>
                </a:solidFill>
              </a:rPr>
              <a:t>Приказ вступил в силу 9 марта 2019 года.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548680"/>
            <a:ext cx="8137525" cy="1296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 Минтруда России от 25.05.2015 N 15-1/В-1929  О порядке внесения в карты специальной оценки условий труда СНИЛС работников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2060848"/>
            <a:ext cx="8208912" cy="3096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случае изменения кадрового состава и соответственно СНИЛС работников изменение внесенных в карты специальной оценки условий труда СНИЛС работников может быть осуществлено </a:t>
            </a: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при проведении следующей специальной оценки условий труда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данном рабочем месте.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8208912" cy="4248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eriod"/>
              <a:defRPr/>
            </a:pPr>
            <a:r>
              <a:rPr lang="ru-RU" dirty="0">
                <a:solidFill>
                  <a:srgbClr val="002060"/>
                </a:solidFill>
              </a:rPr>
              <a:t>Конкретное количество членов комиссии по проведению специальной оценки условий труда будет определяться с учетом штатного расписания работодателя.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dirty="0">
                <a:solidFill>
                  <a:srgbClr val="002060"/>
                </a:solidFill>
              </a:rPr>
              <a:t>Специальная оценка условий труда на вакантном рабочем месте не может быть проведена, так как при отсутствии работника штатные производственные (технологические) процессы на таком рабочем месте не осуществляются.</a:t>
            </a:r>
          </a:p>
          <a:p>
            <a:pPr marL="342900" indent="-342900">
              <a:defRPr/>
            </a:pPr>
            <a:r>
              <a:rPr lang="ru-RU" dirty="0">
                <a:solidFill>
                  <a:srgbClr val="002060"/>
                </a:solidFill>
              </a:rPr>
              <a:t>Таким образом, возможность проведения внеплановой специальной оценки условий труда на вакантном рабочем месте может быть реализована только после принятия на него работника.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ПИСЬМО Минтруда России от 1</a:t>
            </a:r>
            <a:r>
              <a:rPr lang="ru-RU" sz="1600" b="1" dirty="0">
                <a:solidFill>
                  <a:srgbClr val="002060"/>
                </a:solidFill>
              </a:rPr>
              <a:t>4 марта 2016 г. N 15-1/ООГ-1041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«</a:t>
            </a:r>
            <a:r>
              <a:rPr lang="ru-RU" sz="1600" b="1" dirty="0">
                <a:solidFill>
                  <a:srgbClr val="002060"/>
                </a:solidFill>
              </a:rPr>
              <a:t>По вопросу разъяснения отдельных вопросов о проведении специальной оценки условий труда»</a:t>
            </a: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10815" y="962211"/>
            <a:ext cx="8208912" cy="4898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dirty="0" smtClean="0">
                <a:solidFill>
                  <a:srgbClr val="002060"/>
                </a:solidFill>
              </a:rPr>
              <a:t>Вопрос: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 порядке подачи декларации соответствия условий труда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государственным нормативным требованиям охраны труда.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Министерство труда и социальной защиты Российской Федерации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ДЕПАРТАМЕНТ УСЛОВИЙ И ОХРАНЫ ТРУДА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ПИСЬМО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от 28 марта 2017 года N 15-1/ООГ-840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Форма и порядок подачи декларации определяются работодателем самостоятельно с учетом: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особенностей своей структуры;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наличия у структурных подразделений полномочий, необходимых для подачи деклараций.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Декларация может быть подана по адресу расположения: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головного подразделения работодателя;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</a:rPr>
              <a:t>структурных подразделений работодателя (при наличии полномочий по подаче деклараций). </a:t>
            </a: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10815" y="730856"/>
            <a:ext cx="8208912" cy="4898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Вопрос: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 декларировании рабочих мест, если работникам предоставляются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гарантии и компенсации за работу с вредными и (или) опасными условиями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труда.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Министерство труда и социальной защиты Российской Федерации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ДЕПАРТАМЕНТ УСЛОВИЙ И ОХРАНЫ ТРУДА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ПИСЬМО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от 20 декабря 2016 года N 15-1/ООГ-4491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Таким образом, рабочие места, поименованные в Списке производств, цехов, профессий и должностей с вредными условиями труда, работа в которых дает право на дополнительный отпуск и сокращенный рабочий день, утвержденном постановлением Госкомтруда СССР, Президиума ВЦСПС от 25.10.1974 N 298/П-22, декларированию не подлежат.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1556792"/>
            <a:ext cx="8208912" cy="4248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 С учетом положений статьи 17 Федерального закона от 28.12.2013 № 426-ФЗ «О специальной оценке условий труда», </a:t>
            </a:r>
            <a:r>
              <a:rPr lang="ru-RU" sz="1400" u="sng" dirty="0" smtClean="0">
                <a:solidFill>
                  <a:srgbClr val="002060"/>
                </a:solidFill>
              </a:rPr>
              <a:t>если при реорганизации </a:t>
            </a:r>
            <a:r>
              <a:rPr lang="ru-RU" sz="1400" dirty="0" smtClean="0">
                <a:solidFill>
                  <a:srgbClr val="002060"/>
                </a:solidFill>
              </a:rPr>
              <a:t>работодателя или его структурных подразделений, </a:t>
            </a:r>
            <a:r>
              <a:rPr lang="ru-RU" sz="1400" u="sng" dirty="0" smtClean="0">
                <a:solidFill>
                  <a:srgbClr val="002060"/>
                </a:solidFill>
              </a:rPr>
              <a:t>сопровождающейся в том числе изменением штатного расписания</a:t>
            </a:r>
            <a:r>
              <a:rPr lang="ru-RU" sz="1400" dirty="0" smtClean="0">
                <a:solidFill>
                  <a:srgbClr val="002060"/>
                </a:solidFill>
              </a:rPr>
              <a:t>, изменением состава и наименований структурных подразделений, </a:t>
            </a:r>
            <a:r>
              <a:rPr lang="ru-RU" sz="1400" u="sng" dirty="0" smtClean="0">
                <a:solidFill>
                  <a:srgbClr val="002060"/>
                </a:solidFill>
              </a:rPr>
              <a:t>а также наименований рабочих мест и профессий</a:t>
            </a:r>
            <a:r>
              <a:rPr lang="ru-RU" sz="1400" dirty="0" smtClean="0">
                <a:solidFill>
                  <a:srgbClr val="002060"/>
                </a:solidFill>
              </a:rPr>
              <a:t> (должностей) работников, занятых на данных рабочих местах</a:t>
            </a:r>
            <a:r>
              <a:rPr lang="ru-RU" sz="1400" u="sng" dirty="0" smtClean="0">
                <a:solidFill>
                  <a:srgbClr val="002060"/>
                </a:solidFill>
              </a:rPr>
              <a:t>, новые рабочие места не вводились, а условия труда на существующих рабочих местах не изменились, внеплановую специальную оценку условий труда можно не проводить. 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Соответствующие организационные изменения у работодателя, а также решение о </a:t>
            </a:r>
            <a:r>
              <a:rPr lang="ru-RU" sz="1400" dirty="0" err="1" smtClean="0">
                <a:solidFill>
                  <a:srgbClr val="002060"/>
                </a:solidFill>
              </a:rPr>
              <a:t>непроведении</a:t>
            </a:r>
            <a:r>
              <a:rPr lang="ru-RU" sz="1400" dirty="0" smtClean="0">
                <a:solidFill>
                  <a:srgbClr val="002060"/>
                </a:solidFill>
              </a:rPr>
              <a:t> внеплановой специальной оценки условий труда </a:t>
            </a:r>
            <a:r>
              <a:rPr lang="ru-RU" sz="1400" u="sng" dirty="0" smtClean="0">
                <a:solidFill>
                  <a:srgbClr val="002060"/>
                </a:solidFill>
              </a:rPr>
              <a:t>должны быть приняты комиссией по проведению специальной оценки условий труда и оформлены протоколом.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ПИСЬМО  Минтруда России от 02.11.2016 г. № 15-1/ООГ-3847 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 по вопросу проведения внеплановой специальной оценки условий труда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1947</TotalTime>
  <Words>6999</Words>
  <Application>Microsoft Office PowerPoint</Application>
  <PresentationFormat>Экран (4:3)</PresentationFormat>
  <Paragraphs>768</Paragraphs>
  <Slides>134</Slides>
  <Notes>48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134</vt:i4>
      </vt:variant>
    </vt:vector>
  </HeadingPairs>
  <TitlesOfParts>
    <vt:vector size="135" baseType="lpstr">
      <vt:lpstr>1_Открытая</vt:lpstr>
      <vt:lpstr>Слайд 1</vt:lpstr>
      <vt:lpstr>Слайд 2</vt:lpstr>
      <vt:lpstr>Раздел X. ОХРАНА ТРУДА</vt:lpstr>
      <vt:lpstr>Статья 212.1. Подзаконные нормативные правовые акты, содержащие государственные нормативные требования охраны труда</vt:lpstr>
      <vt:lpstr>Глава 35. ПРАВА И ОБЯЗАННОСТИ РАБОТОДАТЕЛЯ И РАБОТНИКА В ОБЛАСТИ ОХРАНЫ ТРУДА</vt:lpstr>
      <vt:lpstr>214.1. Запрет на работу в опасных условиях труда</vt:lpstr>
      <vt:lpstr>Статья 214.2. Права работодателя в области охраны труда</vt:lpstr>
      <vt:lpstr>Статья 215. Права работника в области охраны труда</vt:lpstr>
      <vt:lpstr>Слайд 9</vt:lpstr>
      <vt:lpstr>Слайд 10</vt:lpstr>
      <vt:lpstr>ГЛАВА 36. УПРАВЛЕНИЕ ОХРАНОЙ ТРУДА У РАБОТОДАТЕЛЯ</vt:lpstr>
      <vt:lpstr>Статья 220. Средства индивидуальной защиты</vt:lpstr>
      <vt:lpstr>Слайд 13</vt:lpstr>
      <vt:lpstr>Глава 36.1. ТРЕБОВАНИЯ ОХРАНЫ ТРУДА К ПРОИЗВОДСТВЕННЫМ ОБЪЕКТАМ И СРЕДСТВАМ ПРОИЗВОДСТВА </vt:lpstr>
      <vt:lpstr>Слайд 15</vt:lpstr>
      <vt:lpstr>Статья 226. Общие положения</vt:lpstr>
      <vt:lpstr>Статья 227. Микротравмы (микроповреждения)</vt:lpstr>
      <vt:lpstr>Слайд 18</vt:lpstr>
      <vt:lpstr>Слайд 19</vt:lpstr>
      <vt:lpstr>Финансирование мероприятий по охране труда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Федеральный закон от 28 декабря 2013 г. № 400-ФЗ «О страховых пенсиях»</vt:lpstr>
      <vt:lpstr>Федеральный закон от 28 декабря 2013 г. № 400-ФЗ «О страховых пенсиях»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  <vt:lpstr>Слайд 103</vt:lpstr>
      <vt:lpstr>Слайд 104</vt:lpstr>
      <vt:lpstr>Слайд 105</vt:lpstr>
      <vt:lpstr>Слайд 106</vt:lpstr>
      <vt:lpstr>Слайд 107</vt:lpstr>
      <vt:lpstr>Слайд 108</vt:lpstr>
      <vt:lpstr>Слайд 109</vt:lpstr>
      <vt:lpstr>Слайд 110</vt:lpstr>
      <vt:lpstr>Слайд 111</vt:lpstr>
      <vt:lpstr>Слайд 112</vt:lpstr>
      <vt:lpstr>Слайд 113</vt:lpstr>
      <vt:lpstr>Слайд 114</vt:lpstr>
      <vt:lpstr>Слайд 115</vt:lpstr>
      <vt:lpstr>Слайд 116</vt:lpstr>
      <vt:lpstr>Слайд 117</vt:lpstr>
      <vt:lpstr>Слайд 118</vt:lpstr>
      <vt:lpstr>Слайд 119</vt:lpstr>
      <vt:lpstr>Слайд 120</vt:lpstr>
      <vt:lpstr>Слайд 121</vt:lpstr>
      <vt:lpstr>Слайд 122</vt:lpstr>
      <vt:lpstr>Слайд 123</vt:lpstr>
      <vt:lpstr>Слайд 124</vt:lpstr>
      <vt:lpstr>Слайд 125</vt:lpstr>
      <vt:lpstr>Слайд 126</vt:lpstr>
      <vt:lpstr>Слайд 127</vt:lpstr>
      <vt:lpstr>Слайд 128</vt:lpstr>
      <vt:lpstr>Слайд 129</vt:lpstr>
      <vt:lpstr>Слайд 130</vt:lpstr>
      <vt:lpstr>Слайд 131</vt:lpstr>
      <vt:lpstr>Слайд 132</vt:lpstr>
      <vt:lpstr>Слайд 133</vt:lpstr>
      <vt:lpstr>Слайд 134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kuznetcova</dc:creator>
  <cp:lastModifiedBy>kuznetcova</cp:lastModifiedBy>
  <cp:revision>361</cp:revision>
  <dcterms:created xsi:type="dcterms:W3CDTF">2014-03-11T06:12:12Z</dcterms:created>
  <dcterms:modified xsi:type="dcterms:W3CDTF">2019-05-27T12:57:40Z</dcterms:modified>
</cp:coreProperties>
</file>